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218"/>
  </p:notesMasterIdLst>
  <p:sldIdLst>
    <p:sldId id="432" r:id="rId6"/>
    <p:sldId id="475" r:id="rId7"/>
    <p:sldId id="476" r:id="rId8"/>
    <p:sldId id="477" r:id="rId9"/>
    <p:sldId id="478" r:id="rId10"/>
    <p:sldId id="479" r:id="rId11"/>
    <p:sldId id="481" r:id="rId12"/>
    <p:sldId id="404" r:id="rId13"/>
    <p:sldId id="409" r:id="rId14"/>
    <p:sldId id="405" r:id="rId15"/>
    <p:sldId id="406" r:id="rId16"/>
    <p:sldId id="407" r:id="rId17"/>
    <p:sldId id="408" r:id="rId18"/>
    <p:sldId id="411" r:id="rId19"/>
    <p:sldId id="413" r:id="rId20"/>
    <p:sldId id="414" r:id="rId21"/>
    <p:sldId id="416" r:id="rId22"/>
    <p:sldId id="417" r:id="rId23"/>
    <p:sldId id="418" r:id="rId24"/>
    <p:sldId id="419" r:id="rId25"/>
    <p:sldId id="420" r:id="rId26"/>
    <p:sldId id="359" r:id="rId27"/>
    <p:sldId id="276" r:id="rId28"/>
    <p:sldId id="279" r:id="rId29"/>
    <p:sldId id="280" r:id="rId30"/>
    <p:sldId id="360" r:id="rId31"/>
    <p:sldId id="281" r:id="rId32"/>
    <p:sldId id="364" r:id="rId33"/>
    <p:sldId id="365" r:id="rId34"/>
    <p:sldId id="361" r:id="rId35"/>
    <p:sldId id="362" r:id="rId36"/>
    <p:sldId id="343" r:id="rId37"/>
    <p:sldId id="366" r:id="rId38"/>
    <p:sldId id="283" r:id="rId39"/>
    <p:sldId id="485" r:id="rId40"/>
    <p:sldId id="277" r:id="rId41"/>
    <p:sldId id="425" r:id="rId42"/>
    <p:sldId id="486" r:id="rId43"/>
    <p:sldId id="487" r:id="rId44"/>
    <p:sldId id="568" r:id="rId45"/>
    <p:sldId id="569" r:id="rId46"/>
    <p:sldId id="570" r:id="rId47"/>
    <p:sldId id="571" r:id="rId48"/>
    <p:sldId id="572" r:id="rId49"/>
    <p:sldId id="573" r:id="rId50"/>
    <p:sldId id="574" r:id="rId51"/>
    <p:sldId id="575" r:id="rId52"/>
    <p:sldId id="576" r:id="rId53"/>
    <p:sldId id="577" r:id="rId54"/>
    <p:sldId id="578" r:id="rId55"/>
    <p:sldId id="392" r:id="rId56"/>
    <p:sldId id="337" r:id="rId57"/>
    <p:sldId id="427" r:id="rId58"/>
    <p:sldId id="428" r:id="rId59"/>
    <p:sldId id="579" r:id="rId60"/>
    <p:sldId id="421" r:id="rId61"/>
    <p:sldId id="580" r:id="rId62"/>
    <p:sldId id="581" r:id="rId63"/>
    <p:sldId id="429" r:id="rId64"/>
    <p:sldId id="582" r:id="rId65"/>
    <p:sldId id="583" r:id="rId66"/>
    <p:sldId id="584" r:id="rId67"/>
    <p:sldId id="585" r:id="rId68"/>
    <p:sldId id="342" r:id="rId69"/>
    <p:sldId id="586" r:id="rId70"/>
    <p:sldId id="344" r:id="rId71"/>
    <p:sldId id="587" r:id="rId72"/>
    <p:sldId id="410" r:id="rId73"/>
    <p:sldId id="588" r:id="rId74"/>
    <p:sldId id="412" r:id="rId75"/>
    <p:sldId id="589" r:id="rId76"/>
    <p:sldId id="590" r:id="rId77"/>
    <p:sldId id="415" r:id="rId78"/>
    <p:sldId id="591" r:id="rId79"/>
    <p:sldId id="592" r:id="rId80"/>
    <p:sldId id="593" r:id="rId81"/>
    <p:sldId id="594" r:id="rId82"/>
    <p:sldId id="595" r:id="rId83"/>
    <p:sldId id="341" r:id="rId84"/>
    <p:sldId id="345" r:id="rId85"/>
    <p:sldId id="596" r:id="rId86"/>
    <p:sldId id="396" r:id="rId87"/>
    <p:sldId id="347" r:id="rId88"/>
    <p:sldId id="348" r:id="rId89"/>
    <p:sldId id="397" r:id="rId90"/>
    <p:sldId id="398" r:id="rId91"/>
    <p:sldId id="399" r:id="rId92"/>
    <p:sldId id="349" r:id="rId93"/>
    <p:sldId id="400" r:id="rId94"/>
    <p:sldId id="597" r:id="rId95"/>
    <p:sldId id="434" r:id="rId96"/>
    <p:sldId id="598" r:id="rId97"/>
    <p:sldId id="599" r:id="rId98"/>
    <p:sldId id="351" r:id="rId99"/>
    <p:sldId id="352" r:id="rId100"/>
    <p:sldId id="440" r:id="rId101"/>
    <p:sldId id="439" r:id="rId102"/>
    <p:sldId id="401" r:id="rId103"/>
    <p:sldId id="402" r:id="rId104"/>
    <p:sldId id="357" r:id="rId105"/>
    <p:sldId id="358" r:id="rId106"/>
    <p:sldId id="600" r:id="rId107"/>
    <p:sldId id="442" r:id="rId108"/>
    <p:sldId id="443" r:id="rId109"/>
    <p:sldId id="601" r:id="rId110"/>
    <p:sldId id="602" r:id="rId111"/>
    <p:sldId id="603" r:id="rId112"/>
    <p:sldId id="604" r:id="rId113"/>
    <p:sldId id="363" r:id="rId114"/>
    <p:sldId id="444" r:id="rId115"/>
    <p:sldId id="605" r:id="rId116"/>
    <p:sldId id="367" r:id="rId117"/>
    <p:sldId id="368" r:id="rId118"/>
    <p:sldId id="369" r:id="rId119"/>
    <p:sldId id="370" r:id="rId120"/>
    <p:sldId id="371" r:id="rId121"/>
    <p:sldId id="372" r:id="rId122"/>
    <p:sldId id="388" r:id="rId123"/>
    <p:sldId id="373" r:id="rId124"/>
    <p:sldId id="375" r:id="rId125"/>
    <p:sldId id="374" r:id="rId126"/>
    <p:sldId id="376" r:id="rId127"/>
    <p:sldId id="377" r:id="rId128"/>
    <p:sldId id="378" r:id="rId129"/>
    <p:sldId id="379" r:id="rId130"/>
    <p:sldId id="380" r:id="rId131"/>
    <p:sldId id="381" r:id="rId132"/>
    <p:sldId id="382" r:id="rId133"/>
    <p:sldId id="383" r:id="rId134"/>
    <p:sldId id="606" r:id="rId135"/>
    <p:sldId id="482" r:id="rId136"/>
    <p:sldId id="484" r:id="rId137"/>
    <p:sldId id="489" r:id="rId138"/>
    <p:sldId id="483" r:id="rId139"/>
    <p:sldId id="490" r:id="rId140"/>
    <p:sldId id="491" r:id="rId141"/>
    <p:sldId id="492" r:id="rId142"/>
    <p:sldId id="493" r:id="rId143"/>
    <p:sldId id="494" r:id="rId144"/>
    <p:sldId id="495" r:id="rId145"/>
    <p:sldId id="497" r:id="rId146"/>
    <p:sldId id="498" r:id="rId147"/>
    <p:sldId id="500" r:id="rId148"/>
    <p:sldId id="502" r:id="rId149"/>
    <p:sldId id="503" r:id="rId150"/>
    <p:sldId id="504" r:id="rId151"/>
    <p:sldId id="505" r:id="rId152"/>
    <p:sldId id="506" r:id="rId153"/>
    <p:sldId id="507" r:id="rId154"/>
    <p:sldId id="508" r:id="rId155"/>
    <p:sldId id="509" r:id="rId156"/>
    <p:sldId id="510" r:id="rId157"/>
    <p:sldId id="511" r:id="rId158"/>
    <p:sldId id="512" r:id="rId159"/>
    <p:sldId id="513" r:id="rId160"/>
    <p:sldId id="514" r:id="rId161"/>
    <p:sldId id="515" r:id="rId162"/>
    <p:sldId id="516" r:id="rId163"/>
    <p:sldId id="517" r:id="rId164"/>
    <p:sldId id="519" r:id="rId165"/>
    <p:sldId id="520" r:id="rId166"/>
    <p:sldId id="522" r:id="rId167"/>
    <p:sldId id="529" r:id="rId168"/>
    <p:sldId id="524" r:id="rId169"/>
    <p:sldId id="525" r:id="rId170"/>
    <p:sldId id="526" r:id="rId171"/>
    <p:sldId id="527" r:id="rId172"/>
    <p:sldId id="528" r:id="rId173"/>
    <p:sldId id="531" r:id="rId174"/>
    <p:sldId id="532" r:id="rId175"/>
    <p:sldId id="533" r:id="rId176"/>
    <p:sldId id="534" r:id="rId177"/>
    <p:sldId id="535" r:id="rId178"/>
    <p:sldId id="536" r:id="rId179"/>
    <p:sldId id="537" r:id="rId180"/>
    <p:sldId id="538" r:id="rId181"/>
    <p:sldId id="539" r:id="rId182"/>
    <p:sldId id="540" r:id="rId183"/>
    <p:sldId id="541" r:id="rId184"/>
    <p:sldId id="543" r:id="rId185"/>
    <p:sldId id="544" r:id="rId186"/>
    <p:sldId id="545" r:id="rId187"/>
    <p:sldId id="546" r:id="rId188"/>
    <p:sldId id="547" r:id="rId189"/>
    <p:sldId id="548" r:id="rId190"/>
    <p:sldId id="549" r:id="rId191"/>
    <p:sldId id="316" r:id="rId192"/>
    <p:sldId id="334" r:id="rId193"/>
    <p:sldId id="462" r:id="rId194"/>
    <p:sldId id="335" r:id="rId195"/>
    <p:sldId id="463" r:id="rId196"/>
    <p:sldId id="336" r:id="rId197"/>
    <p:sldId id="464" r:id="rId198"/>
    <p:sldId id="350" r:id="rId199"/>
    <p:sldId id="338" r:id="rId200"/>
    <p:sldId id="465" r:id="rId201"/>
    <p:sldId id="466" r:id="rId202"/>
    <p:sldId id="339" r:id="rId203"/>
    <p:sldId id="340" r:id="rId204"/>
    <p:sldId id="550" r:id="rId205"/>
    <p:sldId id="551" r:id="rId206"/>
    <p:sldId id="552" r:id="rId207"/>
    <p:sldId id="553" r:id="rId208"/>
    <p:sldId id="566" r:id="rId209"/>
    <p:sldId id="268" r:id="rId210"/>
    <p:sldId id="480" r:id="rId211"/>
    <p:sldId id="435" r:id="rId212"/>
    <p:sldId id="436" r:id="rId213"/>
    <p:sldId id="554" r:id="rId214"/>
    <p:sldId id="354" r:id="rId215"/>
    <p:sldId id="607" r:id="rId216"/>
    <p:sldId id="353" r:id="rId21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1" autoAdjust="0"/>
    <p:restoredTop sz="89414" autoAdjust="0"/>
  </p:normalViewPr>
  <p:slideViewPr>
    <p:cSldViewPr>
      <p:cViewPr varScale="1">
        <p:scale>
          <a:sx n="115" d="100"/>
          <a:sy n="115" d="100"/>
        </p:scale>
        <p:origin x="208"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notesMaster" Target="notesMasters/notesMaster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presProps" Target="presProps.xml"/><Relationship Id="rId3" Type="http://schemas.openxmlformats.org/officeDocument/2006/relationships/slideMaster" Target="slideMasters/slideMaster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theme" Target="theme/theme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tableStyles" Target="tableStyle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D74BA-B7AE-CA4D-AC49-98D212A83346}" type="doc">
      <dgm:prSet loTypeId="urn:microsoft.com/office/officeart/2005/8/layout/equation2" loCatId="" qsTypeId="urn:microsoft.com/office/officeart/2005/8/quickstyle/simple1" qsCatId="simple" csTypeId="urn:microsoft.com/office/officeart/2005/8/colors/accent1_2" csCatId="accent1" phldr="1"/>
      <dgm:spPr/>
    </dgm:pt>
    <dgm:pt modelId="{2165861E-71D5-9C4E-BF6E-82FCC7354FDD}">
      <dgm:prSet phldrT="[Text]" custT="1"/>
      <dgm:spPr>
        <a:solidFill>
          <a:srgbClr val="92D050"/>
        </a:solidFill>
      </dgm:spPr>
      <dgm:t>
        <a:bodyPr/>
        <a:lstStyle/>
        <a:p>
          <a:r>
            <a:rPr lang="en-US" sz="2400" dirty="0"/>
            <a:t>Ideal Pipeline CPI</a:t>
          </a:r>
        </a:p>
      </dgm:t>
    </dgm:pt>
    <dgm:pt modelId="{A4180E43-FE38-F341-AC72-EFF85235F069}" type="parTrans" cxnId="{447E3687-9F5E-C14B-87AF-FBD50C984F4B}">
      <dgm:prSet/>
      <dgm:spPr/>
      <dgm:t>
        <a:bodyPr/>
        <a:lstStyle/>
        <a:p>
          <a:endParaRPr lang="en-US"/>
        </a:p>
      </dgm:t>
    </dgm:pt>
    <dgm:pt modelId="{E6731D02-9081-D141-BFE5-F577FEFADE37}" type="sibTrans" cxnId="{447E3687-9F5E-C14B-87AF-FBD50C984F4B}">
      <dgm:prSet/>
      <dgm:spPr>
        <a:solidFill>
          <a:srgbClr val="FFC000"/>
        </a:solidFill>
      </dgm:spPr>
      <dgm:t>
        <a:bodyPr/>
        <a:lstStyle/>
        <a:p>
          <a:endParaRPr lang="en-US"/>
        </a:p>
      </dgm:t>
    </dgm:pt>
    <dgm:pt modelId="{A3507775-C675-8941-93D0-187E524E0B7F}">
      <dgm:prSet phldrT="[Text]" custT="1"/>
      <dgm:spPr>
        <a:solidFill>
          <a:srgbClr val="00B0F0"/>
        </a:solidFill>
      </dgm:spPr>
      <dgm:t>
        <a:bodyPr/>
        <a:lstStyle/>
        <a:p>
          <a:r>
            <a:rPr lang="en-US" sz="3000" dirty="0"/>
            <a:t>Pipeline CPI</a:t>
          </a:r>
        </a:p>
      </dgm:t>
    </dgm:pt>
    <dgm:pt modelId="{EE909B64-32CB-4A4B-A978-9C68847C884D}" type="parTrans" cxnId="{BFAD5ABB-A254-5C4E-895B-AA5955195263}">
      <dgm:prSet/>
      <dgm:spPr/>
      <dgm:t>
        <a:bodyPr/>
        <a:lstStyle/>
        <a:p>
          <a:endParaRPr lang="en-US"/>
        </a:p>
      </dgm:t>
    </dgm:pt>
    <dgm:pt modelId="{5EA0B4D8-2C30-8C41-8EE8-4C671BAE45C1}" type="sibTrans" cxnId="{BFAD5ABB-A254-5C4E-895B-AA5955195263}">
      <dgm:prSet/>
      <dgm:spPr/>
      <dgm:t>
        <a:bodyPr/>
        <a:lstStyle/>
        <a:p>
          <a:endParaRPr lang="en-US"/>
        </a:p>
      </dgm:t>
    </dgm:pt>
    <dgm:pt modelId="{AE3E508D-2A02-FC46-9CF1-F6B06AF8EF81}">
      <dgm:prSet custT="1"/>
      <dgm:spPr>
        <a:solidFill>
          <a:srgbClr val="FFC000"/>
        </a:solidFill>
      </dgm:spPr>
      <dgm:t>
        <a:bodyPr/>
        <a:lstStyle/>
        <a:p>
          <a:r>
            <a:rPr lang="en-US" sz="2400" dirty="0"/>
            <a:t>Data Hazard Stalls</a:t>
          </a:r>
        </a:p>
      </dgm:t>
    </dgm:pt>
    <dgm:pt modelId="{887CD388-D726-4149-B41E-2059088892A3}" type="parTrans" cxnId="{3A2E50A5-FBD8-764D-945D-D4D7F8C4F501}">
      <dgm:prSet/>
      <dgm:spPr/>
      <dgm:t>
        <a:bodyPr/>
        <a:lstStyle/>
        <a:p>
          <a:endParaRPr lang="en-US"/>
        </a:p>
      </dgm:t>
    </dgm:pt>
    <dgm:pt modelId="{C6E19344-8EA2-2D43-B539-B70BDB28FB9F}" type="sibTrans" cxnId="{3A2E50A5-FBD8-764D-945D-D4D7F8C4F501}">
      <dgm:prSet/>
      <dgm:spPr>
        <a:solidFill>
          <a:srgbClr val="FFC000"/>
        </a:solidFill>
      </dgm:spPr>
      <dgm:t>
        <a:bodyPr/>
        <a:lstStyle/>
        <a:p>
          <a:endParaRPr lang="en-US"/>
        </a:p>
      </dgm:t>
    </dgm:pt>
    <dgm:pt modelId="{AB3FB441-294D-A34B-99C9-38BB16A17202}">
      <dgm:prSet custT="1"/>
      <dgm:spPr>
        <a:solidFill>
          <a:srgbClr val="FFC000"/>
        </a:solidFill>
      </dgm:spPr>
      <dgm:t>
        <a:bodyPr/>
        <a:lstStyle/>
        <a:p>
          <a:r>
            <a:rPr lang="en-US" sz="2400" dirty="0"/>
            <a:t>Control Stalls</a:t>
          </a:r>
        </a:p>
      </dgm:t>
    </dgm:pt>
    <dgm:pt modelId="{3FB90F4F-C20D-4746-AB33-399419F8A26A}" type="parTrans" cxnId="{760CDB43-8C7C-DF4F-8C2D-AACE21F51019}">
      <dgm:prSet/>
      <dgm:spPr/>
      <dgm:t>
        <a:bodyPr/>
        <a:lstStyle/>
        <a:p>
          <a:endParaRPr lang="en-US"/>
        </a:p>
      </dgm:t>
    </dgm:pt>
    <dgm:pt modelId="{2F8C09B8-459B-AD44-A710-76AFF231C668}" type="sibTrans" cxnId="{760CDB43-8C7C-DF4F-8C2D-AACE21F51019}">
      <dgm:prSet/>
      <dgm:spPr>
        <a:solidFill>
          <a:srgbClr val="00B0F0"/>
        </a:solidFill>
      </dgm:spPr>
      <dgm:t>
        <a:bodyPr/>
        <a:lstStyle/>
        <a:p>
          <a:endParaRPr lang="en-US"/>
        </a:p>
      </dgm:t>
    </dgm:pt>
    <dgm:pt modelId="{04CA3D32-3911-9A47-9D9C-D396F88BF124}">
      <dgm:prSet custT="1"/>
      <dgm:spPr>
        <a:solidFill>
          <a:srgbClr val="FFC000"/>
        </a:solidFill>
      </dgm:spPr>
      <dgm:t>
        <a:bodyPr/>
        <a:lstStyle/>
        <a:p>
          <a:r>
            <a:rPr lang="en-US" sz="2400" dirty="0"/>
            <a:t>Structural Stalls</a:t>
          </a:r>
        </a:p>
      </dgm:t>
    </dgm:pt>
    <dgm:pt modelId="{DC7EF757-C1DE-6D4B-B9C8-8DB449D915BA}" type="parTrans" cxnId="{5BF4DF75-F67C-F445-BA70-CEC4C088D8A4}">
      <dgm:prSet/>
      <dgm:spPr/>
      <dgm:t>
        <a:bodyPr/>
        <a:lstStyle/>
        <a:p>
          <a:endParaRPr lang="en-US"/>
        </a:p>
      </dgm:t>
    </dgm:pt>
    <dgm:pt modelId="{D58F3A6C-A400-4A49-BB26-2C352AAFAD3E}" type="sibTrans" cxnId="{5BF4DF75-F67C-F445-BA70-CEC4C088D8A4}">
      <dgm:prSet/>
      <dgm:spPr>
        <a:solidFill>
          <a:srgbClr val="FFC000"/>
        </a:solidFill>
      </dgm:spPr>
      <dgm:t>
        <a:bodyPr/>
        <a:lstStyle/>
        <a:p>
          <a:endParaRPr lang="en-US"/>
        </a:p>
      </dgm:t>
    </dgm:pt>
    <dgm:pt modelId="{676410C9-4C20-4D4B-9BA0-E48268C3F1BA}" type="pres">
      <dgm:prSet presAssocID="{7D4D74BA-B7AE-CA4D-AC49-98D212A83346}" presName="Name0" presStyleCnt="0">
        <dgm:presLayoutVars>
          <dgm:dir/>
          <dgm:resizeHandles val="exact"/>
        </dgm:presLayoutVars>
      </dgm:prSet>
      <dgm:spPr/>
    </dgm:pt>
    <dgm:pt modelId="{0CE3DB10-281F-A440-A3DC-5F6897DBD856}" type="pres">
      <dgm:prSet presAssocID="{7D4D74BA-B7AE-CA4D-AC49-98D212A83346}" presName="vNodes" presStyleCnt="0"/>
      <dgm:spPr/>
    </dgm:pt>
    <dgm:pt modelId="{F6BC24EB-7B78-2740-864C-83CB9AC25DA8}" type="pres">
      <dgm:prSet presAssocID="{2165861E-71D5-9C4E-BF6E-82FCC7354FDD}" presName="node" presStyleLbl="node1" presStyleIdx="0" presStyleCnt="5" custScaleX="646488">
        <dgm:presLayoutVars>
          <dgm:bulletEnabled val="1"/>
        </dgm:presLayoutVars>
      </dgm:prSet>
      <dgm:spPr/>
    </dgm:pt>
    <dgm:pt modelId="{88322C07-65C5-B548-A949-234561F9F0F1}" type="pres">
      <dgm:prSet presAssocID="{E6731D02-9081-D141-BFE5-F577FEFADE37}" presName="spacerT" presStyleCnt="0"/>
      <dgm:spPr/>
    </dgm:pt>
    <dgm:pt modelId="{CB984901-4BE9-C541-9845-BAB25BDB573C}" type="pres">
      <dgm:prSet presAssocID="{E6731D02-9081-D141-BFE5-F577FEFADE37}" presName="sibTrans" presStyleLbl="sibTrans2D1" presStyleIdx="0" presStyleCnt="4"/>
      <dgm:spPr/>
    </dgm:pt>
    <dgm:pt modelId="{12C9F6D5-27E2-E74A-8549-B39D0C04FA87}" type="pres">
      <dgm:prSet presAssocID="{E6731D02-9081-D141-BFE5-F577FEFADE37}" presName="spacerB" presStyleCnt="0"/>
      <dgm:spPr/>
    </dgm:pt>
    <dgm:pt modelId="{7AB35B43-6ABD-0B45-894F-C58279502793}" type="pres">
      <dgm:prSet presAssocID="{04CA3D32-3911-9A47-9D9C-D396F88BF124}" presName="node" presStyleLbl="node1" presStyleIdx="1" presStyleCnt="5" custScaleX="646488">
        <dgm:presLayoutVars>
          <dgm:bulletEnabled val="1"/>
        </dgm:presLayoutVars>
      </dgm:prSet>
      <dgm:spPr/>
    </dgm:pt>
    <dgm:pt modelId="{6F90267F-980A-A940-9ED7-425BBEC8FA95}" type="pres">
      <dgm:prSet presAssocID="{D58F3A6C-A400-4A49-BB26-2C352AAFAD3E}" presName="spacerT" presStyleCnt="0"/>
      <dgm:spPr/>
    </dgm:pt>
    <dgm:pt modelId="{2A492D53-856C-1A4F-AE56-0BE27BA5E501}" type="pres">
      <dgm:prSet presAssocID="{D58F3A6C-A400-4A49-BB26-2C352AAFAD3E}" presName="sibTrans" presStyleLbl="sibTrans2D1" presStyleIdx="1" presStyleCnt="4"/>
      <dgm:spPr/>
    </dgm:pt>
    <dgm:pt modelId="{CF5886C0-726C-1F46-BFBD-311479C36F40}" type="pres">
      <dgm:prSet presAssocID="{D58F3A6C-A400-4A49-BB26-2C352AAFAD3E}" presName="spacerB" presStyleCnt="0"/>
      <dgm:spPr/>
    </dgm:pt>
    <dgm:pt modelId="{1C4079D9-F1BD-6149-ABC2-A7F8E34DF9DA}" type="pres">
      <dgm:prSet presAssocID="{AE3E508D-2A02-FC46-9CF1-F6B06AF8EF81}" presName="node" presStyleLbl="node1" presStyleIdx="2" presStyleCnt="5" custScaleX="646488">
        <dgm:presLayoutVars>
          <dgm:bulletEnabled val="1"/>
        </dgm:presLayoutVars>
      </dgm:prSet>
      <dgm:spPr/>
    </dgm:pt>
    <dgm:pt modelId="{22C7E7B0-A32C-CD40-AC7D-266226E4F741}" type="pres">
      <dgm:prSet presAssocID="{C6E19344-8EA2-2D43-B539-B70BDB28FB9F}" presName="spacerT" presStyleCnt="0"/>
      <dgm:spPr/>
    </dgm:pt>
    <dgm:pt modelId="{E06C77A1-A6A4-3341-AE1F-C0DB2915C8F3}" type="pres">
      <dgm:prSet presAssocID="{C6E19344-8EA2-2D43-B539-B70BDB28FB9F}" presName="sibTrans" presStyleLbl="sibTrans2D1" presStyleIdx="2" presStyleCnt="4"/>
      <dgm:spPr/>
    </dgm:pt>
    <dgm:pt modelId="{CF6B2F34-55A5-4145-B536-60433BAD22D1}" type="pres">
      <dgm:prSet presAssocID="{C6E19344-8EA2-2D43-B539-B70BDB28FB9F}" presName="spacerB" presStyleCnt="0"/>
      <dgm:spPr/>
    </dgm:pt>
    <dgm:pt modelId="{1DA11F2B-07DB-D34E-8D4F-244E44CE0440}" type="pres">
      <dgm:prSet presAssocID="{AB3FB441-294D-A34B-99C9-38BB16A17202}" presName="node" presStyleLbl="node1" presStyleIdx="3" presStyleCnt="5" custScaleX="609519">
        <dgm:presLayoutVars>
          <dgm:bulletEnabled val="1"/>
        </dgm:presLayoutVars>
      </dgm:prSet>
      <dgm:spPr/>
    </dgm:pt>
    <dgm:pt modelId="{AD56C83E-6A1A-4547-8432-A20782ADB693}" type="pres">
      <dgm:prSet presAssocID="{7D4D74BA-B7AE-CA4D-AC49-98D212A83346}" presName="sibTransLast" presStyleLbl="sibTrans2D1" presStyleIdx="3" presStyleCnt="4" custScaleX="148712"/>
      <dgm:spPr/>
    </dgm:pt>
    <dgm:pt modelId="{F43FEFB0-85C9-8A40-94B4-C1E780823DC4}" type="pres">
      <dgm:prSet presAssocID="{7D4D74BA-B7AE-CA4D-AC49-98D212A83346}" presName="connectorText" presStyleLbl="sibTrans2D1" presStyleIdx="3" presStyleCnt="4"/>
      <dgm:spPr/>
    </dgm:pt>
    <dgm:pt modelId="{00D9FD08-8252-074D-B344-CAF1BBBEAB35}" type="pres">
      <dgm:prSet presAssocID="{7D4D74BA-B7AE-CA4D-AC49-98D212A83346}" presName="lastNode" presStyleLbl="node1" presStyleIdx="4" presStyleCnt="5" custScaleX="247220">
        <dgm:presLayoutVars>
          <dgm:bulletEnabled val="1"/>
        </dgm:presLayoutVars>
      </dgm:prSet>
      <dgm:spPr/>
    </dgm:pt>
  </dgm:ptLst>
  <dgm:cxnLst>
    <dgm:cxn modelId="{33E8CB3E-018A-7E42-B7AE-68832E5B0B0E}" type="presOf" srcId="{7D4D74BA-B7AE-CA4D-AC49-98D212A83346}" destId="{676410C9-4C20-4D4B-9BA0-E48268C3F1BA}" srcOrd="0" destOrd="0" presId="urn:microsoft.com/office/officeart/2005/8/layout/equation2"/>
    <dgm:cxn modelId="{760CDB43-8C7C-DF4F-8C2D-AACE21F51019}" srcId="{7D4D74BA-B7AE-CA4D-AC49-98D212A83346}" destId="{AB3FB441-294D-A34B-99C9-38BB16A17202}" srcOrd="3" destOrd="0" parTransId="{3FB90F4F-C20D-4746-AB33-399419F8A26A}" sibTransId="{2F8C09B8-459B-AD44-A710-76AFF231C668}"/>
    <dgm:cxn modelId="{3F75294C-ABC8-7249-B094-ABAAB6454921}" type="presOf" srcId="{AB3FB441-294D-A34B-99C9-38BB16A17202}" destId="{1DA11F2B-07DB-D34E-8D4F-244E44CE0440}" srcOrd="0" destOrd="0" presId="urn:microsoft.com/office/officeart/2005/8/layout/equation2"/>
    <dgm:cxn modelId="{A6E05B5F-37AE-0F4B-AC45-6E2502DD0CAD}" type="presOf" srcId="{E6731D02-9081-D141-BFE5-F577FEFADE37}" destId="{CB984901-4BE9-C541-9845-BAB25BDB573C}" srcOrd="0" destOrd="0" presId="urn:microsoft.com/office/officeart/2005/8/layout/equation2"/>
    <dgm:cxn modelId="{0F1A6A71-B827-AB48-B74D-61DAE9FCF4F0}" type="presOf" srcId="{2F8C09B8-459B-AD44-A710-76AFF231C668}" destId="{AD56C83E-6A1A-4547-8432-A20782ADB693}" srcOrd="0" destOrd="0" presId="urn:microsoft.com/office/officeart/2005/8/layout/equation2"/>
    <dgm:cxn modelId="{5BF4DF75-F67C-F445-BA70-CEC4C088D8A4}" srcId="{7D4D74BA-B7AE-CA4D-AC49-98D212A83346}" destId="{04CA3D32-3911-9A47-9D9C-D396F88BF124}" srcOrd="1" destOrd="0" parTransId="{DC7EF757-C1DE-6D4B-B9C8-8DB449D915BA}" sibTransId="{D58F3A6C-A400-4A49-BB26-2C352AAFAD3E}"/>
    <dgm:cxn modelId="{447E3687-9F5E-C14B-87AF-FBD50C984F4B}" srcId="{7D4D74BA-B7AE-CA4D-AC49-98D212A83346}" destId="{2165861E-71D5-9C4E-BF6E-82FCC7354FDD}" srcOrd="0" destOrd="0" parTransId="{A4180E43-FE38-F341-AC72-EFF85235F069}" sibTransId="{E6731D02-9081-D141-BFE5-F577FEFADE37}"/>
    <dgm:cxn modelId="{A9E2A989-EBAD-6D42-AA75-D8A43B263E4A}" type="presOf" srcId="{A3507775-C675-8941-93D0-187E524E0B7F}" destId="{00D9FD08-8252-074D-B344-CAF1BBBEAB35}" srcOrd="0" destOrd="0" presId="urn:microsoft.com/office/officeart/2005/8/layout/equation2"/>
    <dgm:cxn modelId="{C7821F90-EB88-FE4F-B6EC-3460B00ED8EA}" type="presOf" srcId="{2F8C09B8-459B-AD44-A710-76AFF231C668}" destId="{F43FEFB0-85C9-8A40-94B4-C1E780823DC4}" srcOrd="1" destOrd="0" presId="urn:microsoft.com/office/officeart/2005/8/layout/equation2"/>
    <dgm:cxn modelId="{3A2E50A5-FBD8-764D-945D-D4D7F8C4F501}" srcId="{7D4D74BA-B7AE-CA4D-AC49-98D212A83346}" destId="{AE3E508D-2A02-FC46-9CF1-F6B06AF8EF81}" srcOrd="2" destOrd="0" parTransId="{887CD388-D726-4149-B41E-2059088892A3}" sibTransId="{C6E19344-8EA2-2D43-B539-B70BDB28FB9F}"/>
    <dgm:cxn modelId="{DBEB05AE-F8B5-0040-8CA5-F0E582077D3D}" type="presOf" srcId="{D58F3A6C-A400-4A49-BB26-2C352AAFAD3E}" destId="{2A492D53-856C-1A4F-AE56-0BE27BA5E501}" srcOrd="0" destOrd="0" presId="urn:microsoft.com/office/officeart/2005/8/layout/equation2"/>
    <dgm:cxn modelId="{BFAD5ABB-A254-5C4E-895B-AA5955195263}" srcId="{7D4D74BA-B7AE-CA4D-AC49-98D212A83346}" destId="{A3507775-C675-8941-93D0-187E524E0B7F}" srcOrd="4" destOrd="0" parTransId="{EE909B64-32CB-4A4B-A978-9C68847C884D}" sibTransId="{5EA0B4D8-2C30-8C41-8EE8-4C671BAE45C1}"/>
    <dgm:cxn modelId="{4051D9CE-43AC-5D49-9E9F-A59E8EA68171}" type="presOf" srcId="{C6E19344-8EA2-2D43-B539-B70BDB28FB9F}" destId="{E06C77A1-A6A4-3341-AE1F-C0DB2915C8F3}" srcOrd="0" destOrd="0" presId="urn:microsoft.com/office/officeart/2005/8/layout/equation2"/>
    <dgm:cxn modelId="{3EABB1E2-CBCC-CA43-B820-50A4194C74C8}" type="presOf" srcId="{2165861E-71D5-9C4E-BF6E-82FCC7354FDD}" destId="{F6BC24EB-7B78-2740-864C-83CB9AC25DA8}" srcOrd="0" destOrd="0" presId="urn:microsoft.com/office/officeart/2005/8/layout/equation2"/>
    <dgm:cxn modelId="{3F7E94E4-1DE2-4044-82D1-C4A66F87C6A7}" type="presOf" srcId="{AE3E508D-2A02-FC46-9CF1-F6B06AF8EF81}" destId="{1C4079D9-F1BD-6149-ABC2-A7F8E34DF9DA}" srcOrd="0" destOrd="0" presId="urn:microsoft.com/office/officeart/2005/8/layout/equation2"/>
    <dgm:cxn modelId="{CAD14BF2-9F95-C240-B212-2C967BBB244B}" type="presOf" srcId="{04CA3D32-3911-9A47-9D9C-D396F88BF124}" destId="{7AB35B43-6ABD-0B45-894F-C58279502793}" srcOrd="0" destOrd="0" presId="urn:microsoft.com/office/officeart/2005/8/layout/equation2"/>
    <dgm:cxn modelId="{5E7582A0-9CA1-6B40-98A0-AA53ACFEC112}" type="presParOf" srcId="{676410C9-4C20-4D4B-9BA0-E48268C3F1BA}" destId="{0CE3DB10-281F-A440-A3DC-5F6897DBD856}" srcOrd="0" destOrd="0" presId="urn:microsoft.com/office/officeart/2005/8/layout/equation2"/>
    <dgm:cxn modelId="{180BDA14-232D-2E46-A3A8-969E4CE5074C}" type="presParOf" srcId="{0CE3DB10-281F-A440-A3DC-5F6897DBD856}" destId="{F6BC24EB-7B78-2740-864C-83CB9AC25DA8}" srcOrd="0" destOrd="0" presId="urn:microsoft.com/office/officeart/2005/8/layout/equation2"/>
    <dgm:cxn modelId="{FFDC4627-F1EC-D449-AA20-75C164B69A65}" type="presParOf" srcId="{0CE3DB10-281F-A440-A3DC-5F6897DBD856}" destId="{88322C07-65C5-B548-A949-234561F9F0F1}" srcOrd="1" destOrd="0" presId="urn:microsoft.com/office/officeart/2005/8/layout/equation2"/>
    <dgm:cxn modelId="{7D46281F-AD7D-D74E-BD26-B73C0EBD5E3B}" type="presParOf" srcId="{0CE3DB10-281F-A440-A3DC-5F6897DBD856}" destId="{CB984901-4BE9-C541-9845-BAB25BDB573C}" srcOrd="2" destOrd="0" presId="urn:microsoft.com/office/officeart/2005/8/layout/equation2"/>
    <dgm:cxn modelId="{3FE9EC60-15BF-2A4C-A199-E98082C08E50}" type="presParOf" srcId="{0CE3DB10-281F-A440-A3DC-5F6897DBD856}" destId="{12C9F6D5-27E2-E74A-8549-B39D0C04FA87}" srcOrd="3" destOrd="0" presId="urn:microsoft.com/office/officeart/2005/8/layout/equation2"/>
    <dgm:cxn modelId="{A826CFCF-58CB-384A-A7BF-0D6654702789}" type="presParOf" srcId="{0CE3DB10-281F-A440-A3DC-5F6897DBD856}" destId="{7AB35B43-6ABD-0B45-894F-C58279502793}" srcOrd="4" destOrd="0" presId="urn:microsoft.com/office/officeart/2005/8/layout/equation2"/>
    <dgm:cxn modelId="{12485CFB-82D3-1D47-8F36-DAC875535555}" type="presParOf" srcId="{0CE3DB10-281F-A440-A3DC-5F6897DBD856}" destId="{6F90267F-980A-A940-9ED7-425BBEC8FA95}" srcOrd="5" destOrd="0" presId="urn:microsoft.com/office/officeart/2005/8/layout/equation2"/>
    <dgm:cxn modelId="{EF9CF516-E776-2E44-A7A2-4033371EA6D4}" type="presParOf" srcId="{0CE3DB10-281F-A440-A3DC-5F6897DBD856}" destId="{2A492D53-856C-1A4F-AE56-0BE27BA5E501}" srcOrd="6" destOrd="0" presId="urn:microsoft.com/office/officeart/2005/8/layout/equation2"/>
    <dgm:cxn modelId="{29B370FB-0A7F-414F-BEF2-D87A3C22CFE2}" type="presParOf" srcId="{0CE3DB10-281F-A440-A3DC-5F6897DBD856}" destId="{CF5886C0-726C-1F46-BFBD-311479C36F40}" srcOrd="7" destOrd="0" presId="urn:microsoft.com/office/officeart/2005/8/layout/equation2"/>
    <dgm:cxn modelId="{C605F4E7-379E-CE41-83DC-9183FE38393E}" type="presParOf" srcId="{0CE3DB10-281F-A440-A3DC-5F6897DBD856}" destId="{1C4079D9-F1BD-6149-ABC2-A7F8E34DF9DA}" srcOrd="8" destOrd="0" presId="urn:microsoft.com/office/officeart/2005/8/layout/equation2"/>
    <dgm:cxn modelId="{AF2077F6-0674-CB4F-A709-4479CEDFA441}" type="presParOf" srcId="{0CE3DB10-281F-A440-A3DC-5F6897DBD856}" destId="{22C7E7B0-A32C-CD40-AC7D-266226E4F741}" srcOrd="9" destOrd="0" presId="urn:microsoft.com/office/officeart/2005/8/layout/equation2"/>
    <dgm:cxn modelId="{1B2FF142-F284-7F42-B46E-E855DFD5ECF0}" type="presParOf" srcId="{0CE3DB10-281F-A440-A3DC-5F6897DBD856}" destId="{E06C77A1-A6A4-3341-AE1F-C0DB2915C8F3}" srcOrd="10" destOrd="0" presId="urn:microsoft.com/office/officeart/2005/8/layout/equation2"/>
    <dgm:cxn modelId="{E8B80E89-E858-6B4D-AC6D-E6CE4C39A18C}" type="presParOf" srcId="{0CE3DB10-281F-A440-A3DC-5F6897DBD856}" destId="{CF6B2F34-55A5-4145-B536-60433BAD22D1}" srcOrd="11" destOrd="0" presId="urn:microsoft.com/office/officeart/2005/8/layout/equation2"/>
    <dgm:cxn modelId="{972CE02A-B1DA-BF41-847A-1C4C085FD5BA}" type="presParOf" srcId="{0CE3DB10-281F-A440-A3DC-5F6897DBD856}" destId="{1DA11F2B-07DB-D34E-8D4F-244E44CE0440}" srcOrd="12" destOrd="0" presId="urn:microsoft.com/office/officeart/2005/8/layout/equation2"/>
    <dgm:cxn modelId="{EEB0CC0C-7439-AF4B-856E-6993222CCCE2}" type="presParOf" srcId="{676410C9-4C20-4D4B-9BA0-E48268C3F1BA}" destId="{AD56C83E-6A1A-4547-8432-A20782ADB693}" srcOrd="1" destOrd="0" presId="urn:microsoft.com/office/officeart/2005/8/layout/equation2"/>
    <dgm:cxn modelId="{272FB673-9A23-5143-AF86-F87C7443CE7D}" type="presParOf" srcId="{AD56C83E-6A1A-4547-8432-A20782ADB693}" destId="{F43FEFB0-85C9-8A40-94B4-C1E780823DC4}" srcOrd="0" destOrd="0" presId="urn:microsoft.com/office/officeart/2005/8/layout/equation2"/>
    <dgm:cxn modelId="{A013DF66-44EB-4F4D-A25F-54849C1AA08B}" type="presParOf" srcId="{676410C9-4C20-4D4B-9BA0-E48268C3F1BA}" destId="{00D9FD08-8252-074D-B344-CAF1BBBEAB35}"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BC24EB-7B78-2740-864C-83CB9AC25DA8}">
      <dsp:nvSpPr>
        <dsp:cNvPr id="0" name=""/>
        <dsp:cNvSpPr/>
      </dsp:nvSpPr>
      <dsp:spPr>
        <a:xfrm>
          <a:off x="839" y="129759"/>
          <a:ext cx="4429285" cy="685130"/>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Ideal Pipeline CPI</a:t>
          </a:r>
        </a:p>
      </dsp:txBody>
      <dsp:txXfrm>
        <a:off x="649493" y="230094"/>
        <a:ext cx="3131977" cy="484460"/>
      </dsp:txXfrm>
    </dsp:sp>
    <dsp:sp modelId="{CB984901-4BE9-C541-9845-BAB25BDB573C}">
      <dsp:nvSpPr>
        <dsp:cNvPr id="0" name=""/>
        <dsp:cNvSpPr/>
      </dsp:nvSpPr>
      <dsp:spPr>
        <a:xfrm>
          <a:off x="2016794" y="870522"/>
          <a:ext cx="397375" cy="397375"/>
        </a:xfrm>
        <a:prstGeom prst="mathPlus">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69466" y="1022478"/>
        <a:ext cx="292031" cy="93463"/>
      </dsp:txXfrm>
    </dsp:sp>
    <dsp:sp modelId="{7AB35B43-6ABD-0B45-894F-C58279502793}">
      <dsp:nvSpPr>
        <dsp:cNvPr id="0" name=""/>
        <dsp:cNvSpPr/>
      </dsp:nvSpPr>
      <dsp:spPr>
        <a:xfrm>
          <a:off x="839" y="1323530"/>
          <a:ext cx="4429285" cy="68513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Structural Stalls</a:t>
          </a:r>
        </a:p>
      </dsp:txBody>
      <dsp:txXfrm>
        <a:off x="649493" y="1423865"/>
        <a:ext cx="3131977" cy="484460"/>
      </dsp:txXfrm>
    </dsp:sp>
    <dsp:sp modelId="{2A492D53-856C-1A4F-AE56-0BE27BA5E501}">
      <dsp:nvSpPr>
        <dsp:cNvPr id="0" name=""/>
        <dsp:cNvSpPr/>
      </dsp:nvSpPr>
      <dsp:spPr>
        <a:xfrm>
          <a:off x="2016794" y="2064293"/>
          <a:ext cx="397375" cy="397375"/>
        </a:xfrm>
        <a:prstGeom prst="mathPlus">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69466" y="2216249"/>
        <a:ext cx="292031" cy="93463"/>
      </dsp:txXfrm>
    </dsp:sp>
    <dsp:sp modelId="{1C4079D9-F1BD-6149-ABC2-A7F8E34DF9DA}">
      <dsp:nvSpPr>
        <dsp:cNvPr id="0" name=""/>
        <dsp:cNvSpPr/>
      </dsp:nvSpPr>
      <dsp:spPr>
        <a:xfrm>
          <a:off x="839" y="2517301"/>
          <a:ext cx="4429285" cy="68513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Hazard Stalls</a:t>
          </a:r>
        </a:p>
      </dsp:txBody>
      <dsp:txXfrm>
        <a:off x="649493" y="2617636"/>
        <a:ext cx="3131977" cy="484460"/>
      </dsp:txXfrm>
    </dsp:sp>
    <dsp:sp modelId="{E06C77A1-A6A4-3341-AE1F-C0DB2915C8F3}">
      <dsp:nvSpPr>
        <dsp:cNvPr id="0" name=""/>
        <dsp:cNvSpPr/>
      </dsp:nvSpPr>
      <dsp:spPr>
        <a:xfrm>
          <a:off x="2016794" y="3258064"/>
          <a:ext cx="397375" cy="397375"/>
        </a:xfrm>
        <a:prstGeom prst="mathPlus">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69466" y="3410020"/>
        <a:ext cx="292031" cy="93463"/>
      </dsp:txXfrm>
    </dsp:sp>
    <dsp:sp modelId="{1DA11F2B-07DB-D34E-8D4F-244E44CE0440}">
      <dsp:nvSpPr>
        <dsp:cNvPr id="0" name=""/>
        <dsp:cNvSpPr/>
      </dsp:nvSpPr>
      <dsp:spPr>
        <a:xfrm>
          <a:off x="127482" y="3711072"/>
          <a:ext cx="4175999" cy="68513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Control Stalls</a:t>
          </a:r>
        </a:p>
      </dsp:txBody>
      <dsp:txXfrm>
        <a:off x="739043" y="3811407"/>
        <a:ext cx="2952877" cy="484460"/>
      </dsp:txXfrm>
    </dsp:sp>
    <dsp:sp modelId="{AD56C83E-6A1A-4547-8432-A20782ADB693}">
      <dsp:nvSpPr>
        <dsp:cNvPr id="0" name=""/>
        <dsp:cNvSpPr/>
      </dsp:nvSpPr>
      <dsp:spPr>
        <a:xfrm>
          <a:off x="4479829" y="2135547"/>
          <a:ext cx="324000" cy="254868"/>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479829" y="2186521"/>
        <a:ext cx="247540" cy="152920"/>
      </dsp:txXfrm>
    </dsp:sp>
    <dsp:sp modelId="{00D9FD08-8252-074D-B344-CAF1BBBEAB35}">
      <dsp:nvSpPr>
        <dsp:cNvPr id="0" name=""/>
        <dsp:cNvSpPr/>
      </dsp:nvSpPr>
      <dsp:spPr>
        <a:xfrm>
          <a:off x="4841202" y="1577851"/>
          <a:ext cx="3387558" cy="1370260"/>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Pipeline CPI</a:t>
          </a:r>
        </a:p>
      </dsp:txBody>
      <dsp:txXfrm>
        <a:off x="5337298" y="1778521"/>
        <a:ext cx="2395366" cy="96892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8" Type="http://schemas.openxmlformats.org/officeDocument/2006/relationships/hyperlink" Target="https://en.wikipedia.org/wiki/Assembly_language" TargetMode="External"/><Relationship Id="rId3" Type="http://schemas.openxmlformats.org/officeDocument/2006/relationships/hyperlink" Target="https://en.wikipedia.org/wiki/Computer_architecture" TargetMode="External"/><Relationship Id="rId7" Type="http://schemas.openxmlformats.org/officeDocument/2006/relationships/hyperlink" Target="https://en.wikipedia.org/wiki/Digital_signal_processor"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s://en.wikipedia.org/wiki/RISC" TargetMode="External"/><Relationship Id="rId5" Type="http://schemas.openxmlformats.org/officeDocument/2006/relationships/hyperlink" Target="https://en.wikipedia.org/wiki/Instruction_(computer_science)" TargetMode="External"/><Relationship Id="rId4" Type="http://schemas.openxmlformats.org/officeDocument/2006/relationships/hyperlink" Target="https://en.wikipedia.org/wiki/Branch_(computer_science)"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Referred to as ILP for short</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403166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E3226940-B1B5-1441-9EFA-87132974E975}"/>
              </a:ext>
            </a:extLst>
          </p:cNvPr>
          <p:cNvSpPr>
            <a:spLocks noGrp="1" noRot="1" noChangeAspect="1" noChangeArrowheads="1" noTextEdit="1"/>
          </p:cNvSpPr>
          <p:nvPr>
            <p:ph type="sldImg"/>
          </p:nvPr>
        </p:nvSpPr>
        <p:spPr>
          <a:ln/>
        </p:spPr>
      </p:sp>
      <p:sp>
        <p:nvSpPr>
          <p:cNvPr id="29698" name="备注占位符 2">
            <a:extLst>
              <a:ext uri="{FF2B5EF4-FFF2-40B4-BE49-F238E27FC236}">
                <a16:creationId xmlns:a16="http://schemas.microsoft.com/office/drawing/2014/main" id="{A47FDF99-53E0-714E-9CC1-93D0CE2EF4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Then find a table, start enjoying the meal with your classmates</a:t>
            </a:r>
            <a:endParaRPr lang="zh-CN" altLang="en-US">
              <a:latin typeface="Arial" panose="020B0604020202020204" pitchFamily="34" charset="0"/>
            </a:endParaRPr>
          </a:p>
        </p:txBody>
      </p:sp>
      <p:sp>
        <p:nvSpPr>
          <p:cNvPr id="29699" name="灯片编号占位符 3">
            <a:extLst>
              <a:ext uri="{FF2B5EF4-FFF2-40B4-BE49-F238E27FC236}">
                <a16:creationId xmlns:a16="http://schemas.microsoft.com/office/drawing/2014/main" id="{2C737D6E-E26E-5C45-9C47-BDC091189D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C356CE-44BF-7449-84B4-A2F400AD46A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two instructions are dependent, they are not parallel and must be executed in order, although they may often be partially overlapped. The key in both cases is to determine whether an instruction is dependent on another instruction.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135</a:t>
            </a:fld>
            <a:endParaRPr lang="en-US" altLang="zh-CN"/>
          </a:p>
        </p:txBody>
      </p:sp>
    </p:spTree>
    <p:extLst>
      <p:ext uri="{BB962C8B-B14F-4D97-AF65-F5344CB8AC3E}">
        <p14:creationId xmlns:p14="http://schemas.microsoft.com/office/powerpoint/2010/main" val="33257263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three different types of dependences: data dependences (also called true data dependences), name dependences, and control dependences.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136</a:t>
            </a:fld>
            <a:endParaRPr lang="en-US" altLang="zh-CN"/>
          </a:p>
        </p:txBody>
      </p:sp>
    </p:spTree>
    <p:extLst>
      <p:ext uri="{BB962C8B-B14F-4D97-AF65-F5344CB8AC3E}">
        <p14:creationId xmlns:p14="http://schemas.microsoft.com/office/powerpoint/2010/main" val="34599004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Note that a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a:t>
            </a:r>
            <a:r>
              <a:rPr lang="en-US" sz="1200" kern="1200" dirty="0">
                <a:solidFill>
                  <a:schemeClr val="tx1"/>
                </a:solidFill>
                <a:effectLst/>
                <a:latin typeface="Arial" charset="0"/>
                <a:ea typeface="宋体" charset="-122"/>
                <a:cs typeface="+mn-cs"/>
              </a:rPr>
              <a:t> within a single instruction (such as add x1,x1,x1) is not considered a dependence.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138</a:t>
            </a:fld>
            <a:endParaRPr lang="en-US" altLang="zh-CN"/>
          </a:p>
        </p:txBody>
      </p:sp>
    </p:spTree>
    <p:extLst>
      <p:ext uri="{BB962C8B-B14F-4D97-AF65-F5344CB8AC3E}">
        <p14:creationId xmlns:p14="http://schemas.microsoft.com/office/powerpoint/2010/main" val="22163017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add.d: add double-precision floating-point numbers</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139</a:t>
            </a:fld>
            <a:endParaRPr lang="en-US" altLang="zh-CN"/>
          </a:p>
        </p:txBody>
      </p:sp>
    </p:spTree>
    <p:extLst>
      <p:ext uri="{BB962C8B-B14F-4D97-AF65-F5344CB8AC3E}">
        <p14:creationId xmlns:p14="http://schemas.microsoft.com/office/powerpoint/2010/main" val="1269254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add.d: add double-precision floating-point numbers</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140</a:t>
            </a:fld>
            <a:endParaRPr lang="en-US" altLang="zh-CN"/>
          </a:p>
        </p:txBody>
      </p:sp>
    </p:spTree>
    <p:extLst>
      <p:ext uri="{BB962C8B-B14F-4D97-AF65-F5344CB8AC3E}">
        <p14:creationId xmlns:p14="http://schemas.microsoft.com/office/powerpoint/2010/main" val="6296776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type of dependence is a name dependence. A name dependence occurs when two instructions use the same register or memory location, called a name, but there is no flow of data between the instructions associated with that name. There are two types of name dependences between an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that precedes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j in program order: </a:t>
            </a:r>
            <a:endParaRPr lang="en-US" dirty="0"/>
          </a:p>
          <a:p>
            <a:endParaRPr lang="en-CN" dirty="0"/>
          </a:p>
          <a:p>
            <a:r>
              <a:rPr lang="en-US" sz="1200" kern="1200" dirty="0">
                <a:solidFill>
                  <a:schemeClr val="tx1"/>
                </a:solidFill>
                <a:effectLst/>
                <a:latin typeface="Arial" charset="0"/>
                <a:ea typeface="宋体" charset="-122"/>
                <a:cs typeface="+mn-cs"/>
              </a:rPr>
              <a:t>1. An </a:t>
            </a:r>
            <a:r>
              <a:rPr lang="en-US" sz="1200" kern="1200" dirty="0" err="1">
                <a:solidFill>
                  <a:schemeClr val="tx1"/>
                </a:solidFill>
                <a:effectLst/>
                <a:latin typeface="Arial" charset="0"/>
                <a:ea typeface="宋体" charset="-122"/>
                <a:cs typeface="+mn-cs"/>
              </a:rPr>
              <a:t>antidependence</a:t>
            </a:r>
            <a:r>
              <a:rPr lang="en-US" sz="1200" kern="1200" dirty="0">
                <a:solidFill>
                  <a:schemeClr val="tx1"/>
                </a:solidFill>
                <a:effectLst/>
                <a:latin typeface="Arial" charset="0"/>
                <a:ea typeface="宋体" charset="-122"/>
                <a:cs typeface="+mn-cs"/>
              </a:rPr>
              <a:t> between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and instruction j occurs when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j writes a register or memory location that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reads. The original ordering must be preserved to ensure that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reads the correct value. In the example </a:t>
            </a:r>
            <a:endParaRPr lang="en-US" dirty="0"/>
          </a:p>
          <a:p>
            <a:r>
              <a:rPr lang="en-US" sz="1200" kern="1200" dirty="0">
                <a:solidFill>
                  <a:schemeClr val="tx1"/>
                </a:solidFill>
                <a:effectLst/>
                <a:latin typeface="Arial" charset="0"/>
                <a:ea typeface="宋体" charset="-122"/>
                <a:cs typeface="+mn-cs"/>
              </a:rPr>
              <a:t>on page 171, there is an </a:t>
            </a:r>
            <a:r>
              <a:rPr lang="en-US" sz="1200" kern="1200" dirty="0" err="1">
                <a:solidFill>
                  <a:schemeClr val="tx1"/>
                </a:solidFill>
                <a:effectLst/>
                <a:latin typeface="Arial" charset="0"/>
                <a:ea typeface="宋体" charset="-122"/>
                <a:cs typeface="+mn-cs"/>
              </a:rPr>
              <a:t>antidependence</a:t>
            </a:r>
            <a:r>
              <a:rPr lang="en-US" sz="1200" kern="1200" dirty="0">
                <a:solidFill>
                  <a:schemeClr val="tx1"/>
                </a:solidFill>
                <a:effectLst/>
                <a:latin typeface="Arial" charset="0"/>
                <a:ea typeface="宋体" charset="-122"/>
                <a:cs typeface="+mn-cs"/>
              </a:rPr>
              <a:t> between </a:t>
            </a:r>
            <a:r>
              <a:rPr lang="en-US" sz="1200" kern="1200" dirty="0" err="1">
                <a:solidFill>
                  <a:schemeClr val="tx1"/>
                </a:solidFill>
                <a:effectLst/>
                <a:latin typeface="Arial" charset="0"/>
                <a:ea typeface="宋体" charset="-122"/>
                <a:cs typeface="+mn-cs"/>
              </a:rPr>
              <a:t>fsd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on register x1. </a:t>
            </a:r>
            <a:endParaRPr lang="en-US" dirty="0"/>
          </a:p>
          <a:p>
            <a:r>
              <a:rPr lang="en-US" sz="1200" kern="1200" dirty="0">
                <a:solidFill>
                  <a:schemeClr val="tx1"/>
                </a:solidFill>
                <a:effectLst/>
                <a:latin typeface="Arial" charset="0"/>
                <a:ea typeface="宋体" charset="-122"/>
                <a:cs typeface="+mn-cs"/>
              </a:rPr>
              <a:t>2. Anoutputdependenceoccurswheninstructioniandinstructionjwritethesame register or memory location. The ordering between the instructions must be preserved to ensure that the value finally written corresponds to instruction j.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142</a:t>
            </a:fld>
            <a:endParaRPr lang="en-US" altLang="zh-CN"/>
          </a:p>
        </p:txBody>
      </p:sp>
    </p:spTree>
    <p:extLst>
      <p:ext uri="{BB962C8B-B14F-4D97-AF65-F5344CB8AC3E}">
        <p14:creationId xmlns:p14="http://schemas.microsoft.com/office/powerpoint/2010/main" val="13357469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143</a:t>
            </a:fld>
            <a:endParaRPr lang="en-US" altLang="zh-CN"/>
          </a:p>
        </p:txBody>
      </p:sp>
    </p:spTree>
    <p:extLst>
      <p:ext uri="{BB962C8B-B14F-4D97-AF65-F5344CB8AC3E}">
        <p14:creationId xmlns:p14="http://schemas.microsoft.com/office/powerpoint/2010/main" val="9702931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144</a:t>
            </a:fld>
            <a:endParaRPr lang="en-US" altLang="zh-CN"/>
          </a:p>
        </p:txBody>
      </p:sp>
    </p:spTree>
    <p:extLst>
      <p:ext uri="{BB962C8B-B14F-4D97-AF65-F5344CB8AC3E}">
        <p14:creationId xmlns:p14="http://schemas.microsoft.com/office/powerpoint/2010/main" val="36949485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a:extLst>
              <a:ext uri="{FF2B5EF4-FFF2-40B4-BE49-F238E27FC236}">
                <a16:creationId xmlns:a16="http://schemas.microsoft.com/office/drawing/2014/main" id="{345B3F07-1349-1043-8C1D-2F55A7A5F8BC}"/>
              </a:ext>
            </a:extLst>
          </p:cNvPr>
          <p:cNvSpPr>
            <a:spLocks noGrp="1" noRot="1" noChangeAspect="1" noChangeArrowheads="1" noTextEdit="1"/>
          </p:cNvSpPr>
          <p:nvPr>
            <p:ph type="sldImg"/>
          </p:nvPr>
        </p:nvSpPr>
        <p:spPr>
          <a:ln/>
        </p:spPr>
      </p:sp>
      <p:sp>
        <p:nvSpPr>
          <p:cNvPr id="226306" name="Notes Placeholder 2">
            <a:extLst>
              <a:ext uri="{FF2B5EF4-FFF2-40B4-BE49-F238E27FC236}">
                <a16:creationId xmlns:a16="http://schemas.microsoft.com/office/drawing/2014/main" id="{BB7389F1-DBBF-6B4A-BBE5-35A315561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A hazard exists whenever there is a name or data dependence between instructions, and they are close enough that the overlap during execution would change the order of access to the operand involved in the dependence. Because of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a:t>
            </a:r>
            <a:r>
              <a:rPr lang="en-US" sz="1200" kern="1200" dirty="0">
                <a:solidFill>
                  <a:schemeClr val="tx1"/>
                </a:solidFill>
                <a:effectLst/>
                <a:latin typeface="Arial" charset="0"/>
                <a:ea typeface="宋体" charset="-122"/>
                <a:cs typeface="+mn-cs"/>
              </a:rPr>
              <a:t>, we must preserve what is called program order—that is, the order that the instructions would execute in if executed sequentially one at a time as determined by the original source program. The goal of both our software and hardware tech- </a:t>
            </a:r>
            <a:r>
              <a:rPr lang="en-US" sz="1200" kern="1200" dirty="0" err="1">
                <a:solidFill>
                  <a:schemeClr val="tx1"/>
                </a:solidFill>
                <a:effectLst/>
                <a:latin typeface="Arial" charset="0"/>
                <a:ea typeface="宋体" charset="-122"/>
                <a:cs typeface="+mn-cs"/>
              </a:rPr>
              <a:t>niques</a:t>
            </a:r>
            <a:r>
              <a:rPr lang="en-US" sz="1200" kern="1200" dirty="0">
                <a:solidFill>
                  <a:schemeClr val="tx1"/>
                </a:solidFill>
                <a:effectLst/>
                <a:latin typeface="Arial" charset="0"/>
                <a:ea typeface="宋体" charset="-122"/>
                <a:cs typeface="+mn-cs"/>
              </a:rPr>
              <a:t> is to exploit parallelism by preserving program order only where it affects the outcome of the program. Detecting and avoiding hazards ensures that </a:t>
            </a:r>
            <a:r>
              <a:rPr lang="en-US" sz="1200" kern="1200" dirty="0" err="1">
                <a:solidFill>
                  <a:schemeClr val="tx1"/>
                </a:solidFill>
                <a:effectLst/>
                <a:latin typeface="Arial" charset="0"/>
                <a:ea typeface="宋体" charset="-122"/>
                <a:cs typeface="+mn-cs"/>
              </a:rPr>
              <a:t>neces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sary</a:t>
            </a:r>
            <a:r>
              <a:rPr lang="en-US" sz="1200" kern="1200" dirty="0">
                <a:solidFill>
                  <a:schemeClr val="tx1"/>
                </a:solidFill>
                <a:effectLst/>
                <a:latin typeface="Arial" charset="0"/>
                <a:ea typeface="宋体" charset="-122"/>
                <a:cs typeface="+mn-cs"/>
              </a:rPr>
              <a:t> program order is preserved. </a:t>
            </a:r>
            <a:endParaRPr lang="en-US" dirty="0"/>
          </a:p>
          <a:p>
            <a:endParaRPr lang="en-CN" altLang="en-CN" dirty="0">
              <a:latin typeface="Arial" panose="020B0604020202020204" pitchFamily="34" charset="0"/>
            </a:endParaRPr>
          </a:p>
        </p:txBody>
      </p:sp>
      <p:sp>
        <p:nvSpPr>
          <p:cNvPr id="226307" name="Slide Number Placeholder 3">
            <a:extLst>
              <a:ext uri="{FF2B5EF4-FFF2-40B4-BE49-F238E27FC236}">
                <a16:creationId xmlns:a16="http://schemas.microsoft.com/office/drawing/2014/main" id="{CE2DCB4D-9BD8-3049-97DD-D0C453F7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a:extLst>
              <a:ext uri="{FF2B5EF4-FFF2-40B4-BE49-F238E27FC236}">
                <a16:creationId xmlns:a16="http://schemas.microsoft.com/office/drawing/2014/main" id="{345B3F07-1349-1043-8C1D-2F55A7A5F8BC}"/>
              </a:ext>
            </a:extLst>
          </p:cNvPr>
          <p:cNvSpPr>
            <a:spLocks noGrp="1" noRot="1" noChangeAspect="1" noChangeArrowheads="1" noTextEdit="1"/>
          </p:cNvSpPr>
          <p:nvPr>
            <p:ph type="sldImg"/>
          </p:nvPr>
        </p:nvSpPr>
        <p:spPr>
          <a:ln/>
        </p:spPr>
      </p:sp>
      <p:sp>
        <p:nvSpPr>
          <p:cNvPr id="226306" name="Notes Placeholder 2">
            <a:extLst>
              <a:ext uri="{FF2B5EF4-FFF2-40B4-BE49-F238E27FC236}">
                <a16:creationId xmlns:a16="http://schemas.microsoft.com/office/drawing/2014/main" id="{BB7389F1-DBBF-6B4A-BBE5-35A315561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Reader After Write is what it should be enforced by program order, then the associated data hazard is when instruction execution violates this order </a:t>
            </a:r>
            <a:r>
              <a:rPr lang="en-CN" altLang="en-CN" dirty="0">
                <a:latin typeface="Arial" panose="020B0604020202020204" pitchFamily="34" charset="0"/>
                <a:sym typeface="Wingdings" pitchFamily="2" charset="2"/>
              </a:rPr>
              <a:t> read before write / write after read (for example)</a:t>
            </a:r>
          </a:p>
          <a:p>
            <a:endParaRPr lang="en-CN" altLang="en-CN" dirty="0">
              <a:latin typeface="Arial" panose="020B0604020202020204" pitchFamily="34" charset="0"/>
              <a:sym typeface="Wingdings"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altLang="en-CN" dirty="0">
              <a:latin typeface="Arial" panose="020B0604020202020204" pitchFamily="34" charset="0"/>
            </a:endParaRPr>
          </a:p>
        </p:txBody>
      </p:sp>
      <p:sp>
        <p:nvSpPr>
          <p:cNvPr id="226307" name="Slide Number Placeholder 3">
            <a:extLst>
              <a:ext uri="{FF2B5EF4-FFF2-40B4-BE49-F238E27FC236}">
                <a16:creationId xmlns:a16="http://schemas.microsoft.com/office/drawing/2014/main" id="{CE2DCB4D-9BD8-3049-97DD-D0C453F7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80737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2C9D3648-C275-B143-B577-E55A7C6E87CA}"/>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394E499-B43D-5949-B4AD-CEB4828D89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While some other students are still ordering and paying.</a:t>
            </a:r>
            <a:endParaRPr lang="zh-CN" altLang="en-US">
              <a:latin typeface="Arial" panose="020B0604020202020204" pitchFamily="34" charset="0"/>
            </a:endParaRPr>
          </a:p>
        </p:txBody>
      </p:sp>
      <p:sp>
        <p:nvSpPr>
          <p:cNvPr id="31747" name="灯片编号占位符 3">
            <a:extLst>
              <a:ext uri="{FF2B5EF4-FFF2-40B4-BE49-F238E27FC236}">
                <a16:creationId xmlns:a16="http://schemas.microsoft.com/office/drawing/2014/main" id="{E5088657-A358-2D46-B539-E69D5AE221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322BA7-2473-7C4E-80A6-091DCEE53B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148</a:t>
            </a:fld>
            <a:endParaRPr lang="en-US" altLang="zh-CN"/>
          </a:p>
        </p:txBody>
      </p:sp>
    </p:spTree>
    <p:extLst>
      <p:ext uri="{BB962C8B-B14F-4D97-AF65-F5344CB8AC3E}">
        <p14:creationId xmlns:p14="http://schemas.microsoft.com/office/powerpoint/2010/main" val="32656159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149</a:t>
            </a:fld>
            <a:endParaRPr lang="en-US" altLang="zh-CN"/>
          </a:p>
        </p:txBody>
      </p:sp>
    </p:spTree>
    <p:extLst>
      <p:ext uri="{BB962C8B-B14F-4D97-AF65-F5344CB8AC3E}">
        <p14:creationId xmlns:p14="http://schemas.microsoft.com/office/powerpoint/2010/main" val="23967344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value of the CPI (cycles per instruction) for a pipelined processor is the sum of the base CPI and all contributions from stalls: </a:t>
            </a:r>
            <a:endParaRPr lang="en-US" dirty="0"/>
          </a:p>
          <a:p>
            <a:r>
              <a:rPr lang="en-US" sz="1200" kern="1200" dirty="0">
                <a:solidFill>
                  <a:schemeClr val="tx1"/>
                </a:solidFill>
                <a:effectLst/>
                <a:latin typeface="Arial" charset="0"/>
                <a:ea typeface="宋体" charset="-122"/>
                <a:cs typeface="+mn-cs"/>
              </a:rPr>
              <a:t>Pipeline CPI 1⁄4 Ideal pipeline CPI + Structural stalls + Data hazard stalls + Control stalls </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ideal pipeline CPI is a measure of the maximum performance attainable by the implementation. By reducing each of the terms of the right-hand side, we decrease the overall pipeline CPI or, alternatively, increase the IPC (instructions per clock). The preceding equation allows us to characterize various techniques by what com- ponent of the overall CPI a technique reduces. Figure 3.1 shows the techniques we examine in this chapter and in Appendix H, as well as the topics covered in the introductory material in Appendix C. In this chapter, we will see that the tech- </a:t>
            </a:r>
            <a:r>
              <a:rPr lang="en-US" sz="1200" kern="1200" dirty="0" err="1">
                <a:solidFill>
                  <a:schemeClr val="tx1"/>
                </a:solidFill>
                <a:effectLst/>
                <a:latin typeface="Arial" charset="0"/>
                <a:ea typeface="宋体" charset="-122"/>
                <a:cs typeface="+mn-cs"/>
              </a:rPr>
              <a:t>niques</a:t>
            </a:r>
            <a:r>
              <a:rPr lang="en-US" sz="1200" kern="1200" dirty="0">
                <a:solidFill>
                  <a:schemeClr val="tx1"/>
                </a:solidFill>
                <a:effectLst/>
                <a:latin typeface="Arial" charset="0"/>
                <a:ea typeface="宋体" charset="-122"/>
                <a:cs typeface="+mn-cs"/>
              </a:rPr>
              <a:t> we introduce to decrease the ideal pipeline CPI can increase the importance of dealing with hazards. </a:t>
            </a:r>
            <a:endParaRPr lang="en-US" dirty="0"/>
          </a:p>
          <a:p>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150</a:t>
            </a:fld>
            <a:endParaRPr lang="en-US" altLang="zh-CN"/>
          </a:p>
        </p:txBody>
      </p:sp>
    </p:spTree>
    <p:extLst>
      <p:ext uri="{BB962C8B-B14F-4D97-AF65-F5344CB8AC3E}">
        <p14:creationId xmlns:p14="http://schemas.microsoft.com/office/powerpoint/2010/main" val="20569854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 The major techniques examined in Appendix C, Chapter 3, and Appendix H are shown together with the component of the CPI equation that the technique affects.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151</a:t>
            </a:fld>
            <a:endParaRPr lang="en-US" altLang="zh-CN"/>
          </a:p>
        </p:txBody>
      </p:sp>
    </p:spTree>
    <p:extLst>
      <p:ext uri="{BB962C8B-B14F-4D97-AF65-F5344CB8AC3E}">
        <p14:creationId xmlns:p14="http://schemas.microsoft.com/office/powerpoint/2010/main" val="15319942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While optimizing pipelining performance, the two properties critical to program correctness—and normally preserved by maintaining both data and control dependences—are the exception behavior and the data flow.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Preserving the exception behavior means that any changes in the ordering of instruction execution must not change how exceptions are raised in the program.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data flow is the actual flow of data values among instructions that produce results and those that consume them.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152</a:t>
            </a:fld>
            <a:endParaRPr lang="en-US" altLang="zh-CN"/>
          </a:p>
        </p:txBody>
      </p:sp>
    </p:spTree>
    <p:extLst>
      <p:ext uri="{BB962C8B-B14F-4D97-AF65-F5344CB8AC3E}">
        <p14:creationId xmlns:p14="http://schemas.microsoft.com/office/powerpoint/2010/main" val="18168738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Preserving the exception behavior means that any changes in the ordering of instruction execution must not change how exceptions are raised in the program.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Often this is relaxed to mean that the reordering of instruction execution must not cause any new exceptions in the program.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153</a:t>
            </a:fld>
            <a:endParaRPr lang="en-US" altLang="zh-CN"/>
          </a:p>
        </p:txBody>
      </p:sp>
    </p:spTree>
    <p:extLst>
      <p:ext uri="{BB962C8B-B14F-4D97-AF65-F5344CB8AC3E}">
        <p14:creationId xmlns:p14="http://schemas.microsoft.com/office/powerpoint/2010/main" val="18464132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example shows how maintain-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the control and data dependences can prevent such situations. Consider this code sequence: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154</a:t>
            </a:fld>
            <a:endParaRPr lang="en-US" altLang="zh-CN"/>
          </a:p>
        </p:txBody>
      </p:sp>
    </p:spTree>
    <p:extLst>
      <p:ext uri="{BB962C8B-B14F-4D97-AF65-F5344CB8AC3E}">
        <p14:creationId xmlns:p14="http://schemas.microsoft.com/office/powerpoint/2010/main" val="6534578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155</a:t>
            </a:fld>
            <a:endParaRPr lang="en-US" altLang="zh-CN"/>
          </a:p>
        </p:txBody>
      </p:sp>
    </p:spTree>
    <p:extLst>
      <p:ext uri="{BB962C8B-B14F-4D97-AF65-F5344CB8AC3E}">
        <p14:creationId xmlns:p14="http://schemas.microsoft.com/office/powerpoint/2010/main" val="16960446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it is easy to see that if we do not maintain the data dependence involving x2, we can change the result of the program. Less obvious is the fact that if we ignore the control dependence and move the load instruction before the branch, the load instruction may cause a memory protection exception. Notice that no data dependence prevents us from interchanging the </a:t>
            </a:r>
            <a:r>
              <a:rPr lang="en-US" sz="1200" kern="1200" dirty="0" err="1">
                <a:solidFill>
                  <a:schemeClr val="tx1"/>
                </a:solidFill>
                <a:effectLst/>
                <a:latin typeface="Arial" charset="0"/>
                <a:ea typeface="宋体" charset="-122"/>
                <a:cs typeface="+mn-cs"/>
              </a:rPr>
              <a:t>beqz</a:t>
            </a:r>
            <a:r>
              <a:rPr lang="en-US" sz="1200" kern="1200" dirty="0">
                <a:solidFill>
                  <a:schemeClr val="tx1"/>
                </a:solidFill>
                <a:effectLst/>
                <a:latin typeface="Arial" charset="0"/>
                <a:ea typeface="宋体" charset="-122"/>
                <a:cs typeface="+mn-cs"/>
              </a:rPr>
              <a:t> and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it is only the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156</a:t>
            </a:fld>
            <a:endParaRPr lang="en-US" altLang="zh-CN"/>
          </a:p>
        </p:txBody>
      </p:sp>
    </p:spTree>
    <p:extLst>
      <p:ext uri="{BB962C8B-B14F-4D97-AF65-F5344CB8AC3E}">
        <p14:creationId xmlns:p14="http://schemas.microsoft.com/office/powerpoint/2010/main" val="2007193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data flow is the actual flow of data values among instructions that produce results and those that consume them.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157</a:t>
            </a:fld>
            <a:endParaRPr lang="en-US" altLang="zh-CN"/>
          </a:p>
        </p:txBody>
      </p:sp>
    </p:spTree>
    <p:extLst>
      <p:ext uri="{BB962C8B-B14F-4D97-AF65-F5344CB8AC3E}">
        <p14:creationId xmlns:p14="http://schemas.microsoft.com/office/powerpoint/2010/main" val="94518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37A42711-1949-BB46-962C-0F3077F5BBF8}"/>
              </a:ext>
            </a:extLst>
          </p:cNvPr>
          <p:cNvSpPr>
            <a:spLocks noGrp="1" noRot="1" noChangeAspect="1" noChangeArrowheads="1" noTextEdit="1"/>
          </p:cNvSpPr>
          <p:nvPr>
            <p:ph type="sldImg"/>
          </p:nvPr>
        </p:nvSpPr>
        <p:spPr>
          <a:ln/>
        </p:spPr>
      </p:sp>
      <p:sp>
        <p:nvSpPr>
          <p:cNvPr id="33794" name="备注占位符 2">
            <a:extLst>
              <a:ext uri="{FF2B5EF4-FFF2-40B4-BE49-F238E27FC236}">
                <a16:creationId xmlns:a16="http://schemas.microsoft.com/office/drawing/2014/main" id="{AD9CB9A1-2684-1641-A753-34283DEB1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From this cafeteria example, what do you observe?</a:t>
            </a:r>
            <a:endParaRPr lang="zh-CN" altLang="en-US">
              <a:latin typeface="Arial" panose="020B0604020202020204" pitchFamily="34" charset="0"/>
            </a:endParaRPr>
          </a:p>
        </p:txBody>
      </p:sp>
      <p:sp>
        <p:nvSpPr>
          <p:cNvPr id="33795" name="灯片编号占位符 3">
            <a:extLst>
              <a:ext uri="{FF2B5EF4-FFF2-40B4-BE49-F238E27FC236}">
                <a16:creationId xmlns:a16="http://schemas.microsoft.com/office/drawing/2014/main" id="{1F8CD3DD-E99C-3949-9A3A-CB8B0472B1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C63888-77C2-B742-9D76-A4D02CB649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158</a:t>
            </a:fld>
            <a:endParaRPr lang="en-US" altLang="zh-CN"/>
          </a:p>
        </p:txBody>
      </p:sp>
    </p:spTree>
    <p:extLst>
      <p:ext uri="{BB962C8B-B14F-4D97-AF65-F5344CB8AC3E}">
        <p14:creationId xmlns:p14="http://schemas.microsoft.com/office/powerpoint/2010/main" val="37388809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example, the value of x1 used by the or instruction depends on whether the branch is taken or not. Data dependence alone is not sufficient to preserve correct- ness. The or instruction is data-dependent on both the add and sub instructions, but preserving that order alone is insufficient for correct execution.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Instead, when the instructions execute, the data flow must be preserved: If the branch is not taken, then the value of x1 computed by the sub should be used by the or, and if the branch is taken, the value of x1 computed by the add should be used by the or. By preserving the control dependence of the or on the branch, we prevent an illegal change to the data flow. For similar reasons, the sub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cannot be moved above the branch. Speculation, which helps with the exception problem, will also allow us to lessen the impact of the control dependence while still maintaining the data flow, as we will see in Section 3.6.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159</a:t>
            </a:fld>
            <a:endParaRPr lang="en-US" altLang="zh-CN"/>
          </a:p>
        </p:txBody>
      </p:sp>
    </p:spTree>
    <p:extLst>
      <p:ext uri="{BB962C8B-B14F-4D97-AF65-F5344CB8AC3E}">
        <p14:creationId xmlns:p14="http://schemas.microsoft.com/office/powerpoint/2010/main" val="28976437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two largely separable approaches to exploiting ILP: (1) an approach that relies on hardware to help discover and exploit the parallelism dynamically, and (2) an approach that relies on software technology to find parallelism statically at compile time. Processors using the dynamic, hardware-based approach, </a:t>
            </a:r>
            <a:r>
              <a:rPr lang="en-US" sz="1200" kern="1200" dirty="0" err="1">
                <a:solidFill>
                  <a:schemeClr val="tx1"/>
                </a:solidFill>
                <a:effectLst/>
                <a:latin typeface="Arial" charset="0"/>
                <a:ea typeface="宋体" charset="-122"/>
                <a:cs typeface="+mn-cs"/>
              </a:rPr>
              <a:t>includ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all recent Intel and many ARM processors, dominate in the desktop and server markets. In the personal mobile device market, the same approaches are used in processors found in tablets and high-end cell phones. In the IOT space, where power and cost constraints dominate performance goals, designers exploit lower levels of instruction-level parallelism. Aggressive compiler-based approaches have been attempted numerous times beginning in the 1980s and most recently in the Intel Itanium series, introduced in 1999. Despite enormous efforts, such approaches have been successful only in domain-specific environments or in well-structured scientific applications with significant data-level parallelism.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161</a:t>
            </a:fld>
            <a:endParaRPr lang="en-US" altLang="zh-CN"/>
          </a:p>
        </p:txBody>
      </p:sp>
    </p:spTree>
    <p:extLst>
      <p:ext uri="{BB962C8B-B14F-4D97-AF65-F5344CB8AC3E}">
        <p14:creationId xmlns:p14="http://schemas.microsoft.com/office/powerpoint/2010/main" val="360667844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162</a:t>
            </a:fld>
            <a:endParaRPr lang="en-US" altLang="zh-CN"/>
          </a:p>
        </p:txBody>
      </p:sp>
    </p:spTree>
    <p:extLst>
      <p:ext uri="{BB962C8B-B14F-4D97-AF65-F5344CB8AC3E}">
        <p14:creationId xmlns:p14="http://schemas.microsoft.com/office/powerpoint/2010/main" val="4040913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In this section, we look at how the compiler can increase the amount of avail- able ILP by transforming loops. This example serves both to illustrate an important technique as well as to motivate the more powerful program transformations described in Appendix H. We will rely on the following code segment, which adds a scalar to a vector: </a:t>
            </a:r>
            <a:endParaRPr lang="en-US" dirty="0"/>
          </a:p>
          <a:p>
            <a:r>
              <a:rPr lang="en-US" sz="1200" kern="1200" dirty="0">
                <a:solidFill>
                  <a:schemeClr val="tx1"/>
                </a:solidFill>
                <a:effectLst/>
                <a:latin typeface="Arial" charset="0"/>
                <a:ea typeface="宋体" charset="-122"/>
                <a:cs typeface="+mn-cs"/>
              </a:rPr>
              <a:t>for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=999;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&gt;=0;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=i"1) x[</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x[</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s;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step is to translate the preceding segment to RISC-V assembly language. In the following code segment, x1 is initially the address of the element in the array with the highest address, and f2 contains the scalar value s. Register x2 is </a:t>
            </a:r>
            <a:r>
              <a:rPr lang="en-US" sz="1200" kern="1200" dirty="0" err="1">
                <a:solidFill>
                  <a:schemeClr val="tx1"/>
                </a:solidFill>
                <a:effectLst/>
                <a:latin typeface="Arial" charset="0"/>
                <a:ea typeface="宋体" charset="-122"/>
                <a:cs typeface="+mn-cs"/>
              </a:rPr>
              <a:t>precom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so that Regs[x2]+8 is the address of the last element to operate 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163</a:t>
            </a:fld>
            <a:endParaRPr lang="en-US" altLang="zh-CN"/>
          </a:p>
        </p:txBody>
      </p:sp>
    </p:spTree>
    <p:extLst>
      <p:ext uri="{BB962C8B-B14F-4D97-AF65-F5344CB8AC3E}">
        <p14:creationId xmlns:p14="http://schemas.microsoft.com/office/powerpoint/2010/main" val="31319201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 Latencies of FP operations used in this chapter. The last column is the number of intervening clock cycles needed to avoid a stall. These numbers are similar to the average latencies we would see on an FP unit. The latency of a floating-point load to a store is 0 because the result of the load can be bypassed without stalling the store. We will continue to assume an integer load latency of 1 and an integer ALU operation latency of 0 (which includes ALU operation to branch).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169</a:t>
            </a:fld>
            <a:endParaRPr lang="en-US" altLang="zh-CN"/>
          </a:p>
        </p:txBody>
      </p:sp>
    </p:spTree>
    <p:extLst>
      <p:ext uri="{BB962C8B-B14F-4D97-AF65-F5344CB8AC3E}">
        <p14:creationId xmlns:p14="http://schemas.microsoft.com/office/powerpoint/2010/main" val="34249081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170</a:t>
            </a:fld>
            <a:endParaRPr lang="en-US" altLang="zh-CN"/>
          </a:p>
        </p:txBody>
      </p:sp>
    </p:spTree>
    <p:extLst>
      <p:ext uri="{BB962C8B-B14F-4D97-AF65-F5344CB8AC3E}">
        <p14:creationId xmlns:p14="http://schemas.microsoft.com/office/powerpoint/2010/main" val="277726136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171</a:t>
            </a:fld>
            <a:endParaRPr lang="en-US" altLang="zh-CN"/>
          </a:p>
        </p:txBody>
      </p:sp>
    </p:spTree>
    <p:extLst>
      <p:ext uri="{BB962C8B-B14F-4D97-AF65-F5344CB8AC3E}">
        <p14:creationId xmlns:p14="http://schemas.microsoft.com/office/powerpoint/2010/main" val="8872469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172</a:t>
            </a:fld>
            <a:endParaRPr lang="en-US" altLang="zh-CN"/>
          </a:p>
        </p:txBody>
      </p:sp>
    </p:spTree>
    <p:extLst>
      <p:ext uri="{BB962C8B-B14F-4D97-AF65-F5344CB8AC3E}">
        <p14:creationId xmlns:p14="http://schemas.microsoft.com/office/powerpoint/2010/main" val="13301212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173</a:t>
            </a:fld>
            <a:endParaRPr lang="en-US" altLang="zh-CN"/>
          </a:p>
        </p:txBody>
      </p:sp>
    </p:spTree>
    <p:extLst>
      <p:ext uri="{BB962C8B-B14F-4D97-AF65-F5344CB8AC3E}">
        <p14:creationId xmlns:p14="http://schemas.microsoft.com/office/powerpoint/2010/main" val="1806229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036D027C-4448-904C-BA33-33B61D5BE896}"/>
              </a:ext>
            </a:extLst>
          </p:cNvPr>
          <p:cNvSpPr>
            <a:spLocks noGrp="1" noRot="1" noChangeAspect="1" noChangeArrowheads="1" noTextEdit="1"/>
          </p:cNvSpPr>
          <p:nvPr>
            <p:ph type="sldImg"/>
          </p:nvPr>
        </p:nvSpPr>
        <p:spPr>
          <a:ln/>
        </p:spPr>
      </p:sp>
      <p:sp>
        <p:nvSpPr>
          <p:cNvPr id="35842" name="备注占位符 2">
            <a:extLst>
              <a:ext uri="{FF2B5EF4-FFF2-40B4-BE49-F238E27FC236}">
                <a16:creationId xmlns:a16="http://schemas.microsoft.com/office/drawing/2014/main" id="{4D8B5165-551D-C747-B775-1E9620F943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5843" name="灯片编号占位符 3">
            <a:extLst>
              <a:ext uri="{FF2B5EF4-FFF2-40B4-BE49-F238E27FC236}">
                <a16:creationId xmlns:a16="http://schemas.microsoft.com/office/drawing/2014/main" id="{E39676ED-7989-364C-A738-A398B0C14D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4D03C5-C328-3943-BBA3-C0CD6E3054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the previous example, we complete one loop iteration and store back one array element every seven clock cycles, but the actual work of operating on the array element takes just three (the load, add, and store) of those seven clock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remaining four clock cycles consist of loop overhead—the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and two stalls. To eliminate these four clock cycles, we need to get more operations relative to the number of overhead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174</a:t>
            </a:fld>
            <a:endParaRPr lang="en-US" altLang="zh-CN"/>
          </a:p>
        </p:txBody>
      </p:sp>
    </p:spTree>
    <p:extLst>
      <p:ext uri="{BB962C8B-B14F-4D97-AF65-F5344CB8AC3E}">
        <p14:creationId xmlns:p14="http://schemas.microsoft.com/office/powerpoint/2010/main" val="161250301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the previous example, we complete one loop iteration and store back one array element every seven clock cycles, but the actual work of operating on the array element takes just three (the load, add, and store) of those seven clock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remaining four clock cycles consist of loop overhead—the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and two stalls. To eliminate these four clock cycles, we need to get more operations relative to the number of overhead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175</a:t>
            </a:fld>
            <a:endParaRPr lang="en-US" altLang="zh-CN"/>
          </a:p>
        </p:txBody>
      </p:sp>
    </p:spTree>
    <p:extLst>
      <p:ext uri="{BB962C8B-B14F-4D97-AF65-F5344CB8AC3E}">
        <p14:creationId xmlns:p14="http://schemas.microsoft.com/office/powerpoint/2010/main" val="29312815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the previous example, we complete one loop iteration and store back one array element every seven clock cycles, but the actual work of operating on the array element takes just three (the load, add, and store) of those seven clock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remaining four clock cycles consist of loop overhead—the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and two stalls. To eliminate these four clock cycles, we need to get more operations relative to the number of overhead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177</a:t>
            </a:fld>
            <a:endParaRPr lang="en-US" altLang="zh-CN"/>
          </a:p>
        </p:txBody>
      </p:sp>
    </p:spTree>
    <p:extLst>
      <p:ext uri="{BB962C8B-B14F-4D97-AF65-F5344CB8AC3E}">
        <p14:creationId xmlns:p14="http://schemas.microsoft.com/office/powerpoint/2010/main" val="35220258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is the result after merging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and dropping the </a:t>
            </a:r>
            <a:r>
              <a:rPr lang="en-US" sz="1200" kern="1200" dirty="0" err="1">
                <a:solidFill>
                  <a:schemeClr val="tx1"/>
                </a:solidFill>
                <a:effectLst/>
                <a:latin typeface="Arial" charset="0"/>
                <a:ea typeface="宋体" charset="-122"/>
                <a:cs typeface="+mn-cs"/>
              </a:rPr>
              <a:t>unnec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essary</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178</a:t>
            </a:fld>
            <a:endParaRPr lang="en-US" altLang="zh-CN"/>
          </a:p>
        </p:txBody>
      </p:sp>
    </p:spTree>
    <p:extLst>
      <p:ext uri="{BB962C8B-B14F-4D97-AF65-F5344CB8AC3E}">
        <p14:creationId xmlns:p14="http://schemas.microsoft.com/office/powerpoint/2010/main" val="181642115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is the result after merging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and dropping the </a:t>
            </a:r>
            <a:r>
              <a:rPr lang="en-US" sz="1200" kern="1200" dirty="0" err="1">
                <a:solidFill>
                  <a:schemeClr val="tx1"/>
                </a:solidFill>
                <a:effectLst/>
                <a:latin typeface="Arial" charset="0"/>
                <a:ea typeface="宋体" charset="-122"/>
                <a:cs typeface="+mn-cs"/>
              </a:rPr>
              <a:t>unnec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essary</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179</a:t>
            </a:fld>
            <a:endParaRPr lang="en-US" altLang="zh-CN"/>
          </a:p>
        </p:txBody>
      </p:sp>
    </p:spTree>
    <p:extLst>
      <p:ext uri="{BB962C8B-B14F-4D97-AF65-F5344CB8AC3E}">
        <p14:creationId xmlns:p14="http://schemas.microsoft.com/office/powerpoint/2010/main" val="26974745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Without scheduling, every FP load or operation in the unrolled loop is followed by a dependent operation and thus will cause a stall. This unrolled loop will run in 26 clock cycles—each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has 1 stall, each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has 2, plus 14 instruction issue cycles—or 6.5 clock cycles for each of the four elements, but it can be sched- </a:t>
            </a:r>
            <a:r>
              <a:rPr lang="en-US" sz="1200" kern="1200" dirty="0" err="1">
                <a:solidFill>
                  <a:schemeClr val="tx1"/>
                </a:solidFill>
                <a:effectLst/>
                <a:latin typeface="Arial" charset="0"/>
                <a:ea typeface="宋体" charset="-122"/>
                <a:cs typeface="+mn-cs"/>
              </a:rPr>
              <a:t>uled</a:t>
            </a:r>
            <a:r>
              <a:rPr lang="en-US" sz="1200" kern="1200" dirty="0">
                <a:solidFill>
                  <a:schemeClr val="tx1"/>
                </a:solidFill>
                <a:effectLst/>
                <a:latin typeface="Arial" charset="0"/>
                <a:ea typeface="宋体" charset="-122"/>
                <a:cs typeface="+mn-cs"/>
              </a:rPr>
              <a:t> to improve performance significantly. Loop unrolling is normally done early in the compilation process so that redundant computations can be exposed and eliminated by the optimizer.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is the result after merging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and dropping the </a:t>
            </a:r>
            <a:r>
              <a:rPr lang="en-US" sz="1200" kern="1200" dirty="0" err="1">
                <a:solidFill>
                  <a:schemeClr val="tx1"/>
                </a:solidFill>
                <a:effectLst/>
                <a:latin typeface="Arial" charset="0"/>
                <a:ea typeface="宋体" charset="-122"/>
                <a:cs typeface="+mn-cs"/>
              </a:rPr>
              <a:t>unnec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essary</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180</a:t>
            </a:fld>
            <a:endParaRPr lang="en-US" altLang="zh-CN"/>
          </a:p>
        </p:txBody>
      </p:sp>
    </p:spTree>
    <p:extLst>
      <p:ext uri="{BB962C8B-B14F-4D97-AF65-F5344CB8AC3E}">
        <p14:creationId xmlns:p14="http://schemas.microsoft.com/office/powerpoint/2010/main" val="705617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Without scheduling, every FP load or operation in the unrolled loop is followed by a dependent operation and thus will cause a stall. This unrolled loop will run in 26 clock cycles—each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has 1 stall, each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has 2, plus 14 instruction issue cycles—or 6.5 clock cycles for each of the four elements, but it can be sched- </a:t>
            </a:r>
            <a:r>
              <a:rPr lang="en-US" sz="1200" kern="1200" dirty="0" err="1">
                <a:solidFill>
                  <a:schemeClr val="tx1"/>
                </a:solidFill>
                <a:effectLst/>
                <a:latin typeface="Arial" charset="0"/>
                <a:ea typeface="宋体" charset="-122"/>
                <a:cs typeface="+mn-cs"/>
              </a:rPr>
              <a:t>uled</a:t>
            </a:r>
            <a:r>
              <a:rPr lang="en-US" sz="1200" kern="1200" dirty="0">
                <a:solidFill>
                  <a:schemeClr val="tx1"/>
                </a:solidFill>
                <a:effectLst/>
                <a:latin typeface="Arial" charset="0"/>
                <a:ea typeface="宋体" charset="-122"/>
                <a:cs typeface="+mn-cs"/>
              </a:rPr>
              <a:t> to improve performance significantly. Loop unrolling is normally done early in the compilation process so that redundant computations can be exposed and eliminated by the optimizer</a:t>
            </a:r>
            <a:r>
              <a:rPr lang="en-US" sz="1200" kern="1200">
                <a:solidFill>
                  <a:schemeClr val="tx1"/>
                </a:solidFill>
                <a:effectLst/>
                <a:latin typeface="Arial" charset="0"/>
                <a:ea typeface="宋体" charset="-122"/>
                <a:cs typeface="+mn-cs"/>
              </a:rPr>
              <a:t>. </a:t>
            </a: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181</a:t>
            </a:fld>
            <a:endParaRPr lang="en-US" altLang="zh-CN"/>
          </a:p>
        </p:txBody>
      </p:sp>
    </p:spTree>
    <p:extLst>
      <p:ext uri="{BB962C8B-B14F-4D97-AF65-F5344CB8AC3E}">
        <p14:creationId xmlns:p14="http://schemas.microsoft.com/office/powerpoint/2010/main" val="384799368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execution time of the unrolled loop has dropped to a total of 14 clock cycles, or 3.5 clock cycles per element, compared with 8 cycles per element before any unrolling or scheduling and 6.5 cycles when unrolled but not scheduled.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184</a:t>
            </a:fld>
            <a:endParaRPr lang="en-US" altLang="zh-CN"/>
          </a:p>
        </p:txBody>
      </p:sp>
    </p:spTree>
    <p:extLst>
      <p:ext uri="{BB962C8B-B14F-4D97-AF65-F5344CB8AC3E}">
        <p14:creationId xmlns:p14="http://schemas.microsoft.com/office/powerpoint/2010/main" val="22162622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execution time of the unrolled loop has dropped to a total of 14 clock cycles, or 3.5 clock cycles per element, compared with 8 cycles per element before any unrolling or scheduling and 6.5 cycles when unrolled but not scheduled.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gain from scheduling on the unrolled loop is even larger than on the original loop. This increase arises because unrolling the loop exposes more computation that can be scheduled to minimize the stalls; the preceding code has no stalls. Scheduling the loop in this fashion necessitates realizing that the loads and stores are independent and can be interchanged.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185</a:t>
            </a:fld>
            <a:endParaRPr lang="en-US" altLang="zh-CN"/>
          </a:p>
        </p:txBody>
      </p:sp>
    </p:spTree>
    <p:extLst>
      <p:ext uri="{BB962C8B-B14F-4D97-AF65-F5344CB8AC3E}">
        <p14:creationId xmlns:p14="http://schemas.microsoft.com/office/powerpoint/2010/main" val="340749322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a:extLst>
              <a:ext uri="{FF2B5EF4-FFF2-40B4-BE49-F238E27FC236}">
                <a16:creationId xmlns:a16="http://schemas.microsoft.com/office/drawing/2014/main" id="{7B2FC739-3D9A-4541-B39B-56361F00B6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01C46D-B678-1241-9D33-A192BF0E80E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02" name="Rectangle 2">
            <a:extLst>
              <a:ext uri="{FF2B5EF4-FFF2-40B4-BE49-F238E27FC236}">
                <a16:creationId xmlns:a16="http://schemas.microsoft.com/office/drawing/2014/main" id="{03CB71DF-272F-C14A-B886-03F70245556C}"/>
              </a:ext>
            </a:extLst>
          </p:cNvPr>
          <p:cNvSpPr>
            <a:spLocks noGrp="1" noRot="1" noChangeAspect="1" noChangeArrowheads="1" noTextEdit="1"/>
          </p:cNvSpPr>
          <p:nvPr>
            <p:ph type="sldImg"/>
          </p:nvPr>
        </p:nvSpPr>
        <p:spPr>
          <a:ln/>
        </p:spPr>
      </p:sp>
      <p:sp>
        <p:nvSpPr>
          <p:cNvPr id="256003" name="Rectangle 3">
            <a:extLst>
              <a:ext uri="{FF2B5EF4-FFF2-40B4-BE49-F238E27FC236}">
                <a16:creationId xmlns:a16="http://schemas.microsoft.com/office/drawing/2014/main" id="{071054A8-1537-8249-A564-D69B2F3D50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control hazard happens to branches and jumps. In this lecture, we focus only on branches.</a:t>
            </a:r>
          </a:p>
          <a:p>
            <a:pPr eaLnBrk="1" hangingPunct="1"/>
            <a:r>
              <a:rPr lang="en-US" altLang="zh-CN">
                <a:latin typeface="Arial" panose="020B0604020202020204" pitchFamily="34" charset="0"/>
              </a:rPr>
              <a:t>Its main reason is that a branch may or may not change program counter to other values other than PC+4 but the change is available till the end of ID clock cycle.</a:t>
            </a:r>
          </a:p>
          <a:p>
            <a:pPr eaLnBrk="1" hangingPunct="1"/>
            <a:r>
              <a:rPr lang="en-US" altLang="zh-CN">
                <a:latin typeface="Arial" panose="020B0604020202020204" pitchFamily="34" charset="0"/>
              </a:rPr>
              <a:t>If a branch instruction changes PC to its target address, it’s called a taken branch. Otherwise, it’s called untaken and falls through directly to the next instruction.</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902D33B8-F1CE-9B43-8D8B-32FF093876F3}"/>
              </a:ext>
            </a:extLst>
          </p:cNvPr>
          <p:cNvSpPr>
            <a:spLocks noGrp="1" noRot="1" noChangeAspect="1" noChangeArrowheads="1" noTextEdit="1"/>
          </p:cNvSpPr>
          <p:nvPr>
            <p:ph type="sldImg"/>
          </p:nvPr>
        </p:nvSpPr>
        <p:spPr>
          <a:ln/>
        </p:spPr>
      </p:sp>
      <p:sp>
        <p:nvSpPr>
          <p:cNvPr id="37890" name="备注占位符 2">
            <a:extLst>
              <a:ext uri="{FF2B5EF4-FFF2-40B4-BE49-F238E27FC236}">
                <a16:creationId xmlns:a16="http://schemas.microsoft.com/office/drawing/2014/main" id="{13C912CC-77E4-F641-BBED-7B76F2F276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Divide the dining process (of each student) into sub-processes;</a:t>
            </a:r>
          </a:p>
          <a:p>
            <a:r>
              <a:rPr lang="en-US" altLang="zh-CN">
                <a:latin typeface="Arial" panose="020B0604020202020204" pitchFamily="34" charset="0"/>
              </a:rPr>
              <a:t>For each sub-process, allocate dependent function areas;</a:t>
            </a:r>
          </a:p>
          <a:p>
            <a:r>
              <a:rPr lang="en-US" altLang="zh-CN">
                <a:latin typeface="Arial" panose="020B0604020202020204" pitchFamily="34" charset="0"/>
              </a:rPr>
              <a:t>These function areas can be co-used – by different students;</a:t>
            </a:r>
          </a:p>
          <a:p>
            <a:r>
              <a:rPr lang="en-US" altLang="zh-CN">
                <a:latin typeface="Arial" panose="020B0604020202020204" pitchFamily="34" charset="0"/>
              </a:rPr>
              <a:t>Speed up the dining process of </a:t>
            </a:r>
            <a:r>
              <a:rPr lang="en-US" altLang="zh-CN" i="1">
                <a:latin typeface="Arial" panose="020B0604020202020204" pitchFamily="34" charset="0"/>
              </a:rPr>
              <a:t>all students</a:t>
            </a:r>
            <a:r>
              <a:rPr lang="en-US" altLang="zh-CN">
                <a:latin typeface="Arial" panose="020B0604020202020204" pitchFamily="34" charset="0"/>
              </a:rPr>
              <a:t>;</a:t>
            </a:r>
            <a:endParaRPr lang="zh-CN" altLang="en-US">
              <a:latin typeface="Arial" panose="020B0604020202020204" pitchFamily="34" charset="0"/>
            </a:endParaRPr>
          </a:p>
        </p:txBody>
      </p:sp>
      <p:sp>
        <p:nvSpPr>
          <p:cNvPr id="37891" name="灯片编号占位符 3">
            <a:extLst>
              <a:ext uri="{FF2B5EF4-FFF2-40B4-BE49-F238E27FC236}">
                <a16:creationId xmlns:a16="http://schemas.microsoft.com/office/drawing/2014/main" id="{D8C4BDBE-6C28-644C-98D6-09249A190A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E9AE5B-5133-AA4C-BF51-24E21B1F39D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7">
            <a:extLst>
              <a:ext uri="{FF2B5EF4-FFF2-40B4-BE49-F238E27FC236}">
                <a16:creationId xmlns:a16="http://schemas.microsoft.com/office/drawing/2014/main" id="{83740F54-E9EB-A148-935A-62574D1231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02D54E-D7C4-1040-A61E-53CCA4DCAF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8050" name="Rectangle 2">
            <a:extLst>
              <a:ext uri="{FF2B5EF4-FFF2-40B4-BE49-F238E27FC236}">
                <a16:creationId xmlns:a16="http://schemas.microsoft.com/office/drawing/2014/main" id="{EE87570A-1D89-A547-85FD-C0AFD013AB5E}"/>
              </a:ext>
            </a:extLst>
          </p:cNvPr>
          <p:cNvSpPr>
            <a:spLocks noGrp="1" noRot="1" noChangeAspect="1" noChangeArrowheads="1" noTextEdit="1"/>
          </p:cNvSpPr>
          <p:nvPr>
            <p:ph type="sldImg"/>
          </p:nvPr>
        </p:nvSpPr>
        <p:spPr>
          <a:ln/>
        </p:spPr>
      </p:sp>
      <p:sp>
        <p:nvSpPr>
          <p:cNvPr id="258051" name="Rectangle 3">
            <a:extLst>
              <a:ext uri="{FF2B5EF4-FFF2-40B4-BE49-F238E27FC236}">
                <a16:creationId xmlns:a16="http://schemas.microsoft.com/office/drawing/2014/main" id="{7496C2F2-06C5-5E47-960E-3B542B759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Therefore, the IF running in parallel with the branch’s ID clock cycle may fetch a wrong instruction.</a:t>
            </a:r>
          </a:p>
          <a:p>
            <a:pPr eaLnBrk="1" hangingPunct="1"/>
            <a:r>
              <a:rPr lang="en-US" altLang="zh-CN">
                <a:latin typeface="Arial" panose="020B0604020202020204" pitchFamily="34" charset="0"/>
              </a:rPr>
              <a:t>A simple solution is to redo IF, which is essentially a stall. However, if the branch is untaken, the stall is absolutely unnecessary.</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7">
            <a:extLst>
              <a:ext uri="{FF2B5EF4-FFF2-40B4-BE49-F238E27FC236}">
                <a16:creationId xmlns:a16="http://schemas.microsoft.com/office/drawing/2014/main" id="{3E7C3E0D-EBBB-A24D-978C-3BE07D135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78A18F-4724-DE45-8135-55F73895FAA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0098" name="Rectangle 2">
            <a:extLst>
              <a:ext uri="{FF2B5EF4-FFF2-40B4-BE49-F238E27FC236}">
                <a16:creationId xmlns:a16="http://schemas.microsoft.com/office/drawing/2014/main" id="{6A76FF65-A5E1-5D4D-BFAD-F5888F77C155}"/>
              </a:ext>
            </a:extLst>
          </p:cNvPr>
          <p:cNvSpPr>
            <a:spLocks noGrp="1" noRot="1" noChangeAspect="1" noChangeArrowheads="1" noTextEdit="1"/>
          </p:cNvSpPr>
          <p:nvPr>
            <p:ph type="sldImg"/>
          </p:nvPr>
        </p:nvSpPr>
        <p:spPr>
          <a:ln/>
        </p:spPr>
      </p:sp>
      <p:sp>
        <p:nvSpPr>
          <p:cNvPr id="260099" name="Rectangle 3">
            <a:extLst>
              <a:ext uri="{FF2B5EF4-FFF2-40B4-BE49-F238E27FC236}">
                <a16:creationId xmlns:a16="http://schemas.microsoft.com/office/drawing/2014/main" id="{A212DFE8-0BA4-C04B-9889-B391F89D66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One stall cycle for every branch will yield a performance loss of 10% to 30% depending on the branch frequency.</a:t>
            </a:r>
          </a:p>
          <a:p>
            <a:pPr eaLnBrk="1" hangingPunct="1"/>
            <a:r>
              <a:rPr lang="en-US" altLang="zh-CN">
                <a:latin typeface="Arial" panose="020B0604020202020204" pitchFamily="34" charset="0"/>
              </a:rPr>
              <a:t>So we need to examine some techniques to deal with this loss.</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a:extLst>
              <a:ext uri="{FF2B5EF4-FFF2-40B4-BE49-F238E27FC236}">
                <a16:creationId xmlns:a16="http://schemas.microsoft.com/office/drawing/2014/main" id="{0DBDFB58-3300-3C43-B8E5-74B89BE72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FA4304-C354-E849-AA8B-8425C53B1B6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2146" name="Rectangle 2">
            <a:extLst>
              <a:ext uri="{FF2B5EF4-FFF2-40B4-BE49-F238E27FC236}">
                <a16:creationId xmlns:a16="http://schemas.microsoft.com/office/drawing/2014/main" id="{D9ED9782-5BE4-D042-A4E9-33E8B5B7CBDF}"/>
              </a:ext>
            </a:extLst>
          </p:cNvPr>
          <p:cNvSpPr>
            <a:spLocks noGrp="1" noRot="1" noChangeAspect="1" noChangeArrowheads="1" noTextEdit="1"/>
          </p:cNvSpPr>
          <p:nvPr>
            <p:ph type="sldImg"/>
          </p:nvPr>
        </p:nvSpPr>
        <p:spPr>
          <a:ln/>
        </p:spPr>
      </p:sp>
      <p:sp>
        <p:nvSpPr>
          <p:cNvPr id="262147" name="Rectangle 3">
            <a:extLst>
              <a:ext uri="{FF2B5EF4-FFF2-40B4-BE49-F238E27FC236}">
                <a16:creationId xmlns:a16="http://schemas.microsoft.com/office/drawing/2014/main" id="{48E39A20-3E77-6247-A144-6056BB276A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p>
          <a:p>
            <a:pPr eaLnBrk="1" hangingPunct="1"/>
            <a:r>
              <a:rPr lang="en-US" altLang="zh-CN">
                <a:latin typeface="Arial" panose="020B0604020202020204" pitchFamily="34" charset="0"/>
              </a:rPr>
              <a:t>In this case, the branch penalty is fixed and cannot be reduced by software.</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a:extLst>
              <a:ext uri="{FF2B5EF4-FFF2-40B4-BE49-F238E27FC236}">
                <a16:creationId xmlns:a16="http://schemas.microsoft.com/office/drawing/2014/main" id="{278333AA-8F37-8B4F-A263-D71FB9A06B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ECAB51-B1E4-5A4B-B273-BE870B20F4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4194" name="Rectangle 2">
            <a:extLst>
              <a:ext uri="{FF2B5EF4-FFF2-40B4-BE49-F238E27FC236}">
                <a16:creationId xmlns:a16="http://schemas.microsoft.com/office/drawing/2014/main" id="{6B1BA027-962C-D848-BDC7-DFBC8063C706}"/>
              </a:ext>
            </a:extLst>
          </p:cNvPr>
          <p:cNvSpPr>
            <a:spLocks noGrp="1" noRot="1" noChangeAspect="1" noChangeArrowheads="1" noTextEdit="1"/>
          </p:cNvSpPr>
          <p:nvPr>
            <p:ph type="sldImg"/>
          </p:nvPr>
        </p:nvSpPr>
        <p:spPr>
          <a:ln/>
        </p:spPr>
      </p:sp>
      <p:sp>
        <p:nvSpPr>
          <p:cNvPr id="264195" name="Rectangle 3">
            <a:extLst>
              <a:ext uri="{FF2B5EF4-FFF2-40B4-BE49-F238E27FC236}">
                <a16:creationId xmlns:a16="http://schemas.microsoft.com/office/drawing/2014/main" id="{1BFFCF33-2D7A-5846-BDA1-FBEAD22E9E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p>
          <a:p>
            <a:pPr eaLnBrk="1" hangingPunct="1"/>
            <a:r>
              <a:rPr lang="en-US" altLang="zh-CN">
                <a:latin typeface="Arial" panose="020B0604020202020204" pitchFamily="34" charset="0"/>
              </a:rPr>
              <a:t>In this case, the branch penalty is fixed and cannot be reduced by software.</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7">
            <a:extLst>
              <a:ext uri="{FF2B5EF4-FFF2-40B4-BE49-F238E27FC236}">
                <a16:creationId xmlns:a16="http://schemas.microsoft.com/office/drawing/2014/main" id="{7865FFA6-626A-1E4A-9822-85FE448AD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019884-75F9-974E-9652-60CE1342F27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42" name="Rectangle 2">
            <a:extLst>
              <a:ext uri="{FF2B5EF4-FFF2-40B4-BE49-F238E27FC236}">
                <a16:creationId xmlns:a16="http://schemas.microsoft.com/office/drawing/2014/main" id="{DCDF41EB-F54D-9747-897E-C0B9D7C8F5BF}"/>
              </a:ext>
            </a:extLst>
          </p:cNvPr>
          <p:cNvSpPr>
            <a:spLocks noGrp="1" noRot="1" noChangeAspect="1" noChangeArrowheads="1" noTextEdit="1"/>
          </p:cNvSpPr>
          <p:nvPr>
            <p:ph type="sldImg"/>
          </p:nvPr>
        </p:nvSpPr>
        <p:spPr>
          <a:ln/>
        </p:spPr>
      </p:sp>
      <p:sp>
        <p:nvSpPr>
          <p:cNvPr id="266243" name="Rectangle 3">
            <a:extLst>
              <a:ext uri="{FF2B5EF4-FFF2-40B4-BE49-F238E27FC236}">
                <a16:creationId xmlns:a16="http://schemas.microsoft.com/office/drawing/2014/main" id="{E64E5C43-F3AA-7D40-AB00-F06DAA44AA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p>
          <a:p>
            <a:pPr eaLnBrk="1" hangingPunct="1"/>
            <a:r>
              <a:rPr lang="en-US" altLang="zh-CN">
                <a:latin typeface="Arial" panose="020B0604020202020204" pitchFamily="34" charset="0"/>
              </a:rPr>
              <a:t>When the branch is really untaken, the pipelining proceeds as if no hazard exists.</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a:extLst>
              <a:ext uri="{FF2B5EF4-FFF2-40B4-BE49-F238E27FC236}">
                <a16:creationId xmlns:a16="http://schemas.microsoft.com/office/drawing/2014/main" id="{18E53540-1CDD-254E-9E70-47193CB8CA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BE9BCD-9310-5E4C-B2BE-2269C2503E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8290" name="Rectangle 2">
            <a:extLst>
              <a:ext uri="{FF2B5EF4-FFF2-40B4-BE49-F238E27FC236}">
                <a16:creationId xmlns:a16="http://schemas.microsoft.com/office/drawing/2014/main" id="{7046BB15-2B14-344B-814A-075AD5055FF6}"/>
              </a:ext>
            </a:extLst>
          </p:cNvPr>
          <p:cNvSpPr>
            <a:spLocks noGrp="1" noRot="1" noChangeAspect="1" noChangeArrowheads="1" noTextEdit="1"/>
          </p:cNvSpPr>
          <p:nvPr>
            <p:ph type="sldImg"/>
          </p:nvPr>
        </p:nvSpPr>
        <p:spPr>
          <a:ln/>
        </p:spPr>
      </p:sp>
      <p:sp>
        <p:nvSpPr>
          <p:cNvPr id="268291" name="Rectangle 3">
            <a:extLst>
              <a:ext uri="{FF2B5EF4-FFF2-40B4-BE49-F238E27FC236}">
                <a16:creationId xmlns:a16="http://schemas.microsoft.com/office/drawing/2014/main" id="{255CA486-BCA7-BB49-A631-A7A082025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p>
          <a:p>
            <a:pPr eaLnBrk="1" hangingPunct="1"/>
            <a:r>
              <a:rPr lang="en-US" altLang="zh-CN">
                <a:latin typeface="Arial" panose="020B0604020202020204" pitchFamily="34" charset="0"/>
              </a:rPr>
              <a:t>When the branch is really untaken, the pipelining proceeds as if no hazard exists.</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a:extLst>
              <a:ext uri="{FF2B5EF4-FFF2-40B4-BE49-F238E27FC236}">
                <a16:creationId xmlns:a16="http://schemas.microsoft.com/office/drawing/2014/main" id="{0CC2581A-A64C-5246-B8E7-7D71B771B0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46AFAE-308A-8942-AF6C-B441CF1561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0338" name="Rectangle 2">
            <a:extLst>
              <a:ext uri="{FF2B5EF4-FFF2-40B4-BE49-F238E27FC236}">
                <a16:creationId xmlns:a16="http://schemas.microsoft.com/office/drawing/2014/main" id="{9E80187C-EF6F-D949-931D-733AB60090E9}"/>
              </a:ext>
            </a:extLst>
          </p:cNvPr>
          <p:cNvSpPr>
            <a:spLocks noGrp="1" noRot="1" noChangeAspect="1" noChangeArrowheads="1" noTextEdit="1"/>
          </p:cNvSpPr>
          <p:nvPr>
            <p:ph type="sldImg"/>
          </p:nvPr>
        </p:nvSpPr>
        <p:spPr>
          <a:ln/>
        </p:spPr>
      </p:sp>
      <p:sp>
        <p:nvSpPr>
          <p:cNvPr id="270339" name="Rectangle 3">
            <a:extLst>
              <a:ext uri="{FF2B5EF4-FFF2-40B4-BE49-F238E27FC236}">
                <a16:creationId xmlns:a16="http://schemas.microsoft.com/office/drawing/2014/main" id="{84885B64-48A4-E840-B091-7306FB8D9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But if the branch is taken, the processor will idle the fetched instruction and continue to process the instruction at the branch target address.</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7">
            <a:extLst>
              <a:ext uri="{FF2B5EF4-FFF2-40B4-BE49-F238E27FC236}">
                <a16:creationId xmlns:a16="http://schemas.microsoft.com/office/drawing/2014/main" id="{1CAA7A58-B0CF-364B-9F87-5098EEE303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6931F4-6646-0241-9755-A162BC4368D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2386" name="Rectangle 2">
            <a:extLst>
              <a:ext uri="{FF2B5EF4-FFF2-40B4-BE49-F238E27FC236}">
                <a16:creationId xmlns:a16="http://schemas.microsoft.com/office/drawing/2014/main" id="{63D2F180-7624-3F43-A014-E287EDCF4554}"/>
              </a:ext>
            </a:extLst>
          </p:cNvPr>
          <p:cNvSpPr>
            <a:spLocks noGrp="1" noRot="1" noChangeAspect="1" noChangeArrowheads="1" noTextEdit="1"/>
          </p:cNvSpPr>
          <p:nvPr>
            <p:ph type="sldImg"/>
          </p:nvPr>
        </p:nvSpPr>
        <p:spPr>
          <a:ln/>
        </p:spPr>
      </p:sp>
      <p:sp>
        <p:nvSpPr>
          <p:cNvPr id="272387" name="Rectangle 3">
            <a:extLst>
              <a:ext uri="{FF2B5EF4-FFF2-40B4-BE49-F238E27FC236}">
                <a16:creationId xmlns:a16="http://schemas.microsoft.com/office/drawing/2014/main" id="{A7802A35-A1D1-1749-881A-07E8CC2C38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p>
          <a:p>
            <a:pPr eaLnBrk="1" hangingPunct="1"/>
            <a:r>
              <a:rPr lang="en-US" altLang="zh-CN">
                <a:latin typeface="Arial" panose="020B0604020202020204" pitchFamily="34" charset="0"/>
              </a:rPr>
              <a:t>It doesn’t apply to the five-stage pipeline, so we don’t cover its details in this lecture.</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a:extLst>
              <a:ext uri="{FF2B5EF4-FFF2-40B4-BE49-F238E27FC236}">
                <a16:creationId xmlns:a16="http://schemas.microsoft.com/office/drawing/2014/main" id="{3A4A263F-0968-FC47-B126-C8F9C339D8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2FECFC-2F3F-F74F-A4FC-68C37ABDF6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4434" name="Rectangle 2">
            <a:extLst>
              <a:ext uri="{FF2B5EF4-FFF2-40B4-BE49-F238E27FC236}">
                <a16:creationId xmlns:a16="http://schemas.microsoft.com/office/drawing/2014/main" id="{37DB72A3-CC17-A043-8487-25C4D75E7DDD}"/>
              </a:ext>
            </a:extLst>
          </p:cNvPr>
          <p:cNvSpPr>
            <a:spLocks noGrp="1" noRot="1" noChangeAspect="1" noChangeArrowheads="1" noTextEdit="1"/>
          </p:cNvSpPr>
          <p:nvPr>
            <p:ph type="sldImg"/>
          </p:nvPr>
        </p:nvSpPr>
        <p:spPr>
          <a:ln/>
        </p:spPr>
      </p:sp>
      <p:sp>
        <p:nvSpPr>
          <p:cNvPr id="274435" name="Rectangle 3">
            <a:extLst>
              <a:ext uri="{FF2B5EF4-FFF2-40B4-BE49-F238E27FC236}">
                <a16:creationId xmlns:a16="http://schemas.microsoft.com/office/drawing/2014/main" id="{CD0981E6-CB1D-9140-93E0-C31EAD1BFB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p>
          <a:p>
            <a:pPr eaLnBrk="1" hangingPunct="1"/>
            <a:r>
              <a:rPr lang="en-US" altLang="zh-CN">
                <a:latin typeface="Arial" panose="020B0604020202020204" pitchFamily="34" charset="0"/>
              </a:rPr>
              <a:t>It doesn’t apply to the five-stage pipeline that completes branch in ID, so we don’t cover its details in this lecture.</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7">
            <a:extLst>
              <a:ext uri="{FF2B5EF4-FFF2-40B4-BE49-F238E27FC236}">
                <a16:creationId xmlns:a16="http://schemas.microsoft.com/office/drawing/2014/main" id="{96AFF5FE-B99D-5F4F-9FA4-7BE2018261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324935-EDAE-BB4D-9398-503C6BA520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482" name="Rectangle 2">
            <a:extLst>
              <a:ext uri="{FF2B5EF4-FFF2-40B4-BE49-F238E27FC236}">
                <a16:creationId xmlns:a16="http://schemas.microsoft.com/office/drawing/2014/main" id="{A419C985-1A4C-ED42-8C7E-24BBD35B4BB9}"/>
              </a:ext>
            </a:extLst>
          </p:cNvPr>
          <p:cNvSpPr>
            <a:spLocks noGrp="1" noRot="1" noChangeAspect="1" noChangeArrowheads="1" noTextEdit="1"/>
          </p:cNvSpPr>
          <p:nvPr>
            <p:ph type="sldImg"/>
          </p:nvPr>
        </p:nvSpPr>
        <p:spPr>
          <a:ln/>
        </p:spPr>
      </p:sp>
      <p:sp>
        <p:nvSpPr>
          <p:cNvPr id="276483" name="Rectangle 3">
            <a:extLst>
              <a:ext uri="{FF2B5EF4-FFF2-40B4-BE49-F238E27FC236}">
                <a16:creationId xmlns:a16="http://schemas.microsoft.com/office/drawing/2014/main" id="{8D335EE9-527F-0C4C-8E8E-C7306109D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p>
          <a:p>
            <a:pPr eaLnBrk="1" hangingPunct="1"/>
            <a:r>
              <a:rPr lang="en-US" altLang="zh-CN">
                <a:latin typeface="Arial" panose="020B0604020202020204" pitchFamily="34" charset="0"/>
              </a:rPr>
              <a:t>It doesn’t apply to the five-stage pipeline that completes branch in ID, so we don’t cover its details in this lecture.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a:extLst>
              <a:ext uri="{FF2B5EF4-FFF2-40B4-BE49-F238E27FC236}">
                <a16:creationId xmlns:a16="http://schemas.microsoft.com/office/drawing/2014/main" id="{148E3BC4-E6DD-EA4A-B4AA-6F57264AF42C}"/>
              </a:ext>
            </a:extLst>
          </p:cNvPr>
          <p:cNvSpPr>
            <a:spLocks noGrp="1" noRot="1" noChangeAspect="1" noChangeArrowheads="1" noTextEdit="1"/>
          </p:cNvSpPr>
          <p:nvPr>
            <p:ph type="sldImg"/>
          </p:nvPr>
        </p:nvSpPr>
        <p:spPr>
          <a:ln/>
        </p:spPr>
      </p:sp>
      <p:sp>
        <p:nvSpPr>
          <p:cNvPr id="39938" name="备注占位符 2">
            <a:extLst>
              <a:ext uri="{FF2B5EF4-FFF2-40B4-BE49-F238E27FC236}">
                <a16:creationId xmlns:a16="http://schemas.microsoft.com/office/drawing/2014/main" id="{8E8F0531-2224-D542-B6C2-C2277CAA38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Observations from individual perspective</a:t>
            </a:r>
          </a:p>
          <a:p>
            <a:r>
              <a:rPr lang="en-US" altLang="zh-CN">
                <a:latin typeface="Arial" panose="020B0604020202020204" pitchFamily="34" charset="0"/>
              </a:rPr>
              <a:t>That is, as a student, how this sharing fashion affects you, do you take shorter time or longer time to finish lunch?</a:t>
            </a:r>
            <a:endParaRPr lang="zh-CN" altLang="en-US">
              <a:latin typeface="Arial" panose="020B0604020202020204" pitchFamily="34" charset="0"/>
            </a:endParaRPr>
          </a:p>
        </p:txBody>
      </p:sp>
      <p:sp>
        <p:nvSpPr>
          <p:cNvPr id="39939" name="灯片编号占位符 3">
            <a:extLst>
              <a:ext uri="{FF2B5EF4-FFF2-40B4-BE49-F238E27FC236}">
                <a16:creationId xmlns:a16="http://schemas.microsoft.com/office/drawing/2014/main" id="{A7A8A507-E687-A446-BF8D-8EEA52699E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AAE578-6802-324E-BCF8-3AE7642B927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fourth scheme is delayed branch.</a:t>
            </a:r>
          </a:p>
          <a:p>
            <a:pPr eaLnBrk="1" hangingPunct="1"/>
            <a:r>
              <a:rPr lang="en-US" altLang="zh-CN">
                <a:latin typeface="Arial" panose="020B0604020202020204" pitchFamily="34" charset="0"/>
              </a:rPr>
              <a:t>It directly delays the branch execution after the next instruction. In other words, it executes the next instruction first whether or not the branch is taken.</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7">
            <a:extLst>
              <a:ext uri="{FF2B5EF4-FFF2-40B4-BE49-F238E27FC236}">
                <a16:creationId xmlns:a16="http://schemas.microsoft.com/office/drawing/2014/main" id="{5A13A4CD-CFA6-094A-87FF-8618566873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FE2285-6B59-9B4E-BF40-CDD68FAFB2A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0578" name="Rectangle 2">
            <a:extLst>
              <a:ext uri="{FF2B5EF4-FFF2-40B4-BE49-F238E27FC236}">
                <a16:creationId xmlns:a16="http://schemas.microsoft.com/office/drawing/2014/main" id="{1736F405-E7F9-CF4B-9B1F-326E70E4A153}"/>
              </a:ext>
            </a:extLst>
          </p:cNvPr>
          <p:cNvSpPr>
            <a:spLocks noGrp="1" noRot="1" noChangeAspect="1" noChangeArrowheads="1" noTextEdit="1"/>
          </p:cNvSpPr>
          <p:nvPr>
            <p:ph type="sldImg"/>
          </p:nvPr>
        </p:nvSpPr>
        <p:spPr>
          <a:ln/>
        </p:spPr>
      </p:sp>
      <p:sp>
        <p:nvSpPr>
          <p:cNvPr id="280579" name="Rectangle 3">
            <a:extLst>
              <a:ext uri="{FF2B5EF4-FFF2-40B4-BE49-F238E27FC236}">
                <a16:creationId xmlns:a16="http://schemas.microsoft.com/office/drawing/2014/main" id="{FE374E04-7E57-8E46-AE01-1ECE3B7B4D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Here are examples of delaying an untaken branch and a taken branch.</a:t>
            </a:r>
          </a:p>
          <a:p>
            <a:pPr eaLnBrk="1" hangingPunct="1"/>
            <a:r>
              <a:rPr lang="en-US" altLang="zh-CN">
                <a:latin typeface="Arial" panose="020B0604020202020204" pitchFamily="34" charset="0"/>
              </a:rPr>
              <a:t>We can see that they have the same pipelining efficiency, because the sequential successor in the branch delay slot is executed whether or not the branch is taken.</a:t>
            </a:r>
          </a:p>
          <a:p>
            <a:pPr eaLnBrk="1" hangingPunct="1"/>
            <a:endParaRPr lang="en-US" altLang="zh-CN">
              <a:latin typeface="Arial" panose="020B0604020202020204" pitchFamily="34"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8562617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6192589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91517361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5669472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3.1 – 3.2)</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206</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幻灯片图像占位符 1">
            <a:extLst>
              <a:ext uri="{FF2B5EF4-FFF2-40B4-BE49-F238E27FC236}">
                <a16:creationId xmlns:a16="http://schemas.microsoft.com/office/drawing/2014/main" id="{003B54CB-A2A0-CE4B-A97B-1A14E882AECC}"/>
              </a:ext>
            </a:extLst>
          </p:cNvPr>
          <p:cNvSpPr>
            <a:spLocks noGrp="1" noRot="1" noChangeAspect="1" noChangeArrowheads="1" noTextEdit="1"/>
          </p:cNvSpPr>
          <p:nvPr>
            <p:ph type="sldImg"/>
          </p:nvPr>
        </p:nvSpPr>
        <p:spPr>
          <a:ln/>
        </p:spPr>
      </p:sp>
      <p:sp>
        <p:nvSpPr>
          <p:cNvPr id="279554" name="备注占位符 2">
            <a:extLst>
              <a:ext uri="{FF2B5EF4-FFF2-40B4-BE49-F238E27FC236}">
                <a16:creationId xmlns:a16="http://schemas.microsoft.com/office/drawing/2014/main" id="{8232133B-AAA5-334B-82AE-8BC66134D8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9555" name="灯片编号占位符 3">
            <a:extLst>
              <a:ext uri="{FF2B5EF4-FFF2-40B4-BE49-F238E27FC236}">
                <a16:creationId xmlns:a16="http://schemas.microsoft.com/office/drawing/2014/main" id="{6903E4CD-B530-A94F-9707-F2B1B50C1C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606830-D0CF-0245-B0A0-9950D37BF7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幻灯片图像占位符 1">
            <a:extLst>
              <a:ext uri="{FF2B5EF4-FFF2-40B4-BE49-F238E27FC236}">
                <a16:creationId xmlns:a16="http://schemas.microsoft.com/office/drawing/2014/main" id="{6087AA22-C77E-F247-B8F5-1949DAC8B30D}"/>
              </a:ext>
            </a:extLst>
          </p:cNvPr>
          <p:cNvSpPr>
            <a:spLocks noGrp="1" noRot="1" noChangeAspect="1" noChangeArrowheads="1" noTextEdit="1"/>
          </p:cNvSpPr>
          <p:nvPr>
            <p:ph type="sldImg"/>
          </p:nvPr>
        </p:nvSpPr>
        <p:spPr>
          <a:ln/>
        </p:spPr>
      </p:sp>
      <p:sp>
        <p:nvSpPr>
          <p:cNvPr id="281602" name="备注占位符 2">
            <a:extLst>
              <a:ext uri="{FF2B5EF4-FFF2-40B4-BE49-F238E27FC236}">
                <a16:creationId xmlns:a16="http://schemas.microsoft.com/office/drawing/2014/main" id="{8BFBF03D-4FBA-2343-A681-451C752676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multicycle datapath</a:t>
            </a:r>
          </a:p>
          <a:p>
            <a:endParaRPr lang="en-US" altLang="zh-CN">
              <a:latin typeface="Arial" panose="020B0604020202020204" pitchFamily="34" charset="0"/>
            </a:endParaRPr>
          </a:p>
          <a:p>
            <a:r>
              <a:rPr lang="en-US" altLang="en-CN">
                <a:latin typeface="Arial" panose="020B0604020202020204" pitchFamily="34" charset="0"/>
              </a:rPr>
              <a:t>each instruction into a series of steps corresponding to the functional unit operations that were needed. We can use these steps to create a </a:t>
            </a:r>
            <a:r>
              <a:rPr lang="en-US" altLang="en-CN" b="1">
                <a:latin typeface="Arial" panose="020B0604020202020204" pitchFamily="34" charset="0"/>
              </a:rPr>
              <a:t>multicycle implementation</a:t>
            </a:r>
            <a:r>
              <a:rPr lang="en-US" altLang="en-CN">
                <a:latin typeface="Arial" panose="020B0604020202020204" pitchFamily="34" charset="0"/>
              </a:rPr>
              <a:t>. In a multicycle implementation, each </a:t>
            </a:r>
            <a:r>
              <a:rPr lang="en-US" altLang="en-CN" i="1">
                <a:latin typeface="Arial" panose="020B0604020202020204" pitchFamily="34" charset="0"/>
              </a:rPr>
              <a:t>step </a:t>
            </a:r>
            <a:r>
              <a:rPr lang="en-US" altLang="en-CN">
                <a:latin typeface="Arial" panose="020B0604020202020204" pitchFamily="34" charset="0"/>
              </a:rPr>
              <a:t>in the exe- cution will take 1 clock cycle. The multicycle implementation allows a functional unit to be used more than once per instruction, as long as it is used on different clock cycles. This sharing can help reduce the amount of hardware required. The ability to allow instructions to take different numbers of clock cycles and the ability to share functional units within the execution of a single instruction are the major advantages of a multicycle design. </a:t>
            </a:r>
          </a:p>
          <a:p>
            <a:endParaRPr lang="zh-CN" altLang="en-US">
              <a:latin typeface="Arial" panose="020B0604020202020204" pitchFamily="34" charset="0"/>
            </a:endParaRPr>
          </a:p>
        </p:txBody>
      </p:sp>
      <p:sp>
        <p:nvSpPr>
          <p:cNvPr id="281603" name="灯片编号占位符 3">
            <a:extLst>
              <a:ext uri="{FF2B5EF4-FFF2-40B4-BE49-F238E27FC236}">
                <a16:creationId xmlns:a16="http://schemas.microsoft.com/office/drawing/2014/main" id="{D169B731-8D3E-6B43-B1AE-8BD4E8F369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E0DF30-96E4-874B-9EFB-DE74C13E68A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277D844A-E3B2-9B44-8B7F-919F7A936E54}"/>
              </a:ext>
            </a:extLst>
          </p:cNvPr>
          <p:cNvSpPr>
            <a:spLocks noGrp="1" noRot="1" noChangeAspect="1" noChangeArrowheads="1" noTextEdit="1"/>
          </p:cNvSpPr>
          <p:nvPr>
            <p:ph type="sldImg"/>
          </p:nvPr>
        </p:nvSpPr>
        <p:spPr>
          <a:ln/>
        </p:spPr>
      </p:sp>
      <p:sp>
        <p:nvSpPr>
          <p:cNvPr id="41986" name="备注占位符 2">
            <a:extLst>
              <a:ext uri="{FF2B5EF4-FFF2-40B4-BE49-F238E27FC236}">
                <a16:creationId xmlns:a16="http://schemas.microsoft.com/office/drawing/2014/main" id="{05645C62-73FA-654C-9074-F2F9295868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if you are the only one to serve</a:t>
            </a:r>
          </a:p>
          <a:p>
            <a:r>
              <a:rPr lang="en-US" altLang="zh-CN">
                <a:latin typeface="Arial" panose="020B0604020202020204" pitchFamily="34" charset="0"/>
              </a:rPr>
              <a:t>You can take the shortest time to finish, as at each step, you don’t need to wait for any one;</a:t>
            </a:r>
            <a:endParaRPr lang="zh-CN" altLang="en-US">
              <a:latin typeface="Arial" panose="020B0604020202020204" pitchFamily="34" charset="0"/>
            </a:endParaRPr>
          </a:p>
        </p:txBody>
      </p:sp>
      <p:sp>
        <p:nvSpPr>
          <p:cNvPr id="41987" name="灯片编号占位符 3">
            <a:extLst>
              <a:ext uri="{FF2B5EF4-FFF2-40B4-BE49-F238E27FC236}">
                <a16:creationId xmlns:a16="http://schemas.microsoft.com/office/drawing/2014/main" id="{8558BA6D-BACC-C046-99BD-F3E4531056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C84AF8-2111-4A4E-AF2D-BFC0400B48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幻灯片图像占位符 1">
            <a:extLst>
              <a:ext uri="{FF2B5EF4-FFF2-40B4-BE49-F238E27FC236}">
                <a16:creationId xmlns:a16="http://schemas.microsoft.com/office/drawing/2014/main" id="{E057AD74-081D-E84A-ABAC-1542EA2B52C0}"/>
              </a:ext>
            </a:extLst>
          </p:cNvPr>
          <p:cNvSpPr>
            <a:spLocks noGrp="1" noRot="1" noChangeAspect="1" noChangeArrowheads="1" noTextEdit="1"/>
          </p:cNvSpPr>
          <p:nvPr>
            <p:ph type="sldImg"/>
          </p:nvPr>
        </p:nvSpPr>
        <p:spPr>
          <a:ln/>
        </p:spPr>
      </p:sp>
      <p:sp>
        <p:nvSpPr>
          <p:cNvPr id="300034" name="备注占位符 2">
            <a:extLst>
              <a:ext uri="{FF2B5EF4-FFF2-40B4-BE49-F238E27FC236}">
                <a16:creationId xmlns:a16="http://schemas.microsoft.com/office/drawing/2014/main" id="{675DD63A-CA56-CA4F-A74F-2E9731EC34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00035" name="灯片编号占位符 3">
            <a:extLst>
              <a:ext uri="{FF2B5EF4-FFF2-40B4-BE49-F238E27FC236}">
                <a16:creationId xmlns:a16="http://schemas.microsoft.com/office/drawing/2014/main" id="{E5AECAA9-D2F1-F14F-BDC3-6CBC7C96AC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9473246-3AA7-FF42-BFAE-DE45915144E0}" type="slidenum">
              <a:rPr lang="en-US" altLang="zh-CN" smtClean="0"/>
              <a:pPr>
                <a:spcBef>
                  <a:spcPct val="0"/>
                </a:spcBef>
              </a:pPr>
              <a:t>211</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A892B35D-FE3B-D746-9D01-316700A36667}"/>
              </a:ext>
            </a:extLst>
          </p:cNvPr>
          <p:cNvSpPr>
            <a:spLocks noGrp="1" noRot="1" noChangeAspect="1" noChangeArrowheads="1" noTextEdit="1"/>
          </p:cNvSpPr>
          <p:nvPr>
            <p:ph type="sldImg"/>
          </p:nvPr>
        </p:nvSpPr>
        <p:spPr>
          <a:ln/>
        </p:spPr>
      </p:sp>
      <p:sp>
        <p:nvSpPr>
          <p:cNvPr id="44034" name="备注占位符 2">
            <a:extLst>
              <a:ext uri="{FF2B5EF4-FFF2-40B4-BE49-F238E27FC236}">
                <a16:creationId xmlns:a16="http://schemas.microsoft.com/office/drawing/2014/main" id="{93A19FA3-E8F7-EC40-B22A-18FB0547DA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if you are the only one to serve</a:t>
            </a:r>
          </a:p>
          <a:p>
            <a:r>
              <a:rPr lang="en-US" altLang="zh-CN">
                <a:latin typeface="Arial" panose="020B0604020202020204" pitchFamily="34" charset="0"/>
              </a:rPr>
              <a:t>You can take the shortest time to finish, as at each step, you don’t need to wait for any one;</a:t>
            </a:r>
            <a:endParaRPr lang="zh-CN" altLang="en-US">
              <a:latin typeface="Arial" panose="020B0604020202020204" pitchFamily="34" charset="0"/>
            </a:endParaRPr>
          </a:p>
        </p:txBody>
      </p:sp>
      <p:sp>
        <p:nvSpPr>
          <p:cNvPr id="44035" name="灯片编号占位符 3">
            <a:extLst>
              <a:ext uri="{FF2B5EF4-FFF2-40B4-BE49-F238E27FC236}">
                <a16:creationId xmlns:a16="http://schemas.microsoft.com/office/drawing/2014/main" id="{A5921525-0388-2F40-8A37-3E7FEB31F8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02A783-AB04-A14F-BB0E-C55E44B6A00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2E220004-51B2-9D48-8752-440BC866AA4F}"/>
              </a:ext>
            </a:extLst>
          </p:cNvPr>
          <p:cNvSpPr>
            <a:spLocks noGrp="1" noRot="1" noChangeAspect="1" noChangeArrowheads="1" noTextEdit="1"/>
          </p:cNvSpPr>
          <p:nvPr>
            <p:ph type="sldImg"/>
          </p:nvPr>
        </p:nvSpPr>
        <p:spPr>
          <a:ln/>
        </p:spPr>
      </p:sp>
      <p:sp>
        <p:nvSpPr>
          <p:cNvPr id="46082" name="备注占位符 2">
            <a:extLst>
              <a:ext uri="{FF2B5EF4-FFF2-40B4-BE49-F238E27FC236}">
                <a16:creationId xmlns:a16="http://schemas.microsoft.com/office/drawing/2014/main" id="{EC59AD9D-FEBA-4149-96A7-33F3391C90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if you are the only one to serve</a:t>
            </a:r>
          </a:p>
          <a:p>
            <a:r>
              <a:rPr lang="en-US" altLang="zh-CN">
                <a:latin typeface="Arial" panose="020B0604020202020204" pitchFamily="34" charset="0"/>
              </a:rPr>
              <a:t>You can take the shortest time to finish, as at each step, you don’t need to wait for any one;</a:t>
            </a:r>
            <a:endParaRPr lang="zh-CN" altLang="en-US">
              <a:latin typeface="Arial" panose="020B0604020202020204" pitchFamily="34" charset="0"/>
            </a:endParaRPr>
          </a:p>
        </p:txBody>
      </p:sp>
      <p:sp>
        <p:nvSpPr>
          <p:cNvPr id="46083" name="灯片编号占位符 3">
            <a:extLst>
              <a:ext uri="{FF2B5EF4-FFF2-40B4-BE49-F238E27FC236}">
                <a16:creationId xmlns:a16="http://schemas.microsoft.com/office/drawing/2014/main" id="{919D0855-F8B2-4040-B7FA-3A30033437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878BCE-ED3C-9E41-AAFE-FED14F427D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ECD260CC-5B89-B142-930E-951E92CAD3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F4F447-CE2D-A146-A19F-FB47D7F05C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154" name="Rectangle 2">
            <a:extLst>
              <a:ext uri="{FF2B5EF4-FFF2-40B4-BE49-F238E27FC236}">
                <a16:creationId xmlns:a16="http://schemas.microsoft.com/office/drawing/2014/main" id="{F5522C37-DFBC-1F4F-A004-B5C841DC006E}"/>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301DAD8A-C927-E041-8007-6D3863FAB1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laundry example is a classic one for us to kick off the discussion of pipelining,</a:t>
            </a:r>
          </a:p>
          <a:p>
            <a:pPr eaLnBrk="1" hangingPunct="1"/>
            <a:r>
              <a:rPr lang="en-US" altLang="zh-CN">
                <a:latin typeface="Arial" panose="020B0604020202020204" pitchFamily="34" charset="0"/>
              </a:rPr>
              <a:t>although it’s more applicable to western universities,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technique: pipelining</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3162743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180DCF3E-2DE8-E740-BB18-AD4547A9A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591877-9CF3-B849-9C43-1372441F41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02" name="Rectangle 2">
            <a:extLst>
              <a:ext uri="{FF2B5EF4-FFF2-40B4-BE49-F238E27FC236}">
                <a16:creationId xmlns:a16="http://schemas.microsoft.com/office/drawing/2014/main" id="{E806C376-C92C-C047-91BD-A7F567432B62}"/>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CFC15B-E773-9743-86A7-273FFA9008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Say four students each with a load of clothes to wash, dry, and fold.</a:t>
            </a:r>
          </a:p>
          <a:p>
            <a:pPr eaLnBrk="1" hangingPunct="1"/>
            <a:r>
              <a:rPr lang="en-US" altLang="zh-CN">
                <a:latin typeface="Arial" panose="020B0604020202020204" pitchFamily="34" charset="0"/>
              </a:rPr>
              <a:t>The washer takes 30 mins, dryer 40 mins, and folder 20 mins.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338F1CC3-6EF3-E447-96E0-BF8098E1B7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538B4-BDD6-6F42-8362-2F8026195C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0" name="Rectangle 2">
            <a:extLst>
              <a:ext uri="{FF2B5EF4-FFF2-40B4-BE49-F238E27FC236}">
                <a16:creationId xmlns:a16="http://schemas.microsoft.com/office/drawing/2014/main" id="{D34CA725-F308-4B4C-BDA3-57F7D5F7255E}"/>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1441B3F9-23F8-DB42-A40A-9B6DB2FAE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When they do the laundry in a sequential fashion, A does the laundry first, and only after A completes can B start. Similarly, C after B, and D after C.</a:t>
            </a:r>
          </a:p>
          <a:p>
            <a:pPr eaLnBrk="1" hangingPunct="1"/>
            <a:r>
              <a:rPr lang="en-US" altLang="zh-CN">
                <a:latin typeface="Arial" panose="020B0604020202020204" pitchFamily="34" charset="0"/>
              </a:rPr>
              <a:t>Obviously, in this case, the sequential laundry will take up to 6 hours.</a:t>
            </a:r>
          </a:p>
          <a:p>
            <a:pPr eaLnBrk="1" hangingPunct="1"/>
            <a:r>
              <a:rPr lang="en-US" altLang="zh-CN">
                <a:latin typeface="Arial" panose="020B0604020202020204" pitchFamily="34" charset="0"/>
              </a:rPr>
              <a:t>But the question is, would you do it like this in real life? Actually, after A uses the washer, B can immediately start washing without further waiting.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09ACE975-E3F3-7F4A-AB29-AF53D8C187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1BB2A4-FE54-2B4C-8A56-C80F0F8AE1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298" name="Rectangle 2">
            <a:extLst>
              <a:ext uri="{FF2B5EF4-FFF2-40B4-BE49-F238E27FC236}">
                <a16:creationId xmlns:a16="http://schemas.microsoft.com/office/drawing/2014/main" id="{D2736477-FF76-514D-8D92-4E1842C4DCA8}"/>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4CA58693-D422-1C45-B405-60702B3E6D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And then B can start drying after A finishes drying, and start folding after A finishes folding.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05E60B8F-FA43-094E-A5CA-78C3BCE0B8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4D1B2C-AD53-AD4C-A29E-3253F4A7E7F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6" name="Rectangle 2">
            <a:extLst>
              <a:ext uri="{FF2B5EF4-FFF2-40B4-BE49-F238E27FC236}">
                <a16:creationId xmlns:a16="http://schemas.microsoft.com/office/drawing/2014/main" id="{07B94E26-E34C-E347-81FC-7EDBEFEC57B0}"/>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704E8AEC-595E-4D47-8FCA-B7D21D17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p>
          <a:p>
            <a:pPr eaLnBrk="1" hangingPunct="1"/>
            <a:r>
              <a:rPr lang="en-US" altLang="zh-CN">
                <a:latin typeface="Arial" panose="020B0604020202020204" pitchFamily="34" charset="0"/>
              </a:rPr>
              <a:t>The pipelined laundry takes only 3 and a half hours, which is much shorter than 6 hours taken by the sequential laundry.</a:t>
            </a: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p>
          <a:p>
            <a:pPr eaLnBrk="1" hangingPunct="1"/>
            <a:r>
              <a:rPr lang="en-US" altLang="zh-CN">
                <a:latin typeface="Arial" panose="020B0604020202020204" pitchFamily="34" charset="0"/>
              </a:rPr>
              <a:t>First, a task has a series of stages. For example, a laundry task here has three stages, washing, drying, and folding.</a:t>
            </a:r>
          </a:p>
          <a:p>
            <a:pPr eaLnBrk="1" hangingPunct="1"/>
            <a:r>
              <a:rPr lang="en-US" altLang="zh-CN">
                <a:latin typeface="Arial" panose="020B0604020202020204" pitchFamily="34" charset="0"/>
              </a:rPr>
              <a:t>Second, connecting stages have dependency upon each other. For example, you need to wash clothes before you dry them.</a:t>
            </a:r>
          </a:p>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CCFADA51-C97A-1F49-B400-CBED90B4C4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BCFD3D-8D04-8746-A690-5D91C929C3C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4" name="Rectangle 2">
            <a:extLst>
              <a:ext uri="{FF2B5EF4-FFF2-40B4-BE49-F238E27FC236}">
                <a16:creationId xmlns:a16="http://schemas.microsoft.com/office/drawing/2014/main" id="{E148D3E7-952C-D043-8C0F-89F4529A54EA}"/>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6827FA01-9329-4A4D-842A-CD636D2A98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p>
          <a:p>
            <a:pPr eaLnBrk="1" hangingPunct="1"/>
            <a:r>
              <a:rPr lang="en-US" altLang="zh-CN">
                <a:latin typeface="Arial" panose="020B0604020202020204" pitchFamily="34" charset="0"/>
              </a:rPr>
              <a:t>The pipelined laundry takes only 3 and a half hours, which is much shorter than 6 hours taken by the sequential laundry.</a:t>
            </a: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p>
          <a:p>
            <a:pPr eaLnBrk="1" hangingPunct="1"/>
            <a:r>
              <a:rPr lang="en-US" altLang="zh-CN">
                <a:latin typeface="Arial" panose="020B0604020202020204" pitchFamily="34" charset="0"/>
              </a:rPr>
              <a:t>First, a task has a series of stages. For example, a laundry task has three stages, washing, drying, and folding.</a:t>
            </a:r>
          </a:p>
          <a:p>
            <a:pPr eaLnBrk="1" hangingPunct="1"/>
            <a:r>
              <a:rPr lang="en-US" altLang="zh-CN">
                <a:latin typeface="Arial" panose="020B0604020202020204" pitchFamily="34" charset="0"/>
              </a:rPr>
              <a:t>Second, connecting stages have dependency upon each other. For example, you need to wash clothes before you dry them.</a:t>
            </a:r>
          </a:p>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4022752-6C2D-284A-B446-4C4573BA5A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95F5A5-3A0D-9E49-AE5A-CD946B65E96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2" name="Rectangle 2">
            <a:extLst>
              <a:ext uri="{FF2B5EF4-FFF2-40B4-BE49-F238E27FC236}">
                <a16:creationId xmlns:a16="http://schemas.microsoft.com/office/drawing/2014/main" id="{05EC9A0A-6EB1-B44F-B530-8C44408CAF7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DD8F7704-3405-F24F-9E81-6DEC8DF63A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p>
          <a:p>
            <a:pPr eaLnBrk="1" hangingPunct="1"/>
            <a:r>
              <a:rPr lang="en-US" altLang="zh-CN">
                <a:latin typeface="Arial" panose="020B0604020202020204" pitchFamily="34" charset="0"/>
              </a:rPr>
              <a:t>The pipelined laundry takes only 3 and a half hours, which is much shorter than 6 hours taken by the sequential laundry.</a:t>
            </a: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p>
          <a:p>
            <a:pPr eaLnBrk="1" hangingPunct="1"/>
            <a:r>
              <a:rPr lang="en-US" altLang="zh-CN">
                <a:latin typeface="Arial" panose="020B0604020202020204" pitchFamily="34" charset="0"/>
              </a:rPr>
              <a:t>First, a task has a series of stages. For example, a laundry task has three stages, washing, drying, and folding.</a:t>
            </a:r>
          </a:p>
          <a:p>
            <a:pPr eaLnBrk="1" hangingPunct="1"/>
            <a:r>
              <a:rPr lang="en-US" altLang="zh-CN">
                <a:latin typeface="Arial" panose="020B0604020202020204" pitchFamily="34" charset="0"/>
              </a:rPr>
              <a:t>Second, connecting stages have dependency upon each other. For example, you need to wash clothes before you dry them.</a:t>
            </a:r>
          </a:p>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B61FD39B-A2DB-AA42-A3D7-3F6A65894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321DE7-EA97-944D-8CCB-236883D8CC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0" name="Rectangle 2">
            <a:extLst>
              <a:ext uri="{FF2B5EF4-FFF2-40B4-BE49-F238E27FC236}">
                <a16:creationId xmlns:a16="http://schemas.microsoft.com/office/drawing/2014/main" id="{EFBCC1D7-03F7-D742-AB1F-80901123AC15}"/>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646741AB-AE6D-004B-B701-4BE158AC24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F22FF3F-83E3-B642-9166-567CDDFDA2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3A6F80-E2E4-8042-A16B-3AA983CB4F8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538" name="Rectangle 2">
            <a:extLst>
              <a:ext uri="{FF2B5EF4-FFF2-40B4-BE49-F238E27FC236}">
                <a16:creationId xmlns:a16="http://schemas.microsoft.com/office/drawing/2014/main" id="{C24B7B96-F86E-4749-AADB-EFECE02FE16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48F531AB-36F4-3047-8200-150CC759C4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p>
          <a:p>
            <a:pPr eaLnBrk="1" hangingPunct="1"/>
            <a:r>
              <a:rPr lang="en-US" altLang="zh-CN">
                <a:latin typeface="Arial" panose="020B0604020202020204" pitchFamily="34" charset="0"/>
              </a:rPr>
              <a:t>The pipelined laundry takes only 3 and a half hours, which is much shorter than 6 hours taken by the sequential laundry.</a:t>
            </a: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p>
          <a:p>
            <a:pPr eaLnBrk="1" hangingPunct="1"/>
            <a:r>
              <a:rPr lang="en-US" altLang="zh-CN">
                <a:latin typeface="Arial" panose="020B0604020202020204" pitchFamily="34" charset="0"/>
              </a:rPr>
              <a:t>First, a task has a series of stages. For example, a laundry task has three stages, washing, drying, and folding.</a:t>
            </a:r>
          </a:p>
          <a:p>
            <a:pPr eaLnBrk="1" hangingPunct="1"/>
            <a:r>
              <a:rPr lang="en-US" altLang="zh-CN">
                <a:latin typeface="Arial" panose="020B0604020202020204" pitchFamily="34" charset="0"/>
              </a:rPr>
              <a:t>Second, connecting stages have dependency upon each other. For example, you need to wash clothes before you dry them.</a:t>
            </a:r>
          </a:p>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715B1ADB-49AD-2745-8751-2CC9E04ECC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4388CD-0FC5-D440-838E-3235180EAB0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586" name="Rectangle 2">
            <a:extLst>
              <a:ext uri="{FF2B5EF4-FFF2-40B4-BE49-F238E27FC236}">
                <a16:creationId xmlns:a16="http://schemas.microsoft.com/office/drawing/2014/main" id="{CC7F0E83-A2CD-414E-B6C5-1C77E50528E6}"/>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362891DD-56A1-2444-8968-925E9D22AC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1DC6D521-EB95-C64F-A7DD-FEFAF58FA3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9F16EB-EBFC-4D4E-9869-2EFF9DB2C5B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4" name="Rectangle 2">
            <a:extLst>
              <a:ext uri="{FF2B5EF4-FFF2-40B4-BE49-F238E27FC236}">
                <a16:creationId xmlns:a16="http://schemas.microsoft.com/office/drawing/2014/main" id="{BF58E295-2FAE-5B41-B512-D63945B5528E}"/>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1C4E0036-A5B9-A144-A4B5-C96CA516FE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Another important observation is that an individual task doesn’t become faster. For example. A still takes 90 mins for laundry.</a:t>
            </a:r>
          </a:p>
          <a:p>
            <a:pPr eaLnBrk="1" hangingPunct="1"/>
            <a:r>
              <a:rPr lang="en-US" altLang="zh-CN">
                <a:latin typeface="Arial" panose="020B0604020202020204" pitchFamily="34" charset="0"/>
              </a:rPr>
              <a:t>On the contrary,  it’s the average task execution time that becomes much shorter. In this case, four tasks take 3 and a half hours, with each taking about 52 mins, which is much shorter than the original 90 mins.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zh-CN"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4091812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44B776F3-56A5-7C42-891B-6D601A6730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FC0429-4562-8443-960F-B6CB6BA4A96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2" name="Rectangle 2">
            <a:extLst>
              <a:ext uri="{FF2B5EF4-FFF2-40B4-BE49-F238E27FC236}">
                <a16:creationId xmlns:a16="http://schemas.microsoft.com/office/drawing/2014/main" id="{56A455DA-5328-654E-80AA-BE8B94974367}"/>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0E101D6A-8EDD-AB48-A7AD-A45E696E12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Another important observation is that an individual task doesn’t become faster. For example. A still takes 90 mins for laundry.</a:t>
            </a:r>
          </a:p>
          <a:p>
            <a:pPr eaLnBrk="1" hangingPunct="1"/>
            <a:r>
              <a:rPr lang="en-US" altLang="zh-CN">
                <a:latin typeface="Arial" panose="020B0604020202020204" pitchFamily="34" charset="0"/>
              </a:rPr>
              <a:t>On the contrary,  it’s the average task execution time that becomes much shorter. In this case, four tasks take 3 and a half hours, with each taking about 52 mins, which is much shorter than the original 90 mins.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F7C08FA2-26DD-3A46-B2DD-A8DD06E311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568C5A-8F38-6F42-880E-D10EC28997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0" name="Rectangle 2">
            <a:extLst>
              <a:ext uri="{FF2B5EF4-FFF2-40B4-BE49-F238E27FC236}">
                <a16:creationId xmlns:a16="http://schemas.microsoft.com/office/drawing/2014/main" id="{B5189C9D-2349-8449-AC66-112F690EA7A0}"/>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2D58F948-CEB5-8A47-953B-111C43B758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Another example analogous to pipelining is assembly line where many products can be assembled at the same time.</a:t>
            </a:r>
          </a:p>
          <a:p>
            <a:pPr eaLnBrk="1" hangingPunct="1"/>
            <a:r>
              <a:rPr lang="en-US" altLang="zh-CN">
                <a:latin typeface="Arial" panose="020B0604020202020204" pitchFamily="34" charset="0"/>
              </a:rPr>
              <a:t>(In an automobile assembly line, there are many steps, each contributing something to the construction of the car. Each step operates in parallel with the other steps, although on a different car.)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anose="020B0604020202020204" pitchFamily="34" charset="0"/>
              </a:rPr>
              <a:t>Now, with these background, we can officially proceed to the principles of pipelining in computer world.</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35</a:t>
            </a:fld>
            <a:endParaRPr lang="en-US" altLang="zh-CN"/>
          </a:p>
        </p:txBody>
      </p:sp>
    </p:spTree>
    <p:extLst>
      <p:ext uri="{BB962C8B-B14F-4D97-AF65-F5344CB8AC3E}">
        <p14:creationId xmlns:p14="http://schemas.microsoft.com/office/powerpoint/2010/main" val="4043240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04001274-AE09-5746-801A-059129F501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CD35D9-1207-4A4A-B09F-ABEC7C27B43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26" name="Rectangle 2">
            <a:extLst>
              <a:ext uri="{FF2B5EF4-FFF2-40B4-BE49-F238E27FC236}">
                <a16:creationId xmlns:a16="http://schemas.microsoft.com/office/drawing/2014/main" id="{FF4CE92B-F36A-C145-B156-38996674B654}"/>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6EAB29BF-8A0A-9B44-B047-BF9B6EDC14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Pipelining is an implementation technique whereby multiple instructions are overlapped in execution. Take the pipelined laundry for example. B uses the washer while A uses the dryer.</a:t>
            </a:r>
          </a:p>
          <a:p>
            <a:pPr eaLnBrk="1" hangingPunct="1"/>
            <a:r>
              <a:rPr lang="en-US" altLang="zh-CN">
                <a:latin typeface="Arial" panose="020B0604020202020204" pitchFamily="34" charset="0"/>
              </a:rPr>
              <a:t>Its essence is to start executing one instruction before completing the previous one. And its significance is therefore to make fast CPUs.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(In a computer pipeline, each step in the pipeline completes a part of an instruction. Like the assembly line, different steps are completing different parts of different instructions in parallel.</a:t>
            </a:r>
          </a:p>
          <a:p>
            <a:pPr eaLnBrk="1" hangingPunct="1"/>
            <a:r>
              <a:rPr lang="en-US" altLang="zh-CN">
                <a:latin typeface="Arial" panose="020B0604020202020204" pitchFamily="34" charset="0"/>
              </a:rPr>
              <a:t>Each of these steps is called a pipe stage or a pipe segment.</a:t>
            </a:r>
          </a:p>
          <a:p>
            <a:pPr eaLnBrk="1" hangingPunct="1"/>
            <a:r>
              <a:rPr lang="en-US" altLang="zh-CN">
                <a:latin typeface="Arial" panose="020B0604020202020204" pitchFamily="34" charset="0"/>
              </a:rPr>
              <a:t>The stages are connected on to the next to form a piple. Instructions enter at one end, progress through the stages, and exit at the other end.)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84E4FC1D-619B-AB41-A827-97C49D4983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F08496-A638-D246-B3FA-2B4B829EF5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4" name="Rectangle 2">
            <a:extLst>
              <a:ext uri="{FF2B5EF4-FFF2-40B4-BE49-F238E27FC236}">
                <a16:creationId xmlns:a16="http://schemas.microsoft.com/office/drawing/2014/main" id="{2288DDA0-7BD6-1849-ABD7-5383AA59753C}"/>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46FC2EC9-C3B7-D44A-8311-6CCF287755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5E72C337-41C6-D946-B651-26994514C1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37E698-BD1A-F84F-BD28-884E187D030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2" name="Rectangle 2">
            <a:extLst>
              <a:ext uri="{FF2B5EF4-FFF2-40B4-BE49-F238E27FC236}">
                <a16:creationId xmlns:a16="http://schemas.microsoft.com/office/drawing/2014/main" id="{2E1285C1-64F4-A940-BE2C-56A56CD09AAC}"/>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39EC8CE7-8C67-F64F-9D41-94DC33C914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ideal case for pipelining is balanced pipeline. In a balanced pipeline, all pipe stages have equal duration.</a:t>
            </a:r>
          </a:p>
          <a:p>
            <a:pPr eaLnBrk="1" hangingPunct="1"/>
            <a:r>
              <a:rPr lang="en-US" altLang="zh-CN">
                <a:latin typeface="Arial" panose="020B0604020202020204" pitchFamily="34" charset="0"/>
              </a:rPr>
              <a:t>Consider again the laundry example with each stage taking 40 mins. Then the unpipelined laundry will take 40 times 3 mins to finish one task.</a:t>
            </a:r>
          </a:p>
          <a:p>
            <a:pPr eaLnBrk="1" hangingPunct="1"/>
            <a:r>
              <a:rPr lang="en-US" altLang="zh-CN">
                <a:latin typeface="Arial" panose="020B0604020202020204" pitchFamily="34" charset="0"/>
              </a:rPr>
              <a:t>Now let’s recap how pipelined laundry will perform the four tasks. </a:t>
            </a:r>
          </a:p>
          <a:p>
            <a:pPr eaLnBrk="1" hangingPunct="1"/>
            <a:r>
              <a:rPr lang="en-US" altLang="zh-CN">
                <a:latin typeface="Arial" panose="020B0604020202020204" pitchFamily="34" charset="0"/>
              </a:rPr>
              <a:t>In the first time duration T1, A uses the washer; In T2, A uses the dryer while B uses the washer; In T3, A uses the folder, B uses the dryer, while C uses the washer. Starting from T3, all resources are fully used in the same duration. Then the pipelined laundry takes 40 mins on average to complete one task. Based on this observation, we have two performance properties of balanced pipeline. One is the time per instruction by pipeline is equal to time per instruction on unpipelined machine over the number of pipe stages. The other is speed up by pipeline is equal to the number of pipe stages.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1CB05156-B204-2843-9D94-09FF890255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E2C5CA-A855-BF42-AE01-2A754CBFFC0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066" name="Rectangle 2">
            <a:extLst>
              <a:ext uri="{FF2B5EF4-FFF2-40B4-BE49-F238E27FC236}">
                <a16:creationId xmlns:a16="http://schemas.microsoft.com/office/drawing/2014/main" id="{F256A4C1-7E30-8845-AC5E-949C3FC39213}"/>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C599A808-C9EE-0445-9D09-7D43D43BE1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T3, A uses the folder, B uses the dryer, while C uses the washer. </a:t>
            </a:r>
          </a:p>
          <a:p>
            <a:pPr eaLnBrk="1" hangingPunct="1"/>
            <a:r>
              <a:rPr lang="en-US" altLang="zh-CN">
                <a:latin typeface="Arial" panose="020B0604020202020204" pitchFamily="34" charset="0"/>
              </a:rPr>
              <a:t>Starting from T3, all resources are fully used in the same duration. Then the pipelined laundry takes 40 mins on average to complete one task. Based on this observation, we have two performance properties of balanced pipeline. One is the time per instruction by pipeline is equal to time per instruction on unpipelined machine over the number of pipe stages. The other is speed up by pipeline is equal to the number of pipe stages.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C.18 The implementation of the RISC V data path allows every instruction to be executed in 4 or 5 clock cycles. Although the PC is shown in the portion of the data path that is used in instruction fetch and the registers are shown in the portion of the data path that is used in instruction decode/register fetch, both of these functional units are read as well as written by an instruction. Although we show these functional units in the cycle corresponding to where they are read, the PC is written during the memory access clock cycle and the registers are written during the write-back clock cycle. In both cases, the writes in later pipe stages are indicated by the multiplexer output (in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access or write-back), which carries a value back to the PC or registers. These backward-flowing signals introduce much of the complexity of pipelining, because they indicate the possibility of hazards.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40</a:t>
            </a:fld>
            <a:endParaRPr lang="en-US" altLang="zh-CN"/>
          </a:p>
        </p:txBody>
      </p:sp>
    </p:spTree>
    <p:extLst>
      <p:ext uri="{BB962C8B-B14F-4D97-AF65-F5344CB8AC3E}">
        <p14:creationId xmlns:p14="http://schemas.microsoft.com/office/powerpoint/2010/main" val="305320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C.19 The data path is pipelined by adding a set of registers, one between each pair of pipe stages. The registers serve to convey values and control information from one stage to the next. We can also think of the PC as a pipeline register, which sits before the IF stage of the pipeline, leading to one pipeline register for each pipe stage. Recall that the PC is an edge-triggered register written at the end of the clock cycle; hence, there is no race condition in writing the PC. The selection multiplexer for the PC has been moved so that the PC is written in exactly one stage (IF). If we didn’t move it, there would be a conflict when a branch occurred, because two instructions would try to write different values into the PC. Most of the data paths flow from left to right, which is from earlier in time to later. The paths flowing from right to left (which carry the register write-back information and PC information on a branch) introduce complications into our pipeline.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control this simple pipeline we need only determine how to set the con- </a:t>
            </a:r>
            <a:r>
              <a:rPr lang="en-US" sz="1200" kern="1200" dirty="0" err="1">
                <a:solidFill>
                  <a:schemeClr val="tx1"/>
                </a:solidFill>
                <a:effectLst/>
                <a:latin typeface="Arial" charset="0"/>
                <a:ea typeface="宋体" charset="-122"/>
                <a:cs typeface="+mn-cs"/>
              </a:rPr>
              <a:t>trol</a:t>
            </a:r>
            <a:r>
              <a:rPr lang="en-US" sz="1200" kern="1200" dirty="0">
                <a:solidFill>
                  <a:schemeClr val="tx1"/>
                </a:solidFill>
                <a:effectLst/>
                <a:latin typeface="Arial" charset="0"/>
                <a:ea typeface="宋体" charset="-122"/>
                <a:cs typeface="+mn-cs"/>
              </a:rPr>
              <a:t> for the four multiplexers in the data path of Figure C.19. The two multi- </a:t>
            </a:r>
            <a:r>
              <a:rPr lang="en-US" sz="1200" kern="1200" dirty="0" err="1">
                <a:solidFill>
                  <a:schemeClr val="tx1"/>
                </a:solidFill>
                <a:effectLst/>
                <a:latin typeface="Arial" charset="0"/>
                <a:ea typeface="宋体" charset="-122"/>
                <a:cs typeface="+mn-cs"/>
              </a:rPr>
              <a:t>plexers</a:t>
            </a:r>
            <a:r>
              <a:rPr lang="en-US" sz="1200" kern="1200" dirty="0">
                <a:solidFill>
                  <a:schemeClr val="tx1"/>
                </a:solidFill>
                <a:effectLst/>
                <a:latin typeface="Arial" charset="0"/>
                <a:ea typeface="宋体" charset="-122"/>
                <a:cs typeface="+mn-cs"/>
              </a:rPr>
              <a:t> in the ALU stage are set depending on the instruction type, which is dictated by the IR field of the ID/EX register. The top ALU input multiplexer is set by whether the instruction is a branch or not, and the bottom multiplexer is set by whether the instruction is a register-register ALU operation or any other type of operation. The multiplexer in the IF stage chooses whether to use the value of the incremented PC or the value of the EX/</a:t>
            </a:r>
            <a:r>
              <a:rPr lang="en-US" sz="1200" kern="1200" dirty="0" err="1">
                <a:solidFill>
                  <a:schemeClr val="tx1"/>
                </a:solidFill>
                <a:effectLst/>
                <a:latin typeface="Arial" charset="0"/>
                <a:ea typeface="宋体" charset="-122"/>
                <a:cs typeface="+mn-cs"/>
              </a:rPr>
              <a:t>MEM.ALUOutput</a:t>
            </a:r>
            <a:r>
              <a:rPr lang="en-US" sz="1200" kern="1200" dirty="0">
                <a:solidFill>
                  <a:schemeClr val="tx1"/>
                </a:solidFill>
                <a:effectLst/>
                <a:latin typeface="Arial" charset="0"/>
                <a:ea typeface="宋体" charset="-122"/>
                <a:cs typeface="+mn-cs"/>
              </a:rPr>
              <a:t> (the branch target) to write into the PC. This multiplexer is controlled by the field EX/</a:t>
            </a:r>
            <a:r>
              <a:rPr lang="en-US" sz="1200" kern="1200" dirty="0" err="1">
                <a:solidFill>
                  <a:schemeClr val="tx1"/>
                </a:solidFill>
                <a:effectLst/>
                <a:latin typeface="Arial" charset="0"/>
                <a:ea typeface="宋体" charset="-122"/>
                <a:cs typeface="+mn-cs"/>
              </a:rPr>
              <a:t>MEM.cond</a:t>
            </a:r>
            <a:r>
              <a:rPr lang="en-US" sz="1200" kern="1200" dirty="0">
                <a:solidFill>
                  <a:schemeClr val="tx1"/>
                </a:solidFill>
                <a:effectLst/>
                <a:latin typeface="Arial" charset="0"/>
                <a:ea typeface="宋体" charset="-122"/>
                <a:cs typeface="+mn-cs"/>
              </a:rPr>
              <a:t>. The fourth multiplexer is controlled by whether the instruction in the WB stage is a load or an ALU operation. In addition to these four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tiplexers</a:t>
            </a:r>
            <a:r>
              <a:rPr lang="en-US" sz="1200" kern="1200" dirty="0">
                <a:solidFill>
                  <a:schemeClr val="tx1"/>
                </a:solidFill>
                <a:effectLst/>
                <a:latin typeface="Arial" charset="0"/>
                <a:ea typeface="宋体" charset="-122"/>
                <a:cs typeface="+mn-cs"/>
              </a:rPr>
              <a:t>, there is one additional multiplexer needed that is not drawn in Figure C.19, but whose existence is clear from looking at the WB stage of an ALU operation. The destination register field is in one of two different places depending on the instruction type (register-register ALU versus either ALU immediate or load). Thus, we will need a multiplexer to choose the correct por-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of the IR in the MEM/WB register to specify the register destination field, assuming the instruction writes a register.</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41</a:t>
            </a:fld>
            <a:endParaRPr lang="en-US" altLang="zh-CN"/>
          </a:p>
        </p:txBody>
      </p:sp>
    </p:spTree>
    <p:extLst>
      <p:ext uri="{BB962C8B-B14F-4D97-AF65-F5344CB8AC3E}">
        <p14:creationId xmlns:p14="http://schemas.microsoft.com/office/powerpoint/2010/main" val="2826868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FigureC.20 EventsoneverypipestageoftheRISCVpipeline.Let’sreviewtheactionsinthestagesthatarespecific to the pipeline organization. In IF, in addition to fetching the instruction and computing the new PC, we store the incremented PC both into the PC and into a pipeline register (NPC) for later use in computing the branch-target address. This structure is the same as the organization in Figure C.19, where the PC is updated in IF from one of two sources. In ID, we fetch the registers, extend the sign of the 12 bits of the IR (the immediate field), and pass along the IR and NPC. During EX, we perform an ALU operation or an address calculation; we pass along the IR and the B register (if the instruction is a store). We also set the value of </a:t>
            </a:r>
            <a:r>
              <a:rPr lang="en-US" sz="1200" kern="1200" dirty="0" err="1">
                <a:solidFill>
                  <a:schemeClr val="tx1"/>
                </a:solidFill>
                <a:effectLst/>
                <a:latin typeface="Arial" charset="0"/>
                <a:ea typeface="宋体" charset="-122"/>
                <a:cs typeface="+mn-cs"/>
              </a:rPr>
              <a:t>cond</a:t>
            </a:r>
            <a:r>
              <a:rPr lang="en-US" sz="1200" kern="1200" dirty="0">
                <a:solidFill>
                  <a:schemeClr val="tx1"/>
                </a:solidFill>
                <a:effectLst/>
                <a:latin typeface="Arial" charset="0"/>
                <a:ea typeface="宋体" charset="-122"/>
                <a:cs typeface="+mn-cs"/>
              </a:rPr>
              <a:t> to 1 if the instruction is a taken branch. During the MEM phase, we cycle the memory, write the PC if needed, and pass along values needed in the final pipe stage. Finally, during WB, we update the register field from either the ALU output or the loaded value. For simplicity we always pass the entire IR from one stage to the next, although as an instruction proceeds down the pipeline, less and less of the IR is needed.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42</a:t>
            </a:fld>
            <a:endParaRPr lang="en-US" altLang="zh-CN"/>
          </a:p>
        </p:txBody>
      </p:sp>
    </p:spTree>
    <p:extLst>
      <p:ext uri="{BB962C8B-B14F-4D97-AF65-F5344CB8AC3E}">
        <p14:creationId xmlns:p14="http://schemas.microsoft.com/office/powerpoint/2010/main" val="176364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latin typeface="Arial" panose="020B0604020202020204" pitchFamily="34" charset="0"/>
              </a:rPr>
              <a:t>So, what is pipelining?</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a:t>
            </a:fld>
            <a:endParaRPr lang="en-US" altLang="zh-CN"/>
          </a:p>
        </p:txBody>
      </p:sp>
    </p:spTree>
    <p:extLst>
      <p:ext uri="{BB962C8B-B14F-4D97-AF65-F5344CB8AC3E}">
        <p14:creationId xmlns:p14="http://schemas.microsoft.com/office/powerpoint/2010/main" val="367486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43</a:t>
            </a:fld>
            <a:endParaRPr lang="en-US" altLang="zh-CN"/>
          </a:p>
        </p:txBody>
      </p:sp>
    </p:spTree>
    <p:extLst>
      <p:ext uri="{BB962C8B-B14F-4D97-AF65-F5344CB8AC3E}">
        <p14:creationId xmlns:p14="http://schemas.microsoft.com/office/powerpoint/2010/main" val="2605352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44</a:t>
            </a:fld>
            <a:endParaRPr lang="en-US" altLang="zh-CN"/>
          </a:p>
        </p:txBody>
      </p:sp>
    </p:spTree>
    <p:extLst>
      <p:ext uri="{BB962C8B-B14F-4D97-AF65-F5344CB8AC3E}">
        <p14:creationId xmlns:p14="http://schemas.microsoft.com/office/powerpoint/2010/main" val="226421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45</a:t>
            </a:fld>
            <a:endParaRPr lang="en-US" altLang="zh-CN"/>
          </a:p>
        </p:txBody>
      </p:sp>
    </p:spTree>
    <p:extLst>
      <p:ext uri="{BB962C8B-B14F-4D97-AF65-F5344CB8AC3E}">
        <p14:creationId xmlns:p14="http://schemas.microsoft.com/office/powerpoint/2010/main" val="2068379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25423388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3049594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4206127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lab01, </a:t>
            </a:r>
            <a:r>
              <a:rPr lang="en-US" altLang="zh-CN" dirty="0" err="1"/>
              <a:t>xixi</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forwarding logic</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1321217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C63070A-02B1-6A4D-8A89-0A0E80A6EF99}"/>
              </a:ext>
            </a:extLst>
          </p:cNvPr>
          <p:cNvSpPr>
            <a:spLocks noGrp="1" noRot="1" noChangeAspect="1" noChangeArrowheads="1" noTextEdit="1"/>
          </p:cNvSpPr>
          <p:nvPr>
            <p:ph type="sldImg"/>
          </p:nvPr>
        </p:nvSpPr>
        <p:spPr>
          <a:ln/>
        </p:spPr>
      </p:sp>
      <p:sp>
        <p:nvSpPr>
          <p:cNvPr id="17410" name="备注占位符 2">
            <a:extLst>
              <a:ext uri="{FF2B5EF4-FFF2-40B4-BE49-F238E27FC236}">
                <a16:creationId xmlns:a16="http://schemas.microsoft.com/office/drawing/2014/main" id="{36FED4F8-DE51-C144-816B-E6463259C5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previous discussions, we consider only integer operations.</a:t>
            </a:r>
          </a:p>
          <a:p>
            <a:r>
              <a:rPr lang="en-US" altLang="zh-CN">
                <a:latin typeface="Arial" panose="020B0604020202020204" pitchFamily="34" charset="0"/>
              </a:rPr>
              <a:t>For each stage, operation completes in one clock cycle</a:t>
            </a:r>
            <a:endParaRPr lang="zh-CN" altLang="en-US">
              <a:latin typeface="Arial" panose="020B0604020202020204" pitchFamily="34" charset="0"/>
            </a:endParaRPr>
          </a:p>
        </p:txBody>
      </p:sp>
      <p:sp>
        <p:nvSpPr>
          <p:cNvPr id="17411" name="灯片编号占位符 3">
            <a:extLst>
              <a:ext uri="{FF2B5EF4-FFF2-40B4-BE49-F238E27FC236}">
                <a16:creationId xmlns:a16="http://schemas.microsoft.com/office/drawing/2014/main" id="{8868FD4C-013C-E946-9278-4D82800217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F81A3A-500B-D949-A1E6-691F6F0E55E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a:extLst>
              <a:ext uri="{FF2B5EF4-FFF2-40B4-BE49-F238E27FC236}">
                <a16:creationId xmlns:a16="http://schemas.microsoft.com/office/drawing/2014/main" id="{AF70271C-96B0-0149-B2F1-D04AB2FF81D2}"/>
              </a:ext>
            </a:extLst>
          </p:cNvPr>
          <p:cNvSpPr>
            <a:spLocks noGrp="1" noRot="1" noChangeAspect="1" noChangeArrowheads="1" noTextEdit="1"/>
          </p:cNvSpPr>
          <p:nvPr>
            <p:ph type="sldImg"/>
          </p:nvPr>
        </p:nvSpPr>
        <p:spPr>
          <a:ln/>
        </p:spPr>
      </p:sp>
      <p:sp>
        <p:nvSpPr>
          <p:cNvPr id="20482" name="备注占位符 2">
            <a:extLst>
              <a:ext uri="{FF2B5EF4-FFF2-40B4-BE49-F238E27FC236}">
                <a16:creationId xmlns:a16="http://schemas.microsoft.com/office/drawing/2014/main" id="{3644F8E0-BE7E-1E49-B9DD-D4ACDCA2CA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Floating-point operations take more time than integer operations do;</a:t>
            </a:r>
          </a:p>
          <a:p>
            <a:endParaRPr lang="en-US" altLang="zh-CN">
              <a:latin typeface="Arial" panose="020B0604020202020204" pitchFamily="34" charset="0"/>
            </a:endParaRPr>
          </a:p>
          <a:p>
            <a:r>
              <a:rPr lang="en-US" altLang="zh-CN">
                <a:latin typeface="Arial" panose="020B0604020202020204" pitchFamily="34" charset="0"/>
              </a:rPr>
              <a:t>Then if we still want the pipeline to complete an FP operation in one clock cycle? What should we do?</a:t>
            </a:r>
            <a:endParaRPr lang="zh-CN" altLang="en-US">
              <a:latin typeface="Arial" panose="020B0604020202020204" pitchFamily="34" charset="0"/>
            </a:endParaRPr>
          </a:p>
        </p:txBody>
      </p:sp>
      <p:sp>
        <p:nvSpPr>
          <p:cNvPr id="20483" name="灯片编号占位符 3">
            <a:extLst>
              <a:ext uri="{FF2B5EF4-FFF2-40B4-BE49-F238E27FC236}">
                <a16:creationId xmlns:a16="http://schemas.microsoft.com/office/drawing/2014/main" id="{3088D8A2-FE5D-F344-A035-4BB3130604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919BCE-5253-4C4E-8D69-8888C7E05A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a:extLst>
              <a:ext uri="{FF2B5EF4-FFF2-40B4-BE49-F238E27FC236}">
                <a16:creationId xmlns:a16="http://schemas.microsoft.com/office/drawing/2014/main" id="{6CA1FDB0-9BFB-B144-835F-8B67FB5D8103}"/>
              </a:ext>
            </a:extLst>
          </p:cNvPr>
          <p:cNvSpPr>
            <a:spLocks noGrp="1" noRot="1" noChangeAspect="1" noChangeArrowheads="1" noTextEdit="1"/>
          </p:cNvSpPr>
          <p:nvPr>
            <p:ph type="sldImg"/>
          </p:nvPr>
        </p:nvSpPr>
        <p:spPr>
          <a:ln/>
        </p:spPr>
      </p:sp>
      <p:sp>
        <p:nvSpPr>
          <p:cNvPr id="22530" name="备注占位符 2">
            <a:extLst>
              <a:ext uri="{FF2B5EF4-FFF2-40B4-BE49-F238E27FC236}">
                <a16:creationId xmlns:a16="http://schemas.microsoft.com/office/drawing/2014/main" id="{B8F0882D-45C9-A54F-9768-1446B44DEB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could use a slow clock, right? Such that the time duration of a clock cycle will be longer, if it is long enough to finish any FP operation, then we can complete an FP in one clock cycle.</a:t>
            </a:r>
          </a:p>
          <a:p>
            <a:r>
              <a:rPr lang="en-US" altLang="zh-CN">
                <a:latin typeface="Arial" panose="020B0604020202020204" pitchFamily="34" charset="0"/>
              </a:rPr>
              <a:t>What else / any other solutions?</a:t>
            </a:r>
            <a:endParaRPr lang="zh-CN" altLang="en-US">
              <a:latin typeface="Arial" panose="020B0604020202020204" pitchFamily="34" charset="0"/>
            </a:endParaRPr>
          </a:p>
        </p:txBody>
      </p:sp>
      <p:sp>
        <p:nvSpPr>
          <p:cNvPr id="22531" name="灯片编号占位符 3">
            <a:extLst>
              <a:ext uri="{FF2B5EF4-FFF2-40B4-BE49-F238E27FC236}">
                <a16:creationId xmlns:a16="http://schemas.microsoft.com/office/drawing/2014/main" id="{6FD510AE-CC36-1F4B-B5F4-FF1EA526D6F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D8C7CA-BE76-EF4B-90C9-F08272268E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latin typeface="Arial" panose="020B0604020202020204" pitchFamily="34" charset="0"/>
              </a:rPr>
              <a:t>So, what is pipelining?</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4134063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a:extLst>
              <a:ext uri="{FF2B5EF4-FFF2-40B4-BE49-F238E27FC236}">
                <a16:creationId xmlns:a16="http://schemas.microsoft.com/office/drawing/2014/main" id="{C9AF55D3-F1EE-8F47-B303-9F547E53D0FF}"/>
              </a:ext>
            </a:extLst>
          </p:cNvPr>
          <p:cNvSpPr>
            <a:spLocks noGrp="1" noRot="1" noChangeAspect="1" noChangeArrowheads="1" noTextEdit="1"/>
          </p:cNvSpPr>
          <p:nvPr>
            <p:ph type="sldImg"/>
          </p:nvPr>
        </p:nvSpPr>
        <p:spPr>
          <a:ln/>
        </p:spPr>
      </p:sp>
      <p:sp>
        <p:nvSpPr>
          <p:cNvPr id="24578" name="备注占位符 2">
            <a:extLst>
              <a:ext uri="{FF2B5EF4-FFF2-40B4-BE49-F238E27FC236}">
                <a16:creationId xmlns:a16="http://schemas.microsoft.com/office/drawing/2014/main" id="{B25B931D-5B7A-6A45-A2A7-87C556190F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With the time duration of a clock cycle being the same, we can enrich the computation power of FP units by mounting many more computation logic in them.</a:t>
            </a:r>
          </a:p>
          <a:p>
            <a:r>
              <a:rPr lang="en-US" altLang="zh-CN">
                <a:latin typeface="Arial" panose="020B0604020202020204" pitchFamily="34" charset="0"/>
              </a:rPr>
              <a:t>Using such complex design, we may complete an FP operation much faster such that it fits in one clock cycle that is short enough to finish an integer operation.</a:t>
            </a:r>
          </a:p>
          <a:p>
            <a:endParaRPr lang="en-US" altLang="zh-CN">
              <a:latin typeface="Arial" panose="020B0604020202020204" pitchFamily="34" charset="0"/>
            </a:endParaRPr>
          </a:p>
          <a:p>
            <a:r>
              <a:rPr lang="en-US" altLang="zh-CN">
                <a:latin typeface="Arial" panose="020B0604020202020204" pitchFamily="34" charset="0"/>
              </a:rPr>
              <a:t>Now seems that we can easily extend our pipeline to support FP operations. What do u think? Do you consider it feasible if we simply adopt one of these two solutions?</a:t>
            </a:r>
          </a:p>
          <a:p>
            <a:r>
              <a:rPr lang="en-US" altLang="zh-CN">
                <a:latin typeface="Arial" panose="020B0604020202020204" pitchFamily="34" charset="0"/>
              </a:rPr>
              <a:t>For example, if we simply tune to a slow clock, </a:t>
            </a:r>
          </a:p>
          <a:p>
            <a:endParaRPr lang="en-US" altLang="zh-CN">
              <a:latin typeface="Arial" panose="020B0604020202020204" pitchFamily="34" charset="0"/>
            </a:endParaRPr>
          </a:p>
        </p:txBody>
      </p:sp>
      <p:sp>
        <p:nvSpPr>
          <p:cNvPr id="24579" name="灯片编号占位符 3">
            <a:extLst>
              <a:ext uri="{FF2B5EF4-FFF2-40B4-BE49-F238E27FC236}">
                <a16:creationId xmlns:a16="http://schemas.microsoft.com/office/drawing/2014/main" id="{4A2E8E69-C39D-F14B-9650-95F5A229A5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422A05-F5C0-C541-8279-23462F9129F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a:extLst>
              <a:ext uri="{FF2B5EF4-FFF2-40B4-BE49-F238E27FC236}">
                <a16:creationId xmlns:a16="http://schemas.microsoft.com/office/drawing/2014/main" id="{BDCC88B1-67DF-2C4C-A291-96CAF374DA7D}"/>
              </a:ext>
            </a:extLst>
          </p:cNvPr>
          <p:cNvSpPr>
            <a:spLocks noGrp="1" noRot="1" noChangeAspect="1" noChangeArrowheads="1" noTextEdit="1"/>
          </p:cNvSpPr>
          <p:nvPr>
            <p:ph type="sldImg"/>
          </p:nvPr>
        </p:nvSpPr>
        <p:spPr>
          <a:ln/>
        </p:spPr>
      </p:sp>
      <p:sp>
        <p:nvSpPr>
          <p:cNvPr id="26626" name="备注占位符 2">
            <a:extLst>
              <a:ext uri="{FF2B5EF4-FFF2-40B4-BE49-F238E27FC236}">
                <a16:creationId xmlns:a16="http://schemas.microsoft.com/office/drawing/2014/main" id="{8D72A918-9E11-2647-964B-EC32A5FA93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what’s the downside?</a:t>
            </a:r>
            <a:endParaRPr lang="zh-CN" altLang="en-US">
              <a:latin typeface="Arial" panose="020B0604020202020204" pitchFamily="34" charset="0"/>
            </a:endParaRPr>
          </a:p>
        </p:txBody>
      </p:sp>
      <p:sp>
        <p:nvSpPr>
          <p:cNvPr id="26627" name="灯片编号占位符 3">
            <a:extLst>
              <a:ext uri="{FF2B5EF4-FFF2-40B4-BE49-F238E27FC236}">
                <a16:creationId xmlns:a16="http://schemas.microsoft.com/office/drawing/2014/main" id="{8B085DC2-DAA5-D445-A417-EB04DE78C8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D1443A-4896-1243-9B49-EC28F62398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a:extLst>
              <a:ext uri="{FF2B5EF4-FFF2-40B4-BE49-F238E27FC236}">
                <a16:creationId xmlns:a16="http://schemas.microsoft.com/office/drawing/2014/main" id="{33B98DBF-4072-CF4F-BC41-B4B0BA835D88}"/>
              </a:ext>
            </a:extLst>
          </p:cNvPr>
          <p:cNvSpPr>
            <a:spLocks noGrp="1" noRot="1" noChangeAspect="1" noChangeArrowheads="1" noTextEdit="1"/>
          </p:cNvSpPr>
          <p:nvPr>
            <p:ph type="sldImg"/>
          </p:nvPr>
        </p:nvSpPr>
        <p:spPr>
          <a:ln/>
        </p:spPr>
      </p:sp>
      <p:sp>
        <p:nvSpPr>
          <p:cNvPr id="28674" name="备注占位符 2">
            <a:extLst>
              <a:ext uri="{FF2B5EF4-FFF2-40B4-BE49-F238E27FC236}">
                <a16:creationId xmlns:a16="http://schemas.microsoft.com/office/drawing/2014/main" id="{A0DE4E61-0C31-2B4C-83FC-77BA6EBC49D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It’ll slow down integer operations.</a:t>
            </a:r>
          </a:p>
          <a:p>
            <a:r>
              <a:rPr lang="en-US" altLang="zh-CN">
                <a:latin typeface="Arial" panose="020B0604020202020204" pitchFamily="34" charset="0"/>
              </a:rPr>
              <a:t>As an integer operation takes a shorter time to complete than an FP operation does, if we simply stretch the clock cycle to support slower FP operations, integer operations will waste some time in each clock cycle just waiting for the clock cycle to end.</a:t>
            </a:r>
            <a:endParaRPr lang="zh-CN" altLang="en-US">
              <a:latin typeface="Arial" panose="020B0604020202020204" pitchFamily="34" charset="0"/>
            </a:endParaRPr>
          </a:p>
        </p:txBody>
      </p:sp>
      <p:sp>
        <p:nvSpPr>
          <p:cNvPr id="28675" name="灯片编号占位符 3">
            <a:extLst>
              <a:ext uri="{FF2B5EF4-FFF2-40B4-BE49-F238E27FC236}">
                <a16:creationId xmlns:a16="http://schemas.microsoft.com/office/drawing/2014/main" id="{3F0E8403-AE6C-5E4E-A247-3CBB43BB36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E2FFE0-6718-AF4E-B1F9-11233B0524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a:extLst>
              <a:ext uri="{FF2B5EF4-FFF2-40B4-BE49-F238E27FC236}">
                <a16:creationId xmlns:a16="http://schemas.microsoft.com/office/drawing/2014/main" id="{C70269B6-0176-964D-9BC0-8F1087CFD690}"/>
              </a:ext>
            </a:extLst>
          </p:cNvPr>
          <p:cNvSpPr>
            <a:spLocks noGrp="1" noRot="1" noChangeAspect="1" noChangeArrowheads="1" noTextEdit="1"/>
          </p:cNvSpPr>
          <p:nvPr>
            <p:ph type="sldImg"/>
          </p:nvPr>
        </p:nvSpPr>
        <p:spPr>
          <a:ln/>
        </p:spPr>
      </p:sp>
      <p:sp>
        <p:nvSpPr>
          <p:cNvPr id="30722" name="备注占位符 2">
            <a:extLst>
              <a:ext uri="{FF2B5EF4-FFF2-40B4-BE49-F238E27FC236}">
                <a16:creationId xmlns:a16="http://schemas.microsoft.com/office/drawing/2014/main" id="{3150DFFC-FEF0-9B48-9C7A-D43D6566AA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What about putting more computation logic in FP units?</a:t>
            </a:r>
            <a:endParaRPr lang="zh-CN" altLang="en-US">
              <a:latin typeface="Arial" panose="020B0604020202020204" pitchFamily="34" charset="0"/>
            </a:endParaRPr>
          </a:p>
        </p:txBody>
      </p:sp>
      <p:sp>
        <p:nvSpPr>
          <p:cNvPr id="30723" name="灯片编号占位符 3">
            <a:extLst>
              <a:ext uri="{FF2B5EF4-FFF2-40B4-BE49-F238E27FC236}">
                <a16:creationId xmlns:a16="http://schemas.microsoft.com/office/drawing/2014/main" id="{A3B480FE-E0AD-9143-B4AB-4F5A0C6F66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02FB6D-6CBD-A64A-99A0-A6CA6CD3354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1FD28893-7078-1D4A-8A84-FB6240179D4D}"/>
              </a:ext>
            </a:extLst>
          </p:cNvPr>
          <p:cNvSpPr>
            <a:spLocks noGrp="1" noRot="1" noChangeAspect="1" noChangeArrowheads="1" noTextEdit="1"/>
          </p:cNvSpPr>
          <p:nvPr>
            <p:ph type="sldImg"/>
          </p:nvPr>
        </p:nvSpPr>
        <p:spPr>
          <a:ln/>
        </p:spPr>
      </p:sp>
      <p:sp>
        <p:nvSpPr>
          <p:cNvPr id="32770" name="备注占位符 2">
            <a:extLst>
              <a:ext uri="{FF2B5EF4-FFF2-40B4-BE49-F238E27FC236}">
                <a16:creationId xmlns:a16="http://schemas.microsoft.com/office/drawing/2014/main" id="{009ED179-F467-4240-A51F-692B162C24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challenges the manufacturing process.</a:t>
            </a:r>
            <a:endParaRPr lang="zh-CN" altLang="en-US">
              <a:latin typeface="Arial" panose="020B0604020202020204" pitchFamily="34" charset="0"/>
            </a:endParaRPr>
          </a:p>
        </p:txBody>
      </p:sp>
      <p:sp>
        <p:nvSpPr>
          <p:cNvPr id="32771" name="灯片编号占位符 3">
            <a:extLst>
              <a:ext uri="{FF2B5EF4-FFF2-40B4-BE49-F238E27FC236}">
                <a16:creationId xmlns:a16="http://schemas.microsoft.com/office/drawing/2014/main" id="{60C3F419-90D6-7C48-A655-1A7BA1FE36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4765D9-CC82-5C4F-9828-7C86C90658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9D0306EE-D3CB-554C-8FFF-E8BA0F253CE9}"/>
              </a:ext>
            </a:extLst>
          </p:cNvPr>
          <p:cNvSpPr>
            <a:spLocks noGrp="1" noRot="1" noChangeAspect="1" noChangeArrowheads="1" noTextEdit="1"/>
          </p:cNvSpPr>
          <p:nvPr>
            <p:ph type="sldImg"/>
          </p:nvPr>
        </p:nvSpPr>
        <p:spPr>
          <a:ln/>
        </p:spPr>
      </p:sp>
      <p:sp>
        <p:nvSpPr>
          <p:cNvPr id="35842" name="备注占位符 2">
            <a:extLst>
              <a:ext uri="{FF2B5EF4-FFF2-40B4-BE49-F238E27FC236}">
                <a16:creationId xmlns:a16="http://schemas.microsoft.com/office/drawing/2014/main" id="{E99321C5-B5FA-3B41-855F-C092FD4205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manufacturing easiness, we need to compromise the speed requirement, that is, an FP operation does not necessarily have to be completed in one clock cycle.</a:t>
            </a:r>
          </a:p>
          <a:p>
            <a:endParaRPr lang="en-US" altLang="zh-CN">
              <a:latin typeface="Arial" panose="020B0604020202020204" pitchFamily="34" charset="0"/>
            </a:endParaRPr>
          </a:p>
          <a:p>
            <a:r>
              <a:rPr lang="en-US" altLang="zh-CN">
                <a:latin typeface="Arial" panose="020B0604020202020204" pitchFamily="34" charset="0"/>
              </a:rPr>
              <a:t>In other words, we allow for a longer latency for FP operations, say, take more than one clock cycle for the execution stage;</a:t>
            </a:r>
          </a:p>
          <a:p>
            <a:endParaRPr lang="en-US" altLang="zh-CN">
              <a:latin typeface="Arial" panose="020B0604020202020204" pitchFamily="34" charset="0"/>
            </a:endParaRPr>
          </a:p>
          <a:p>
            <a:r>
              <a:rPr lang="en-US" altLang="zh-CN">
                <a:latin typeface="Arial" panose="020B0604020202020204" pitchFamily="34" charset="0"/>
              </a:rPr>
              <a:t>Following this design principle, two changes over integer pipeline:</a:t>
            </a:r>
          </a:p>
          <a:p>
            <a:r>
              <a:rPr lang="en-US" altLang="zh-CN">
                <a:latin typeface="Arial" panose="020B0604020202020204" pitchFamily="34" charset="0"/>
              </a:rPr>
              <a:t>The first is repeat EX. Since EX stage takes more than one clock cycle, the component responsible for EX may be repeatedly used in each clock cycle.</a:t>
            </a:r>
          </a:p>
          <a:p>
            <a:r>
              <a:rPr lang="en-US" altLang="zh-CN">
                <a:latin typeface="Arial" panose="020B0604020202020204" pitchFamily="34" charset="0"/>
              </a:rPr>
              <a:t>The second is use multiple FP functional units, each of which is specialized for a certain type of operation such as addition and division. </a:t>
            </a:r>
          </a:p>
          <a:p>
            <a:r>
              <a:rPr lang="en-US" altLang="zh-CN">
                <a:latin typeface="Arial" panose="020B0604020202020204" pitchFamily="34" charset="0"/>
              </a:rPr>
              <a:t>It does not simply mix all types of computation logic into one component, easing the manufacturing process.</a:t>
            </a:r>
            <a:endParaRPr lang="zh-CN" altLang="en-US">
              <a:latin typeface="Arial" panose="020B0604020202020204" pitchFamily="34" charset="0"/>
            </a:endParaRPr>
          </a:p>
        </p:txBody>
      </p:sp>
      <p:sp>
        <p:nvSpPr>
          <p:cNvPr id="35843" name="灯片编号占位符 3">
            <a:extLst>
              <a:ext uri="{FF2B5EF4-FFF2-40B4-BE49-F238E27FC236}">
                <a16:creationId xmlns:a16="http://schemas.microsoft.com/office/drawing/2014/main" id="{7EEDB6C3-C4A7-684B-B811-1D9D28A677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7CAFF7-747C-3E48-AC1A-0AF74A9072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DC943CBF-E797-0441-BC3C-F6E2FCC8210D}"/>
              </a:ext>
            </a:extLst>
          </p:cNvPr>
          <p:cNvSpPr>
            <a:spLocks noGrp="1" noRot="1" noChangeAspect="1" noChangeArrowheads="1" noTextEdit="1"/>
          </p:cNvSpPr>
          <p:nvPr>
            <p:ph type="sldImg"/>
          </p:nvPr>
        </p:nvSpPr>
        <p:spPr>
          <a:ln/>
        </p:spPr>
      </p:sp>
      <p:sp>
        <p:nvSpPr>
          <p:cNvPr id="37890" name="备注占位符 2">
            <a:extLst>
              <a:ext uri="{FF2B5EF4-FFF2-40B4-BE49-F238E27FC236}">
                <a16:creationId xmlns:a16="http://schemas.microsoft.com/office/drawing/2014/main" id="{09A61372-BB1A-B345-81D8-CA531C148E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architecture supporting FP operations,</a:t>
            </a:r>
          </a:p>
          <a:p>
            <a:r>
              <a:rPr lang="en-US" altLang="zh-CN">
                <a:latin typeface="Arial" panose="020B0604020202020204" pitchFamily="34" charset="0"/>
              </a:rPr>
              <a:t>In comparison with integer pipeline, several more functional units are added.</a:t>
            </a:r>
            <a:endParaRPr lang="zh-CN" altLang="en-US">
              <a:latin typeface="Arial" panose="020B0604020202020204" pitchFamily="34" charset="0"/>
            </a:endParaRPr>
          </a:p>
        </p:txBody>
      </p:sp>
      <p:sp>
        <p:nvSpPr>
          <p:cNvPr id="37891" name="灯片编号占位符 3">
            <a:extLst>
              <a:ext uri="{FF2B5EF4-FFF2-40B4-BE49-F238E27FC236}">
                <a16:creationId xmlns:a16="http://schemas.microsoft.com/office/drawing/2014/main" id="{3B8FF7B8-1042-814A-9928-E74CEF149C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BDF1AD-7871-6B49-9E89-2A155521275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a:extLst>
              <a:ext uri="{FF2B5EF4-FFF2-40B4-BE49-F238E27FC236}">
                <a16:creationId xmlns:a16="http://schemas.microsoft.com/office/drawing/2014/main" id="{983DE51A-9C40-674C-B81E-F18A06D5E5B2}"/>
              </a:ext>
            </a:extLst>
          </p:cNvPr>
          <p:cNvSpPr>
            <a:spLocks noGrp="1" noRot="1" noChangeAspect="1" noChangeArrowheads="1" noTextEdit="1"/>
          </p:cNvSpPr>
          <p:nvPr>
            <p:ph type="sldImg"/>
          </p:nvPr>
        </p:nvSpPr>
        <p:spPr>
          <a:ln/>
        </p:spPr>
      </p:sp>
      <p:sp>
        <p:nvSpPr>
          <p:cNvPr id="39938" name="备注占位符 2">
            <a:extLst>
              <a:ext uri="{FF2B5EF4-FFF2-40B4-BE49-F238E27FC236}">
                <a16:creationId xmlns:a16="http://schemas.microsoft.com/office/drawing/2014/main" id="{57C1D054-68E9-A943-B0C0-59C1CC1836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How it works for supporting FP operations?</a:t>
            </a:r>
            <a:endParaRPr lang="zh-CN" altLang="en-US">
              <a:latin typeface="Arial" panose="020B0604020202020204" pitchFamily="34" charset="0"/>
            </a:endParaRPr>
          </a:p>
        </p:txBody>
      </p:sp>
      <p:sp>
        <p:nvSpPr>
          <p:cNvPr id="39939" name="灯片编号占位符 3">
            <a:extLst>
              <a:ext uri="{FF2B5EF4-FFF2-40B4-BE49-F238E27FC236}">
                <a16:creationId xmlns:a16="http://schemas.microsoft.com/office/drawing/2014/main" id="{A48C6E2C-8264-3B4C-8320-3C23A7AF72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ABBAEA-A5FA-554D-A790-2638E804D1A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4844706C-51A7-5D49-94A2-70FC3E759CBF}"/>
              </a:ext>
            </a:extLst>
          </p:cNvPr>
          <p:cNvSpPr>
            <a:spLocks noGrp="1" noRot="1" noChangeAspect="1" noChangeArrowheads="1" noTextEdit="1"/>
          </p:cNvSpPr>
          <p:nvPr>
            <p:ph type="sldImg"/>
          </p:nvPr>
        </p:nvSpPr>
        <p:spPr>
          <a:ln/>
        </p:spPr>
      </p:sp>
      <p:sp>
        <p:nvSpPr>
          <p:cNvPr id="41986" name="备注占位符 2">
            <a:extLst>
              <a:ext uri="{FF2B5EF4-FFF2-40B4-BE49-F238E27FC236}">
                <a16:creationId xmlns:a16="http://schemas.microsoft.com/office/drawing/2014/main" id="{B214FBAF-E76D-CC46-AA73-9C6D65A50A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Each functional unit for certain types of operations;</a:t>
            </a:r>
            <a:endParaRPr lang="zh-CN" altLang="en-US">
              <a:latin typeface="Arial" panose="020B0604020202020204" pitchFamily="34" charset="0"/>
            </a:endParaRPr>
          </a:p>
        </p:txBody>
      </p:sp>
      <p:sp>
        <p:nvSpPr>
          <p:cNvPr id="41987" name="灯片编号占位符 3">
            <a:extLst>
              <a:ext uri="{FF2B5EF4-FFF2-40B4-BE49-F238E27FC236}">
                <a16:creationId xmlns:a16="http://schemas.microsoft.com/office/drawing/2014/main" id="{CB96951B-EF5C-474C-A683-FB59235FBB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606781-5B15-584F-8F67-1C5CD969C54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BD9C9298-15F5-FF4D-86B9-095BD4F23F5A}"/>
              </a:ext>
            </a:extLst>
          </p:cNvPr>
          <p:cNvSpPr>
            <a:spLocks noGrp="1" noRot="1" noChangeAspect="1" noChangeArrowheads="1" noTextEdit="1"/>
          </p:cNvSpPr>
          <p:nvPr>
            <p:ph type="sldImg"/>
          </p:nvPr>
        </p:nvSpPr>
        <p:spPr>
          <a:ln/>
        </p:spPr>
      </p:sp>
      <p:sp>
        <p:nvSpPr>
          <p:cNvPr id="44034" name="备注占位符 2">
            <a:extLst>
              <a:ext uri="{FF2B5EF4-FFF2-40B4-BE49-F238E27FC236}">
                <a16:creationId xmlns:a16="http://schemas.microsoft.com/office/drawing/2014/main" id="{0AF3596A-FAF8-1B4C-99F0-C7B1EE7A3D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now an FP operation may repeat EX several times to complete, it’s not feasible to allow a subsequent instruction to enter EX one clock cycle after another.</a:t>
            </a:r>
          </a:p>
          <a:p>
            <a:endParaRPr lang="en-US" altLang="zh-CN">
              <a:latin typeface="Arial" panose="020B0604020202020204" pitchFamily="34" charset="0"/>
            </a:endParaRPr>
          </a:p>
          <a:p>
            <a:r>
              <a:rPr lang="en-US" altLang="zh-CN">
                <a:latin typeface="Arial" panose="020B0604020202020204" pitchFamily="34" charset="0"/>
              </a:rPr>
              <a:t>This requires that EX is not pipelined. Until the previous instruction leaves EX, no other instruction using that functional unit may issue.</a:t>
            </a:r>
          </a:p>
          <a:p>
            <a:r>
              <a:rPr lang="en-US" altLang="zh-CN">
                <a:latin typeface="Arial" panose="020B0604020202020204" pitchFamily="34" charset="0"/>
              </a:rPr>
              <a:t>(still remember the concept of Instruction Issue?)</a:t>
            </a:r>
          </a:p>
          <a:p>
            <a:endParaRPr lang="en-US" altLang="zh-CN">
              <a:latin typeface="Arial" panose="020B0604020202020204" pitchFamily="34" charset="0"/>
            </a:endParaRPr>
          </a:p>
          <a:p>
            <a:endParaRPr lang="zh-CN" altLang="en-US">
              <a:latin typeface="Arial" panose="020B0604020202020204" pitchFamily="34" charset="0"/>
            </a:endParaRPr>
          </a:p>
        </p:txBody>
      </p:sp>
      <p:sp>
        <p:nvSpPr>
          <p:cNvPr id="44035" name="灯片编号占位符 3">
            <a:extLst>
              <a:ext uri="{FF2B5EF4-FFF2-40B4-BE49-F238E27FC236}">
                <a16:creationId xmlns:a16="http://schemas.microsoft.com/office/drawing/2014/main" id="{BB4FC2B2-0E4B-4E40-AD31-DF19C09E83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C7F8AE-6E01-7040-97AD-0F1B176F8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25E9C4E0-19FB-E94C-BEF8-8456A09F8F35}"/>
              </a:ext>
            </a:extLst>
          </p:cNvPr>
          <p:cNvSpPr>
            <a:spLocks noGrp="1" noRot="1" noChangeAspect="1" noChangeArrowheads="1" noTextEdit="1"/>
          </p:cNvSpPr>
          <p:nvPr>
            <p:ph type="sldImg"/>
          </p:nvPr>
        </p:nvSpPr>
        <p:spPr>
          <a:ln/>
        </p:spPr>
      </p:sp>
      <p:sp>
        <p:nvSpPr>
          <p:cNvPr id="21506" name="备注占位符 2">
            <a:extLst>
              <a:ext uri="{FF2B5EF4-FFF2-40B4-BE49-F238E27FC236}">
                <a16:creationId xmlns:a16="http://schemas.microsoft.com/office/drawing/2014/main" id="{AF447CC4-EE91-0D49-9742-18EEB8CA11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Which cafeteria did you go for lunch today?</a:t>
            </a:r>
          </a:p>
        </p:txBody>
      </p:sp>
      <p:sp>
        <p:nvSpPr>
          <p:cNvPr id="21507" name="灯片编号占位符 3">
            <a:extLst>
              <a:ext uri="{FF2B5EF4-FFF2-40B4-BE49-F238E27FC236}">
                <a16:creationId xmlns:a16="http://schemas.microsoft.com/office/drawing/2014/main" id="{B262515B-E109-AC49-9B96-19B5F5C52D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8689E2-24E0-3248-ACE4-857AB5891D4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8EF1C490-8AD6-9844-9AF6-57871F8A22A2}"/>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924C1959-F6F7-6B46-919C-0518CA7DF8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a:t>
            </a:r>
            <a:r>
              <a:rPr lang="en-CN" altLang="en-CN">
                <a:latin typeface="Arial" panose="020B0604020202020204" pitchFamily="34" charset="0"/>
              </a:rPr>
              <a:t>ince</a:t>
            </a:r>
            <a:r>
              <a:rPr lang="zh-CN" altLang="en-US">
                <a:latin typeface="Arial" panose="020B0604020202020204" pitchFamily="34" charset="0"/>
              </a:rPr>
              <a:t> </a:t>
            </a:r>
            <a:r>
              <a:rPr lang="en-US" altLang="zh-CN">
                <a:latin typeface="Arial" panose="020B0604020202020204" pitchFamily="34" charset="0"/>
              </a:rPr>
              <a:t>most operations consume their operands at the beginning of EX, </a:t>
            </a:r>
          </a:p>
          <a:p>
            <a:r>
              <a:rPr lang="en-US" altLang="en-CN">
                <a:latin typeface="Arial" panose="020B0604020202020204" pitchFamily="34" charset="0"/>
              </a:rPr>
              <a:t>The latency is usually the number of stages after EX that an instruction produces a result:</a:t>
            </a:r>
          </a:p>
          <a:p>
            <a:r>
              <a:rPr lang="en-US" altLang="en-CN">
                <a:latin typeface="Arial" panose="020B0604020202020204" pitchFamily="34" charset="0"/>
              </a:rPr>
              <a:t>For example:</a:t>
            </a:r>
          </a:p>
          <a:p>
            <a:r>
              <a:rPr lang="en-US" altLang="en-CN">
                <a:latin typeface="Arial" panose="020B0604020202020204" pitchFamily="34" charset="0"/>
              </a:rPr>
              <a:t>0 stages for ALU operations and one stage for loads</a:t>
            </a:r>
            <a:endParaRPr lang="en-CN" altLang="en-CN">
              <a:latin typeface="Arial" panose="020B0604020202020204" pitchFamily="34" charset="0"/>
            </a:endParaRPr>
          </a:p>
        </p:txBody>
      </p:sp>
      <p:sp>
        <p:nvSpPr>
          <p:cNvPr id="47107" name="Slide Number Placeholder 3">
            <a:extLst>
              <a:ext uri="{FF2B5EF4-FFF2-40B4-BE49-F238E27FC236}">
                <a16:creationId xmlns:a16="http://schemas.microsoft.com/office/drawing/2014/main" id="{4692FBEB-DDFF-C44F-9A83-3C2FFF1B92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4D70C4-E3D2-4346-A1A5-493C346D32A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22B7F271-9C2C-0C4D-99C1-A9EB91CE3100}"/>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21C6AC89-717A-254A-884E-6400D32DB7A1}"/>
              </a:ext>
            </a:extLst>
          </p:cNvPr>
          <p:cNvSpPr>
            <a:spLocks noGrp="1"/>
          </p:cNvSpPr>
          <p:nvPr>
            <p:ph type="body" idx="1"/>
          </p:nvPr>
        </p:nvSpPr>
        <p:spPr/>
        <p:txBody>
          <a:bodyPr>
            <a:normAutofit/>
          </a:bodyPr>
          <a:lstStyle/>
          <a:p>
            <a:pPr eaLnBrk="1" hangingPunct="1">
              <a:lnSpc>
                <a:spcPct val="90000"/>
              </a:lnSpc>
              <a:defRPr/>
            </a:pPr>
            <a:r>
              <a:rPr lang="en-US" altLang="zh-CN" b="1" dirty="0"/>
              <a:t>Latency</a:t>
            </a:r>
          </a:p>
          <a:p>
            <a:pPr eaLnBrk="1" hangingPunct="1">
              <a:lnSpc>
                <a:spcPct val="90000"/>
              </a:lnSpc>
              <a:defRPr/>
            </a:pPr>
            <a:r>
              <a:rPr lang="en-US" altLang="zh-CN" dirty="0"/>
              <a:t>the number of intervening cycles between an instruction that produces a result and an instruction that uses the result</a:t>
            </a:r>
          </a:p>
          <a:p>
            <a:pPr eaLnBrk="1" hangingPunct="1">
              <a:lnSpc>
                <a:spcPct val="90000"/>
              </a:lnSpc>
              <a:defRPr/>
            </a:pPr>
            <a:endParaRPr lang="en-US" altLang="zh-CN" b="1" dirty="0"/>
          </a:p>
          <a:p>
            <a:pPr eaLnBrk="1" hangingPunct="1">
              <a:lnSpc>
                <a:spcPct val="90000"/>
              </a:lnSpc>
              <a:defRPr/>
            </a:pPr>
            <a:r>
              <a:rPr lang="en-US" altLang="zh-CN" b="1" dirty="0"/>
              <a:t>Initiation/Repeat Interval</a:t>
            </a:r>
          </a:p>
          <a:p>
            <a:pPr eaLnBrk="1" hangingPunct="1">
              <a:lnSpc>
                <a:spcPct val="90000"/>
              </a:lnSpc>
              <a:defRPr/>
            </a:pPr>
            <a:r>
              <a:rPr lang="en-US" altLang="zh-CN" dirty="0"/>
              <a:t>the number of cycles that must elapse between issuing two operations of </a:t>
            </a:r>
            <a:r>
              <a:rPr lang="en-US" altLang="zh-CN" dirty="0">
                <a:effectLst>
                  <a:outerShdw blurRad="38100" dist="38100" dir="2700000" algn="tl">
                    <a:srgbClr val="000000">
                      <a:alpha val="43137"/>
                    </a:srgbClr>
                  </a:outerShdw>
                </a:effectLst>
              </a:rPr>
              <a:t>a given type</a:t>
            </a:r>
            <a:endParaRPr lang="en-US" altLang="zh-CN" b="1" dirty="0">
              <a:effectLst>
                <a:outerShdw blurRad="38100" dist="38100" dir="2700000" algn="tl">
                  <a:srgbClr val="000000">
                    <a:alpha val="43137"/>
                  </a:srgbClr>
                </a:outerShdw>
              </a:effectLst>
            </a:endParaRPr>
          </a:p>
          <a:p>
            <a:pPr eaLnBrk="1" hangingPunct="1">
              <a:lnSpc>
                <a:spcPct val="90000"/>
              </a:lnSpc>
              <a:defRPr/>
            </a:pPr>
            <a:endParaRPr lang="en-US" altLang="zh-CN" b="1" dirty="0"/>
          </a:p>
          <a:p>
            <a:pPr>
              <a:defRPr/>
            </a:pPr>
            <a:endParaRPr lang="zh-CN" altLang="en-US" dirty="0"/>
          </a:p>
        </p:txBody>
      </p:sp>
      <p:sp>
        <p:nvSpPr>
          <p:cNvPr id="49155" name="灯片编号占位符 3">
            <a:extLst>
              <a:ext uri="{FF2B5EF4-FFF2-40B4-BE49-F238E27FC236}">
                <a16:creationId xmlns:a16="http://schemas.microsoft.com/office/drawing/2014/main" id="{8F686D41-0674-5D48-88E1-BAC042EC6C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579687-90B6-DB49-ADF7-DC398FBA0DB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8A70FA6-7AD0-1B4D-BB44-F48B18311ED1}"/>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C37BB4C1-7F42-224F-878E-5D24261E39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a:t>
            </a:r>
            <a:r>
              <a:rPr lang="en-CN" altLang="en-CN">
                <a:latin typeface="Arial" panose="020B0604020202020204" pitchFamily="34" charset="0"/>
              </a:rPr>
              <a:t>nteger ALU operations have a latency of 0, since the results can be used on the next clock cycle (without any intervening cycle)</a:t>
            </a:r>
          </a:p>
        </p:txBody>
      </p:sp>
      <p:sp>
        <p:nvSpPr>
          <p:cNvPr id="51203" name="Slide Number Placeholder 3">
            <a:extLst>
              <a:ext uri="{FF2B5EF4-FFF2-40B4-BE49-F238E27FC236}">
                <a16:creationId xmlns:a16="http://schemas.microsoft.com/office/drawing/2014/main" id="{9BA9D881-3BF7-F942-BAF0-3C08CB908D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FE4967-B6A5-5A4A-B931-49A9A0724C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408E871D-4E09-4947-81C8-2A5F1D39E189}"/>
              </a:ext>
            </a:extLst>
          </p:cNvPr>
          <p:cNvSpPr>
            <a:spLocks noGrp="1" noRot="1" noChangeAspect="1" noChangeArrowheads="1" noTextEdit="1"/>
          </p:cNvSpPr>
          <p:nvPr>
            <p:ph type="sldImg"/>
          </p:nvPr>
        </p:nvSpPr>
        <p:spPr>
          <a:ln/>
        </p:spPr>
      </p:sp>
      <p:sp>
        <p:nvSpPr>
          <p:cNvPr id="53250" name="Notes Placeholder 2">
            <a:extLst>
              <a:ext uri="{FF2B5EF4-FFF2-40B4-BE49-F238E27FC236}">
                <a16:creationId xmlns:a16="http://schemas.microsoft.com/office/drawing/2014/main" id="{55BCDE16-016E-4E44-91B1-CAF9CDE9A8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a:t>
            </a:r>
            <a:r>
              <a:rPr lang="en-CN" altLang="en-CN">
                <a:latin typeface="Arial" panose="020B0604020202020204" pitchFamily="34" charset="0"/>
              </a:rPr>
              <a:t>he number of cycles that must eplase between issuing two oeprations of a given type</a:t>
            </a:r>
          </a:p>
        </p:txBody>
      </p:sp>
      <p:sp>
        <p:nvSpPr>
          <p:cNvPr id="53251" name="Slide Number Placeholder 3">
            <a:extLst>
              <a:ext uri="{FF2B5EF4-FFF2-40B4-BE49-F238E27FC236}">
                <a16:creationId xmlns:a16="http://schemas.microsoft.com/office/drawing/2014/main" id="{A06D01A4-C0C6-C44B-9051-B3EE430DFC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5B4C03-32A3-A44C-A5ED-7D0164F987C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22485754-E086-224A-9FA1-8B35976C1445}"/>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0BB7FA48-D6D2-964C-9C0D-62DDA1DA6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EX</a:t>
            </a:r>
            <a:r>
              <a:rPr lang="zh-CN" altLang="en-US">
                <a:latin typeface="Arial" panose="020B0604020202020204" pitchFamily="34" charset="0"/>
              </a:rPr>
              <a:t> </a:t>
            </a:r>
            <a:r>
              <a:rPr lang="en-US" altLang="zh-CN">
                <a:latin typeface="Arial" panose="020B0604020202020204" pitchFamily="34" charset="0"/>
              </a:rPr>
              <a:t>cycle of ADD: the intervening cycle that stalls the pipeline of load and add [strictly follow the definition of Latency]</a:t>
            </a:r>
          </a:p>
          <a:p>
            <a:endParaRPr lang="en-US" altLang="en-CN">
              <a:latin typeface="Arial" panose="020B0604020202020204" pitchFamily="34" charset="0"/>
            </a:endParaRPr>
          </a:p>
          <a:p>
            <a:r>
              <a:rPr lang="en-US" altLang="en-CN">
                <a:latin typeface="Arial" panose="020B0604020202020204" pitchFamily="34" charset="0"/>
              </a:rPr>
              <a:t>So, latency is 1</a:t>
            </a:r>
            <a:endParaRPr lang="en-CN" altLang="en-CN">
              <a:latin typeface="Arial" panose="020B0604020202020204" pitchFamily="34" charset="0"/>
            </a:endParaRPr>
          </a:p>
        </p:txBody>
      </p:sp>
      <p:sp>
        <p:nvSpPr>
          <p:cNvPr id="55299" name="Slide Number Placeholder 3">
            <a:extLst>
              <a:ext uri="{FF2B5EF4-FFF2-40B4-BE49-F238E27FC236}">
                <a16:creationId xmlns:a16="http://schemas.microsoft.com/office/drawing/2014/main" id="{0AD1D5CD-FC76-CF4F-9B9B-979FE17507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05F4FC-FB9A-6549-B833-428CDB4330D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a:extLst>
              <a:ext uri="{FF2B5EF4-FFF2-40B4-BE49-F238E27FC236}">
                <a16:creationId xmlns:a16="http://schemas.microsoft.com/office/drawing/2014/main" id="{6DF92421-1639-3444-9B68-6911BF2EE910}"/>
              </a:ext>
            </a:extLst>
          </p:cNvPr>
          <p:cNvSpPr>
            <a:spLocks noGrp="1" noRot="1" noChangeAspect="1" noChangeArrowheads="1" noTextEdit="1"/>
          </p:cNvSpPr>
          <p:nvPr>
            <p:ph type="sldImg"/>
          </p:nvPr>
        </p:nvSpPr>
        <p:spPr>
          <a:ln/>
        </p:spPr>
      </p:sp>
      <p:sp>
        <p:nvSpPr>
          <p:cNvPr id="57346" name="备注占位符 2">
            <a:extLst>
              <a:ext uri="{FF2B5EF4-FFF2-40B4-BE49-F238E27FC236}">
                <a16:creationId xmlns:a16="http://schemas.microsoft.com/office/drawing/2014/main" id="{55182CEF-74A2-2049-90A7-0593D4AFFB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Only one Intervening Cycles</a:t>
            </a:r>
            <a:endParaRPr lang="zh-CN" altLang="en-US">
              <a:latin typeface="Arial" panose="020B0604020202020204" pitchFamily="34" charset="0"/>
            </a:endParaRPr>
          </a:p>
        </p:txBody>
      </p:sp>
      <p:sp>
        <p:nvSpPr>
          <p:cNvPr id="57347" name="灯片编号占位符 3">
            <a:extLst>
              <a:ext uri="{FF2B5EF4-FFF2-40B4-BE49-F238E27FC236}">
                <a16:creationId xmlns:a16="http://schemas.microsoft.com/office/drawing/2014/main" id="{319B983A-C8F8-9442-BDBA-D23B454E17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CABE82-C6CC-9441-80C2-3E041CCDEA8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03ED61AD-BBC0-CA40-BCCF-D20F2522F336}"/>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0C7F670E-1634-C74C-9496-645050979454}"/>
              </a:ext>
            </a:extLst>
          </p:cNvPr>
          <p:cNvSpPr>
            <a:spLocks noGrp="1"/>
          </p:cNvSpPr>
          <p:nvPr>
            <p:ph type="body" idx="1"/>
          </p:nvPr>
        </p:nvSpPr>
        <p:spPr/>
        <p:txBody>
          <a:bodyPr/>
          <a:lstStyle/>
          <a:p>
            <a:pPr eaLnBrk="1" hangingPunct="1">
              <a:lnSpc>
                <a:spcPct val="90000"/>
              </a:lnSpc>
              <a:defRPr/>
            </a:pPr>
            <a:r>
              <a:rPr lang="en-US" altLang="zh-CN" b="1" dirty="0"/>
              <a:t>Initiation/Repeat Interval</a:t>
            </a:r>
          </a:p>
          <a:p>
            <a:pPr eaLnBrk="1" hangingPunct="1">
              <a:lnSpc>
                <a:spcPct val="90000"/>
              </a:lnSpc>
              <a:defRPr/>
            </a:pPr>
            <a:r>
              <a:rPr lang="en-US" altLang="zh-CN" b="1" dirty="0"/>
              <a:t>	</a:t>
            </a:r>
            <a:r>
              <a:rPr lang="en-US" altLang="zh-CN" dirty="0"/>
              <a:t>the number of cycles that must elapse between issuing two operations of </a:t>
            </a:r>
            <a:r>
              <a:rPr lang="en-US" altLang="zh-CN" dirty="0">
                <a:effectLst>
                  <a:outerShdw blurRad="38100" dist="38100" dir="2700000" algn="tl">
                    <a:srgbClr val="000000">
                      <a:alpha val="43137"/>
                    </a:srgbClr>
                  </a:outerShdw>
                </a:effectLst>
              </a:rPr>
              <a:t>a given type</a:t>
            </a:r>
            <a:endParaRPr lang="en-US" altLang="zh-CN" b="1" dirty="0">
              <a:effectLst>
                <a:outerShdw blurRad="38100" dist="38100" dir="2700000" algn="tl">
                  <a:srgbClr val="000000">
                    <a:alpha val="43137"/>
                  </a:srgbClr>
                </a:outerShdw>
              </a:effectLst>
            </a:endParaRPr>
          </a:p>
          <a:p>
            <a:pPr>
              <a:defRPr/>
            </a:pPr>
            <a:endParaRPr lang="en-CN" dirty="0"/>
          </a:p>
          <a:p>
            <a:pPr>
              <a:defRPr/>
            </a:pPr>
            <a:endParaRPr lang="en-CN" dirty="0"/>
          </a:p>
          <a:p>
            <a:pPr>
              <a:defRPr/>
            </a:pPr>
            <a:r>
              <a:rPr lang="en-CN" dirty="0"/>
              <a:t>**according to the definition of initiation/repeat interval, it quantifies the minimum cycles elapsed between issuing two same-type instructions;</a:t>
            </a:r>
          </a:p>
        </p:txBody>
      </p:sp>
      <p:sp>
        <p:nvSpPr>
          <p:cNvPr id="62467" name="Slide Number Placeholder 3">
            <a:extLst>
              <a:ext uri="{FF2B5EF4-FFF2-40B4-BE49-F238E27FC236}">
                <a16:creationId xmlns:a16="http://schemas.microsoft.com/office/drawing/2014/main" id="{9C46236A-4F55-B245-B2C0-4841B4108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E8302F-879E-604B-AB3D-DE2D554A2D8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a:extLst>
              <a:ext uri="{FF2B5EF4-FFF2-40B4-BE49-F238E27FC236}">
                <a16:creationId xmlns:a16="http://schemas.microsoft.com/office/drawing/2014/main" id="{8CC3B9DD-E3E4-2E42-AEB2-A23365D62E27}"/>
              </a:ext>
            </a:extLst>
          </p:cNvPr>
          <p:cNvSpPr>
            <a:spLocks noGrp="1" noRot="1" noChangeAspect="1" noChangeArrowheads="1" noTextEdit="1"/>
          </p:cNvSpPr>
          <p:nvPr>
            <p:ph type="sldImg"/>
          </p:nvPr>
        </p:nvSpPr>
        <p:spPr>
          <a:ln/>
        </p:spPr>
      </p:sp>
      <p:sp>
        <p:nvSpPr>
          <p:cNvPr id="66562" name="备注占位符 2">
            <a:extLst>
              <a:ext uri="{FF2B5EF4-FFF2-40B4-BE49-F238E27FC236}">
                <a16:creationId xmlns:a16="http://schemas.microsoft.com/office/drawing/2014/main" id="{64412A20-7955-C74A-8507-0227D659F2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It’s a bit confusing whether an FP divider takes 24 or 25 clock cycles.</a:t>
            </a:r>
          </a:p>
          <a:p>
            <a:endParaRPr lang="en-US" altLang="zh-CN">
              <a:latin typeface="Arial" panose="020B0604020202020204" pitchFamily="34" charset="0"/>
            </a:endParaRPr>
          </a:p>
          <a:p>
            <a:r>
              <a:rPr lang="en-US" altLang="zh-CN">
                <a:latin typeface="Arial" panose="020B0604020202020204" pitchFamily="34" charset="0"/>
              </a:rPr>
              <a:t>A few slides and online discussion simply take it as 25 clock cycles, this can easily deduce the latency and interval values in the table.</a:t>
            </a:r>
          </a:p>
          <a:p>
            <a:endParaRPr lang="en-US" altLang="zh-CN">
              <a:latin typeface="Arial" panose="020B0604020202020204" pitchFamily="34" charset="0"/>
            </a:endParaRPr>
          </a:p>
          <a:p>
            <a:r>
              <a:rPr lang="en-US" altLang="zh-CN">
                <a:latin typeface="Arial" panose="020B0604020202020204" pitchFamily="34" charset="0"/>
              </a:rPr>
              <a:t>So far, found no detailed explanation of how a 24-cc FP divider has 24-cc latency and 25-cc initiation interval… gg</a:t>
            </a:r>
            <a:endParaRPr lang="zh-CN" altLang="en-US">
              <a:latin typeface="Arial" panose="020B0604020202020204" pitchFamily="34" charset="0"/>
            </a:endParaRPr>
          </a:p>
        </p:txBody>
      </p:sp>
      <p:sp>
        <p:nvSpPr>
          <p:cNvPr id="66563" name="灯片编号占位符 3">
            <a:extLst>
              <a:ext uri="{FF2B5EF4-FFF2-40B4-BE49-F238E27FC236}">
                <a16:creationId xmlns:a16="http://schemas.microsoft.com/office/drawing/2014/main" id="{32C3003C-EDFF-404F-9545-B742AA71F1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C33022-A829-ED4E-BF58-32ADE6B375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D4A0C7C2-2996-A644-A859-2621FBFC204F}"/>
              </a:ext>
            </a:extLst>
          </p:cNvPr>
          <p:cNvSpPr>
            <a:spLocks noGrp="1" noRot="1" noChangeAspect="1" noChangeArrowheads="1" noTextEdit="1"/>
          </p:cNvSpPr>
          <p:nvPr>
            <p:ph type="sldImg"/>
          </p:nvPr>
        </p:nvSpPr>
        <p:spPr>
          <a:ln/>
        </p:spPr>
      </p:sp>
      <p:sp>
        <p:nvSpPr>
          <p:cNvPr id="69634" name="Notes Placeholder 2">
            <a:extLst>
              <a:ext uri="{FF2B5EF4-FFF2-40B4-BE49-F238E27FC236}">
                <a16:creationId xmlns:a16="http://schemas.microsoft.com/office/drawing/2014/main" id="{BFD8B253-F3E5-654F-96EA-6CB4A66CAF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”.D” extension on the instruction mnemonic indicates double-precision (64-bit) floating-point operations. </a:t>
            </a:r>
          </a:p>
          <a:p>
            <a:endParaRPr lang="en-CN" altLang="en-CN">
              <a:latin typeface="Arial" panose="020B0604020202020204" pitchFamily="34" charset="0"/>
            </a:endParaRPr>
          </a:p>
          <a:p>
            <a:endParaRPr lang="en-CN" altLang="en-CN">
              <a:latin typeface="Arial" panose="020B0604020202020204" pitchFamily="34" charset="0"/>
            </a:endParaRPr>
          </a:p>
          <a:p>
            <a:r>
              <a:rPr lang="en-CN" altLang="en-CN">
                <a:latin typeface="Arial" panose="020B0604020202020204" pitchFamily="34" charset="0"/>
              </a:rPr>
              <a:t>EX: compute effective address, using base address register;</a:t>
            </a:r>
          </a:p>
        </p:txBody>
      </p:sp>
      <p:sp>
        <p:nvSpPr>
          <p:cNvPr id="69635" name="Slide Number Placeholder 3">
            <a:extLst>
              <a:ext uri="{FF2B5EF4-FFF2-40B4-BE49-F238E27FC236}">
                <a16:creationId xmlns:a16="http://schemas.microsoft.com/office/drawing/2014/main" id="{E6E23136-21FA-CF40-AAA4-9DD066FDF7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EAF9A-F8CD-E145-903D-32F6C326E92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5C43DBA2-E525-514B-BB67-732C4066692A}"/>
              </a:ext>
            </a:extLst>
          </p:cNvPr>
          <p:cNvSpPr>
            <a:spLocks noGrp="1" noRot="1" noChangeAspect="1" noChangeArrowheads="1" noTextEdit="1"/>
          </p:cNvSpPr>
          <p:nvPr>
            <p:ph type="sldImg"/>
          </p:nvPr>
        </p:nvSpPr>
        <p:spPr>
          <a:ln/>
        </p:spPr>
      </p:sp>
      <p:sp>
        <p:nvSpPr>
          <p:cNvPr id="71682" name="Notes Placeholder 2">
            <a:extLst>
              <a:ext uri="{FF2B5EF4-FFF2-40B4-BE49-F238E27FC236}">
                <a16:creationId xmlns:a16="http://schemas.microsoft.com/office/drawing/2014/main" id="{793F4B0A-F4E6-3A49-ACB2-2498205EC7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L</a:t>
            </a:r>
            <a:r>
              <a:rPr lang="en-CN" altLang="en-CN">
                <a:latin typeface="Arial" panose="020B0604020202020204" pitchFamily="34" charset="0"/>
              </a:rPr>
              <a:t>atency is essentially 1 cycle less than execution depth, so</a:t>
            </a:r>
          </a:p>
          <a:p>
            <a:r>
              <a:rPr lang="en-CN" altLang="en-CN">
                <a:latin typeface="Arial" panose="020B0604020202020204" pitchFamily="34" charset="0"/>
              </a:rPr>
              <a:t>1 </a:t>
            </a:r>
            <a:r>
              <a:rPr lang="en-CN" altLang="en-CN">
                <a:latin typeface="Arial" panose="020B0604020202020204" pitchFamily="34" charset="0"/>
                <a:sym typeface="Wingdings" pitchFamily="2" charset="2"/>
              </a:rPr>
              <a:t> 0</a:t>
            </a:r>
            <a:endParaRPr lang="en-CN" altLang="en-CN">
              <a:latin typeface="Arial" panose="020B0604020202020204" pitchFamily="34" charset="0"/>
            </a:endParaRPr>
          </a:p>
          <a:p>
            <a:r>
              <a:rPr lang="en-CN" altLang="en-CN">
                <a:latin typeface="Arial" panose="020B0604020202020204" pitchFamily="34" charset="0"/>
              </a:rPr>
              <a:t>4 </a:t>
            </a:r>
            <a:r>
              <a:rPr lang="en-CN" altLang="en-CN">
                <a:latin typeface="Arial" panose="020B0604020202020204" pitchFamily="34" charset="0"/>
                <a:sym typeface="Wingdings" pitchFamily="2" charset="2"/>
              </a:rPr>
              <a:t> 3</a:t>
            </a:r>
            <a:endParaRPr lang="en-CN" altLang="en-CN">
              <a:latin typeface="Arial" panose="020B0604020202020204" pitchFamily="34" charset="0"/>
            </a:endParaRPr>
          </a:p>
          <a:p>
            <a:r>
              <a:rPr lang="en-CN" altLang="en-CN">
                <a:latin typeface="Arial" panose="020B0604020202020204" pitchFamily="34" charset="0"/>
              </a:rPr>
              <a:t>7 </a:t>
            </a:r>
            <a:r>
              <a:rPr lang="en-CN" altLang="en-CN">
                <a:latin typeface="Arial" panose="020B0604020202020204" pitchFamily="34" charset="0"/>
                <a:sym typeface="Wingdings" pitchFamily="2" charset="2"/>
              </a:rPr>
              <a:t> 6</a:t>
            </a:r>
            <a:endParaRPr lang="en-CN" altLang="en-CN">
              <a:latin typeface="Arial" panose="020B0604020202020204" pitchFamily="34" charset="0"/>
            </a:endParaRPr>
          </a:p>
        </p:txBody>
      </p:sp>
      <p:sp>
        <p:nvSpPr>
          <p:cNvPr id="71683" name="Slide Number Placeholder 3">
            <a:extLst>
              <a:ext uri="{FF2B5EF4-FFF2-40B4-BE49-F238E27FC236}">
                <a16:creationId xmlns:a16="http://schemas.microsoft.com/office/drawing/2014/main" id="{1892CC24-C184-EB44-B660-E02BE3D53E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1677BA-2A68-AE45-A7A5-3F51C364FA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A32BFABE-CCCA-7D41-A838-528D1AB50FC9}"/>
              </a:ext>
            </a:extLst>
          </p:cNvPr>
          <p:cNvSpPr>
            <a:spLocks noGrp="1" noRot="1" noChangeAspect="1" noChangeArrowheads="1" noTextEdit="1"/>
          </p:cNvSpPr>
          <p:nvPr>
            <p:ph type="sldImg"/>
          </p:nvPr>
        </p:nvSpPr>
        <p:spPr>
          <a:ln/>
        </p:spPr>
      </p:sp>
      <p:sp>
        <p:nvSpPr>
          <p:cNvPr id="23554" name="备注占位符 2">
            <a:extLst>
              <a:ext uri="{FF2B5EF4-FFF2-40B4-BE49-F238E27FC236}">
                <a16:creationId xmlns:a16="http://schemas.microsoft.com/office/drawing/2014/main" id="{499A23C5-E8E1-004D-9539-AFD4320427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Did u wait until all other students before you finish?</a:t>
            </a:r>
          </a:p>
          <a:p>
            <a:r>
              <a:rPr lang="en-US" altLang="zh-CN">
                <a:latin typeface="Arial" panose="020B0604020202020204" pitchFamily="34" charset="0"/>
              </a:rPr>
              <a:t>Apparently not; after we enter the cafeteria, </a:t>
            </a:r>
            <a:endParaRPr lang="zh-CN" altLang="en-US">
              <a:latin typeface="Arial" panose="020B0604020202020204" pitchFamily="34" charset="0"/>
            </a:endParaRPr>
          </a:p>
        </p:txBody>
      </p:sp>
      <p:sp>
        <p:nvSpPr>
          <p:cNvPr id="23555" name="灯片编号占位符 3">
            <a:extLst>
              <a:ext uri="{FF2B5EF4-FFF2-40B4-BE49-F238E27FC236}">
                <a16:creationId xmlns:a16="http://schemas.microsoft.com/office/drawing/2014/main" id="{5CB76884-8822-2B48-B201-112A274BB1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D285DF-ACF8-7946-B53B-CE18969F47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EE32E2D2-993D-CA40-B406-19467DDC8954}"/>
              </a:ext>
            </a:extLst>
          </p:cNvPr>
          <p:cNvSpPr>
            <a:spLocks noGrp="1" noRot="1" noChangeAspect="1" noChangeArrowheads="1" noTextEdit="1"/>
          </p:cNvSpPr>
          <p:nvPr>
            <p:ph type="sldImg"/>
          </p:nvPr>
        </p:nvSpPr>
        <p:spPr>
          <a:ln/>
        </p:spPr>
      </p:sp>
      <p:sp>
        <p:nvSpPr>
          <p:cNvPr id="73730" name="Notes Placeholder 2">
            <a:extLst>
              <a:ext uri="{FF2B5EF4-FFF2-40B4-BE49-F238E27FC236}">
                <a16:creationId xmlns:a16="http://schemas.microsoft.com/office/drawing/2014/main" id="{261A3AC1-6AAD-9346-8C5D-8E1C4979D3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1. Because the divide unit is not fully pipelined, structural hazards can occur. These will need to be detected and issuing instructions will need to be stalled. </a:t>
            </a:r>
          </a:p>
          <a:p>
            <a:r>
              <a:rPr lang="en-US" altLang="zh-CN">
                <a:latin typeface="Arial" panose="020B0604020202020204" pitchFamily="34" charset="0"/>
              </a:rPr>
              <a:t>2.</a:t>
            </a:r>
            <a:r>
              <a:rPr lang="zh-CN" altLang="en-US">
                <a:latin typeface="Arial" panose="020B0604020202020204" pitchFamily="34" charset="0"/>
              </a:rPr>
              <a:t> </a:t>
            </a:r>
            <a:r>
              <a:rPr lang="en-US" altLang="en-CN">
                <a:latin typeface="Arial" panose="020B0604020202020204" pitchFamily="34" charset="0"/>
              </a:rPr>
              <a:t>Because the instructions have varying running times, the number of register </a:t>
            </a:r>
          </a:p>
          <a:p>
            <a:r>
              <a:rPr lang="en-US" altLang="en-CN">
                <a:latin typeface="Arial" panose="020B0604020202020204" pitchFamily="34" charset="0"/>
              </a:rPr>
              <a:t>writes required in a cycle can be larger than 1. </a:t>
            </a:r>
          </a:p>
          <a:p>
            <a:r>
              <a:rPr lang="en-US" altLang="zh-CN">
                <a:latin typeface="Arial" panose="020B0604020202020204" pitchFamily="34" charset="0"/>
              </a:rPr>
              <a:t>3.</a:t>
            </a:r>
            <a:r>
              <a:rPr lang="zh-CN" altLang="en-US">
                <a:latin typeface="Arial" panose="020B0604020202020204" pitchFamily="34" charset="0"/>
              </a:rPr>
              <a:t> </a:t>
            </a:r>
            <a:r>
              <a:rPr lang="en-US" altLang="en-CN">
                <a:latin typeface="Arial" panose="020B0604020202020204" pitchFamily="34" charset="0"/>
              </a:rPr>
              <a:t>Write after write (WAW) hazards are possible, since instructions no longer reach WB in order. Note that write after read (WAR) hazards are not possible, since the register reads always occur in ID. </a:t>
            </a:r>
          </a:p>
          <a:p>
            <a:r>
              <a:rPr lang="en-US" altLang="zh-CN">
                <a:latin typeface="Arial" panose="020B0604020202020204" pitchFamily="34" charset="0"/>
              </a:rPr>
              <a:t>4.</a:t>
            </a:r>
            <a:r>
              <a:rPr lang="zh-CN" altLang="en-US">
                <a:latin typeface="Arial" panose="020B0604020202020204" pitchFamily="34" charset="0"/>
              </a:rPr>
              <a:t> </a:t>
            </a:r>
            <a:r>
              <a:rPr lang="en-US" altLang="en-CN">
                <a:latin typeface="Arial" panose="020B0604020202020204" pitchFamily="34" charset="0"/>
              </a:rPr>
              <a:t>Instructions can complete in a different order than they were issued, causing problems with exceptions; we deal with this in the next subsection. </a:t>
            </a:r>
          </a:p>
          <a:p>
            <a:r>
              <a:rPr lang="en-US" altLang="zh-CN">
                <a:latin typeface="Arial" panose="020B0604020202020204" pitchFamily="34" charset="0"/>
              </a:rPr>
              <a:t>5.</a:t>
            </a:r>
            <a:r>
              <a:rPr lang="zh-CN" altLang="en-US">
                <a:latin typeface="Arial" panose="020B0604020202020204" pitchFamily="34" charset="0"/>
              </a:rPr>
              <a:t> </a:t>
            </a:r>
            <a:r>
              <a:rPr lang="en-US" altLang="en-CN">
                <a:latin typeface="Arial" panose="020B0604020202020204" pitchFamily="34" charset="0"/>
              </a:rPr>
              <a:t>Because of longer latency of operations, stalls for RAW hazards will be more frequent. </a:t>
            </a:r>
          </a:p>
          <a:p>
            <a:endParaRPr lang="en-CN" altLang="en-CN">
              <a:latin typeface="Arial" panose="020B0604020202020204" pitchFamily="34" charset="0"/>
            </a:endParaRPr>
          </a:p>
        </p:txBody>
      </p:sp>
      <p:sp>
        <p:nvSpPr>
          <p:cNvPr id="73731" name="Slide Number Placeholder 3">
            <a:extLst>
              <a:ext uri="{FF2B5EF4-FFF2-40B4-BE49-F238E27FC236}">
                <a16:creationId xmlns:a16="http://schemas.microsoft.com/office/drawing/2014/main" id="{DD1E9B9D-050F-9645-ABE4-DAC271F24B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BA4B64-5987-9247-8CF1-E623DBF25F9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a:extLst>
              <a:ext uri="{FF2B5EF4-FFF2-40B4-BE49-F238E27FC236}">
                <a16:creationId xmlns:a16="http://schemas.microsoft.com/office/drawing/2014/main" id="{1C5EA33B-A021-5344-864C-C466F198D3B8}"/>
              </a:ext>
            </a:extLst>
          </p:cNvPr>
          <p:cNvSpPr>
            <a:spLocks noGrp="1" noRot="1" noChangeAspect="1" noChangeArrowheads="1" noTextEdit="1"/>
          </p:cNvSpPr>
          <p:nvPr>
            <p:ph type="sldImg"/>
          </p:nvPr>
        </p:nvSpPr>
        <p:spPr>
          <a:ln/>
        </p:spPr>
      </p:sp>
      <p:sp>
        <p:nvSpPr>
          <p:cNvPr id="77826" name="备注占位符 2">
            <a:extLst>
              <a:ext uri="{FF2B5EF4-FFF2-40B4-BE49-F238E27FC236}">
                <a16:creationId xmlns:a16="http://schemas.microsoft.com/office/drawing/2014/main" id="{A747EC7E-647D-2C4E-A64B-7287DF5F75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Cases for competing accesses over memory and register</a:t>
            </a:r>
          </a:p>
          <a:p>
            <a:endParaRPr lang="en-US" altLang="zh-CN">
              <a:latin typeface="Arial" panose="020B0604020202020204" pitchFamily="34" charset="0"/>
            </a:endParaRPr>
          </a:p>
          <a:p>
            <a:r>
              <a:rPr lang="en-US" altLang="zh-CN">
                <a:latin typeface="Arial" panose="020B0604020202020204" pitchFamily="34" charset="0"/>
              </a:rPr>
              <a:t>For MEM:</a:t>
            </a:r>
          </a:p>
          <a:p>
            <a:r>
              <a:rPr lang="en-US" altLang="zh-CN">
                <a:latin typeface="Arial" panose="020B0604020202020204" pitchFamily="34" charset="0"/>
              </a:rPr>
              <a:t>Note that although the MUL.D, ADD.D and L.D all are in the MEM stage in clock cycle 10,</a:t>
            </a:r>
          </a:p>
          <a:p>
            <a:r>
              <a:rPr lang="en-US" altLang="zh-CN">
                <a:latin typeface="Arial" panose="020B0604020202020204" pitchFamily="34" charset="0"/>
              </a:rPr>
              <a:t>Only the L.D actually uses the memory, so no structure hazard exists for MEM.</a:t>
            </a:r>
            <a:endParaRPr lang="zh-CN" altLang="en-US">
              <a:latin typeface="Arial" panose="020B0604020202020204" pitchFamily="34" charset="0"/>
            </a:endParaRPr>
          </a:p>
        </p:txBody>
      </p:sp>
      <p:sp>
        <p:nvSpPr>
          <p:cNvPr id="77827" name="灯片编号占位符 3">
            <a:extLst>
              <a:ext uri="{FF2B5EF4-FFF2-40B4-BE49-F238E27FC236}">
                <a16:creationId xmlns:a16="http://schemas.microsoft.com/office/drawing/2014/main" id="{3AE23803-F50C-664C-9C2A-14C28879E1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6A36DA-A740-B94D-852C-C5B7737A1DD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C524B345-AA43-C04F-AB0C-16E41BA6DF21}"/>
              </a:ext>
            </a:extLst>
          </p:cNvPr>
          <p:cNvSpPr>
            <a:spLocks noGrp="1" noRot="1" noChangeAspect="1" noChangeArrowheads="1" noTextEdit="1"/>
          </p:cNvSpPr>
          <p:nvPr>
            <p:ph type="sldImg"/>
          </p:nvPr>
        </p:nvSpPr>
        <p:spPr>
          <a:ln/>
        </p:spPr>
      </p:sp>
      <p:sp>
        <p:nvSpPr>
          <p:cNvPr id="79874" name="Notes Placeholder 2">
            <a:extLst>
              <a:ext uri="{FF2B5EF4-FFF2-40B4-BE49-F238E27FC236}">
                <a16:creationId xmlns:a16="http://schemas.microsoft.com/office/drawing/2014/main" id="{68655BA4-CD88-B84F-A4A2-BAD001D0B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If the instruction in ID needs to use the register file at the same time as an instruction already issued, the instruction in ID is stalled for a cycle. On each clock the reservation register is shifted 1 bit. This implemen- tation has an advantage: It maintains the property that all interlock detection and stall insertion occurs in the ID stage. The cost is the addition of the shift register and write conflict logic. </a:t>
            </a:r>
          </a:p>
          <a:p>
            <a:endParaRPr lang="en-CN" altLang="en-CN">
              <a:latin typeface="Arial" panose="020B0604020202020204" pitchFamily="34" charset="0"/>
            </a:endParaRPr>
          </a:p>
        </p:txBody>
      </p:sp>
      <p:sp>
        <p:nvSpPr>
          <p:cNvPr id="79875" name="Slide Number Placeholder 3">
            <a:extLst>
              <a:ext uri="{FF2B5EF4-FFF2-40B4-BE49-F238E27FC236}">
                <a16:creationId xmlns:a16="http://schemas.microsoft.com/office/drawing/2014/main" id="{2321585C-03FB-544C-840E-C42FCEEB83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BA3D2B-36C0-3148-B635-3ADDA6E49A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55688FA9-F576-8747-B681-8155FA98F2F3}"/>
              </a:ext>
            </a:extLst>
          </p:cNvPr>
          <p:cNvSpPr>
            <a:spLocks noGrp="1" noRot="1" noChangeAspect="1" noChangeArrowheads="1" noTextEdit="1"/>
          </p:cNvSpPr>
          <p:nvPr>
            <p:ph type="sldImg"/>
          </p:nvPr>
        </p:nvSpPr>
        <p:spPr>
          <a:ln/>
        </p:spPr>
      </p:sp>
      <p:sp>
        <p:nvSpPr>
          <p:cNvPr id="81922" name="Notes Placeholder 2">
            <a:extLst>
              <a:ext uri="{FF2B5EF4-FFF2-40B4-BE49-F238E27FC236}">
                <a16:creationId xmlns:a16="http://schemas.microsoft.com/office/drawing/2014/main" id="{6880B010-7605-5546-AA8F-BB9A5CA0C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An alternative scheme is to stall a conflicting instruction when it tries to enter either the MEM or WB stage. If we wait to stall the conflicting instructions until they want to enter the MEM or WB stage, we can choose to stall either instruc- tion. A simple, though sometimes suboptimal, heuristic is to give priority to the unit with the longest latency, since that is the one most likely to have caused another instruction to be stalled for a RAW hazard. </a:t>
            </a:r>
          </a:p>
          <a:p>
            <a:endParaRPr lang="en-CN" altLang="en-CN">
              <a:latin typeface="Arial" panose="020B0604020202020204" pitchFamily="34" charset="0"/>
            </a:endParaRPr>
          </a:p>
          <a:p>
            <a:r>
              <a:rPr lang="en-US" altLang="en-CN">
                <a:latin typeface="Arial" panose="020B0604020202020204" pitchFamily="34" charset="0"/>
              </a:rPr>
              <a:t>The advantage of this scheme is that it does not require us to detect the conflict until the entrance of the MEM or WB stage, where it is easy to see. </a:t>
            </a:r>
          </a:p>
          <a:p>
            <a:r>
              <a:rPr lang="en-US" altLang="en-CN">
                <a:latin typeface="Arial" panose="020B0604020202020204" pitchFamily="34" charset="0"/>
              </a:rPr>
              <a:t>The disadvantage is that it complicates pipe- line control, as stalls can now arise from two places.</a:t>
            </a:r>
          </a:p>
          <a:p>
            <a:r>
              <a:rPr lang="en-US" altLang="en-CN">
                <a:latin typeface="Arial" panose="020B0604020202020204" pitchFamily="34" charset="0"/>
              </a:rPr>
              <a:t>Notice that stalling before entering MEM will cause the EX, A4, or M7 stage to be occupied, possibly forc- ing the stall to trickle back in the pipeline. Likewise, stalling before WB would cause MEM to back up. </a:t>
            </a:r>
          </a:p>
          <a:p>
            <a:endParaRPr lang="en-CN" altLang="en-CN">
              <a:latin typeface="Arial" panose="020B0604020202020204" pitchFamily="34" charset="0"/>
            </a:endParaRPr>
          </a:p>
        </p:txBody>
      </p:sp>
      <p:sp>
        <p:nvSpPr>
          <p:cNvPr id="81923" name="Slide Number Placeholder 3">
            <a:extLst>
              <a:ext uri="{FF2B5EF4-FFF2-40B4-BE49-F238E27FC236}">
                <a16:creationId xmlns:a16="http://schemas.microsoft.com/office/drawing/2014/main" id="{8E7DAF03-6A30-9F46-ACFE-0A62F5EA02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79BF7E-ECBD-A34D-94B6-FD8DED07165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378B0911-3665-9E42-9D24-020B593A8168}"/>
              </a:ext>
            </a:extLst>
          </p:cNvPr>
          <p:cNvSpPr>
            <a:spLocks noGrp="1" noRot="1" noChangeAspect="1" noChangeArrowheads="1" noTextEdit="1"/>
          </p:cNvSpPr>
          <p:nvPr>
            <p:ph type="sldImg"/>
          </p:nvPr>
        </p:nvSpPr>
        <p:spPr>
          <a:ln/>
        </p:spPr>
      </p:sp>
      <p:sp>
        <p:nvSpPr>
          <p:cNvPr id="86018" name="Notes Placeholder 2">
            <a:extLst>
              <a:ext uri="{FF2B5EF4-FFF2-40B4-BE49-F238E27FC236}">
                <a16:creationId xmlns:a16="http://schemas.microsoft.com/office/drawing/2014/main" id="{054033BD-EB5E-6242-9F84-518BAD345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If the L.D instruction were issued one cycle earlier and had a destination of F2, then it would create a WAW hazard, because it would write F2 one cycle earlier than the ADD.D. </a:t>
            </a:r>
          </a:p>
          <a:p>
            <a:endParaRPr lang="en-US" altLang="en-CN">
              <a:latin typeface="Arial" panose="020B0604020202020204" pitchFamily="34" charset="0"/>
            </a:endParaRPr>
          </a:p>
          <a:p>
            <a:r>
              <a:rPr lang="en-US" altLang="en-CN">
                <a:latin typeface="Arial" panose="020B0604020202020204" pitchFamily="34" charset="0"/>
              </a:rPr>
              <a:t>Note that this hazard only occurs when the result of the ADD.D is overwritten </a:t>
            </a:r>
            <a:r>
              <a:rPr lang="en-US" altLang="en-CN" i="1">
                <a:latin typeface="Arial" panose="020B0604020202020204" pitchFamily="34" charset="0"/>
              </a:rPr>
              <a:t>without </a:t>
            </a:r>
            <a:r>
              <a:rPr lang="en-US" altLang="en-CN">
                <a:latin typeface="Arial" panose="020B0604020202020204" pitchFamily="34" charset="0"/>
              </a:rPr>
              <a:t>any instruction ever using it! If there were a use of F2 between the ADD.D and the L.D, the pipeline would need to be stalled for a RAW hazard </a:t>
            </a:r>
          </a:p>
          <a:p>
            <a:endParaRPr lang="en-CN" altLang="en-CN">
              <a:latin typeface="Arial" panose="020B0604020202020204" pitchFamily="34" charset="0"/>
            </a:endParaRPr>
          </a:p>
        </p:txBody>
      </p:sp>
      <p:sp>
        <p:nvSpPr>
          <p:cNvPr id="86019" name="Slide Number Placeholder 3">
            <a:extLst>
              <a:ext uri="{FF2B5EF4-FFF2-40B4-BE49-F238E27FC236}">
                <a16:creationId xmlns:a16="http://schemas.microsoft.com/office/drawing/2014/main" id="{47303734-B938-8146-B190-E6BB03E1DE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6B8508F-20FC-C347-AB04-16F0708D2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63F45F5C-900C-D64A-A023-C79E643316A3}"/>
              </a:ext>
            </a:extLst>
          </p:cNvPr>
          <p:cNvSpPr>
            <a:spLocks noGrp="1" noRot="1" noChangeAspect="1" noChangeArrowheads="1" noTextEdit="1"/>
          </p:cNvSpPr>
          <p:nvPr>
            <p:ph type="sldImg"/>
          </p:nvPr>
        </p:nvSpPr>
        <p:spPr>
          <a:ln/>
        </p:spPr>
      </p:sp>
      <p:sp>
        <p:nvSpPr>
          <p:cNvPr id="88066" name="Notes Placeholder 2">
            <a:extLst>
              <a:ext uri="{FF2B5EF4-FFF2-40B4-BE49-F238E27FC236}">
                <a16:creationId xmlns:a16="http://schemas.microsoft.com/office/drawing/2014/main" id="{20BAA912-D2BD-0245-8701-63CA223108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first approach is to delay the issue of the load instruction until the ADD.D enters MEM. </a:t>
            </a:r>
          </a:p>
          <a:p>
            <a:endParaRPr lang="en-CN" altLang="en-CN">
              <a:latin typeface="Arial" panose="020B0604020202020204" pitchFamily="34" charset="0"/>
            </a:endParaRPr>
          </a:p>
        </p:txBody>
      </p:sp>
      <p:sp>
        <p:nvSpPr>
          <p:cNvPr id="88067" name="Slide Number Placeholder 3">
            <a:extLst>
              <a:ext uri="{FF2B5EF4-FFF2-40B4-BE49-F238E27FC236}">
                <a16:creationId xmlns:a16="http://schemas.microsoft.com/office/drawing/2014/main" id="{B2675248-216D-014D-B7B8-6AD1E4F25C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3D00B6-5703-CD46-AB11-ACD8134421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576D38B9-D7F8-8742-A473-E7ABA6BA68F5}"/>
              </a:ext>
            </a:extLst>
          </p:cNvPr>
          <p:cNvSpPr>
            <a:spLocks noGrp="1" noRot="1" noChangeAspect="1" noChangeArrowheads="1" noTextEdit="1"/>
          </p:cNvSpPr>
          <p:nvPr>
            <p:ph type="sldImg"/>
          </p:nvPr>
        </p:nvSpPr>
        <p:spPr>
          <a:ln/>
        </p:spPr>
      </p:sp>
      <p:sp>
        <p:nvSpPr>
          <p:cNvPr id="90114" name="Notes Placeholder 2">
            <a:extLst>
              <a:ext uri="{FF2B5EF4-FFF2-40B4-BE49-F238E27FC236}">
                <a16:creationId xmlns:a16="http://schemas.microsoft.com/office/drawing/2014/main" id="{25CF3572-54CC-A14B-BAAA-6A80E7F55B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sec-ond approach is to stamp out the result of the ADD.D by detecting the hazard and changing the control so that the ADD.D does not write its result. </a:t>
            </a:r>
          </a:p>
        </p:txBody>
      </p:sp>
      <p:sp>
        <p:nvSpPr>
          <p:cNvPr id="90115" name="Slide Number Placeholder 3">
            <a:extLst>
              <a:ext uri="{FF2B5EF4-FFF2-40B4-BE49-F238E27FC236}">
                <a16:creationId xmlns:a16="http://schemas.microsoft.com/office/drawing/2014/main" id="{99672E43-3707-1244-AE75-BCC3C5A6DA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10CFBC-1D86-8144-8BD4-CCF8F5AC9A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09FADA17-0292-0645-AF8B-145455D92A6F}"/>
              </a:ext>
            </a:extLst>
          </p:cNvPr>
          <p:cNvSpPr>
            <a:spLocks noGrp="1" noRot="1" noChangeAspect="1" noChangeArrowheads="1" noTextEdit="1"/>
          </p:cNvSpPr>
          <p:nvPr>
            <p:ph type="sldImg"/>
          </p:nvPr>
        </p:nvSpPr>
        <p:spPr>
          <a:ln/>
        </p:spPr>
      </p:sp>
      <p:sp>
        <p:nvSpPr>
          <p:cNvPr id="92162" name="Notes Placeholder 2">
            <a:extLst>
              <a:ext uri="{FF2B5EF4-FFF2-40B4-BE49-F238E27FC236}">
                <a16:creationId xmlns:a16="http://schemas.microsoft.com/office/drawing/2014/main" id="{62521B65-A734-9B42-A01E-DC20B5656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goal of both solutions is to make sure that L.D finally decides the state of F2 according to the program logic.</a:t>
            </a:r>
          </a:p>
        </p:txBody>
      </p:sp>
      <p:sp>
        <p:nvSpPr>
          <p:cNvPr id="92163" name="Slide Number Placeholder 3">
            <a:extLst>
              <a:ext uri="{FF2B5EF4-FFF2-40B4-BE49-F238E27FC236}">
                <a16:creationId xmlns:a16="http://schemas.microsoft.com/office/drawing/2014/main" id="{D46E2644-8099-0547-B42B-F744B9CE60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226265-BEC9-B548-8440-EA4049BCC5E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766AA0CD-17FF-2D40-A967-CC3DC70537E4}"/>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985BF421-8713-6344-A6A2-154DF84299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ktnl,</a:t>
            </a:r>
            <a:r>
              <a:rPr lang="zh-CN" altLang="en-US">
                <a:latin typeface="Arial" panose="020B0604020202020204" pitchFamily="34" charset="0"/>
              </a:rPr>
              <a:t> </a:t>
            </a:r>
            <a:r>
              <a:rPr lang="en-US" altLang="zh-CN">
                <a:latin typeface="Arial" panose="020B0604020202020204" pitchFamily="34" charset="0"/>
              </a:rPr>
              <a:t>i is vegetable</a:t>
            </a:r>
            <a:endParaRPr lang="en-CN" altLang="en-CN">
              <a:latin typeface="Arial" panose="020B0604020202020204" pitchFamily="34" charset="0"/>
            </a:endParaRPr>
          </a:p>
        </p:txBody>
      </p:sp>
      <p:sp>
        <p:nvSpPr>
          <p:cNvPr id="97283" name="Slide Number Placeholder 3">
            <a:extLst>
              <a:ext uri="{FF2B5EF4-FFF2-40B4-BE49-F238E27FC236}">
                <a16:creationId xmlns:a16="http://schemas.microsoft.com/office/drawing/2014/main" id="{CAD228F8-598E-B043-90EC-85A264151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8764CD-6370-2647-95F0-2FA0BE62D9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C78A288C-E5B1-AF47-99CE-F6EDBB39F259}"/>
              </a:ext>
            </a:extLst>
          </p:cNvPr>
          <p:cNvSpPr>
            <a:spLocks noGrp="1" noRot="1" noChangeAspect="1" noChangeArrowheads="1" noTextEdit="1"/>
          </p:cNvSpPr>
          <p:nvPr>
            <p:ph type="sldImg"/>
          </p:nvPr>
        </p:nvSpPr>
        <p:spPr>
          <a:ln/>
        </p:spPr>
      </p:sp>
      <p:sp>
        <p:nvSpPr>
          <p:cNvPr id="99330" name="Notes Placeholder 2">
            <a:extLst>
              <a:ext uri="{FF2B5EF4-FFF2-40B4-BE49-F238E27FC236}">
                <a16:creationId xmlns:a16="http://schemas.microsoft.com/office/drawing/2014/main" id="{F0D3EBBA-48B0-7C4D-83E5-91431A01D0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Instructions can complete in a different order than they were issued, causing problems with exceptions; </a:t>
            </a:r>
          </a:p>
          <a:p>
            <a:endParaRPr lang="en-CN" altLang="en-CN">
              <a:latin typeface="Arial" panose="020B0604020202020204" pitchFamily="34" charset="0"/>
            </a:endParaRPr>
          </a:p>
        </p:txBody>
      </p:sp>
      <p:sp>
        <p:nvSpPr>
          <p:cNvPr id="99331" name="Slide Number Placeholder 3">
            <a:extLst>
              <a:ext uri="{FF2B5EF4-FFF2-40B4-BE49-F238E27FC236}">
                <a16:creationId xmlns:a16="http://schemas.microsoft.com/office/drawing/2014/main" id="{9A116BBD-872C-EF48-9858-54084F189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433F58-FFF2-984A-9D3B-1CC6448DCC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51C09216-F57D-DC4B-84F8-2AAF4D736942}"/>
              </a:ext>
            </a:extLst>
          </p:cNvPr>
          <p:cNvSpPr>
            <a:spLocks noGrp="1" noRot="1" noChangeAspect="1" noChangeArrowheads="1" noTextEdit="1"/>
          </p:cNvSpPr>
          <p:nvPr>
            <p:ph type="sldImg"/>
          </p:nvPr>
        </p:nvSpPr>
        <p:spPr>
          <a:ln/>
        </p:spPr>
      </p:sp>
      <p:sp>
        <p:nvSpPr>
          <p:cNvPr id="25602" name="备注占位符 2">
            <a:extLst>
              <a:ext uri="{FF2B5EF4-FFF2-40B4-BE49-F238E27FC236}">
                <a16:creationId xmlns:a16="http://schemas.microsoft.com/office/drawing/2014/main" id="{AF0A05D9-C23A-0D46-BB91-1C8750CC64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Queue, to order first</a:t>
            </a:r>
            <a:endParaRPr lang="zh-CN" altLang="en-US">
              <a:latin typeface="Arial" panose="020B0604020202020204" pitchFamily="34" charset="0"/>
            </a:endParaRPr>
          </a:p>
        </p:txBody>
      </p:sp>
      <p:sp>
        <p:nvSpPr>
          <p:cNvPr id="25603" name="灯片编号占位符 3">
            <a:extLst>
              <a:ext uri="{FF2B5EF4-FFF2-40B4-BE49-F238E27FC236}">
                <a16:creationId xmlns:a16="http://schemas.microsoft.com/office/drawing/2014/main" id="{D5A9C494-19AF-E546-A033-AB4C90B2BC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8E5210-E037-E74C-93E1-34E9265F610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D621C51C-7BCE-4B48-9543-BDD1944622F2}"/>
              </a:ext>
            </a:extLst>
          </p:cNvPr>
          <p:cNvSpPr>
            <a:spLocks noGrp="1" noRot="1" noChangeAspect="1" noChangeArrowheads="1" noTextEdit="1"/>
          </p:cNvSpPr>
          <p:nvPr>
            <p:ph type="sldImg"/>
          </p:nvPr>
        </p:nvSpPr>
        <p:spPr>
          <a:ln/>
        </p:spPr>
      </p:sp>
      <p:sp>
        <p:nvSpPr>
          <p:cNvPr id="102402" name="Notes Placeholder 2">
            <a:extLst>
              <a:ext uri="{FF2B5EF4-FFF2-40B4-BE49-F238E27FC236}">
                <a16:creationId xmlns:a16="http://schemas.microsoft.com/office/drawing/2014/main" id="{FDA18A13-8FDA-2543-8193-627E2C89D4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Check for structural hazards</a:t>
            </a:r>
            <a:r>
              <a:rPr lang="en-US" altLang="en-CN">
                <a:latin typeface="Arial" panose="020B0604020202020204" pitchFamily="34" charset="0"/>
              </a:rPr>
              <a:t>—Wait until the required functional unit is not busy (this is only needed for divides in this pipeline) and make sure the regis- ter write port is available when it will be needed. </a:t>
            </a:r>
          </a:p>
          <a:p>
            <a:endParaRPr lang="en-CN" altLang="en-CN">
              <a:latin typeface="Arial" panose="020B0604020202020204" pitchFamily="34" charset="0"/>
            </a:endParaRPr>
          </a:p>
        </p:txBody>
      </p:sp>
      <p:sp>
        <p:nvSpPr>
          <p:cNvPr id="102403" name="Slide Number Placeholder 3">
            <a:extLst>
              <a:ext uri="{FF2B5EF4-FFF2-40B4-BE49-F238E27FC236}">
                <a16:creationId xmlns:a16="http://schemas.microsoft.com/office/drawing/2014/main" id="{01B15B01-9716-F144-8E8F-2FEDE01AE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9AAA0D-184A-C941-BEFB-40546DF0D7D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7526AB96-EE59-5449-979A-1493BE0987FF}"/>
              </a:ext>
            </a:extLst>
          </p:cNvPr>
          <p:cNvSpPr>
            <a:spLocks noGrp="1" noRot="1" noChangeAspect="1" noChangeArrowheads="1" noTextEdit="1"/>
          </p:cNvSpPr>
          <p:nvPr>
            <p:ph type="sldImg"/>
          </p:nvPr>
        </p:nvSpPr>
        <p:spPr>
          <a:ln/>
        </p:spPr>
      </p:sp>
      <p:sp>
        <p:nvSpPr>
          <p:cNvPr id="104450" name="Notes Placeholder 2">
            <a:extLst>
              <a:ext uri="{FF2B5EF4-FFF2-40B4-BE49-F238E27FC236}">
                <a16:creationId xmlns:a16="http://schemas.microsoft.com/office/drawing/2014/main" id="{836C878B-A7ED-F54C-A0A2-E82C9A9B1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Wait until the source registers are not listed as pending destinations in a pipeline register that will not be available when this instruction needs the result. A number of checks must be made here, depending on both the source instruction, which determines when the result will be avail- able, and the destination instruction, which determines when the value is needed. </a:t>
            </a:r>
          </a:p>
          <a:p>
            <a:endParaRPr lang="en-US" altLang="en-CN">
              <a:latin typeface="Arial" panose="020B0604020202020204" pitchFamily="34" charset="0"/>
            </a:endParaRPr>
          </a:p>
          <a:p>
            <a:r>
              <a:rPr lang="en-US" altLang="en-CN">
                <a:latin typeface="Arial" panose="020B0604020202020204" pitchFamily="34" charset="0"/>
              </a:rPr>
              <a:t>For example, if the instruction in ID is an FP operation with source reg- ister F2, then F2 cannot be listed as a destination in ID/A1, A1/A2, or A2/A3, which correspond to FP add instructions that will not be finished when the instruction in ID needs a result. (ID/A1 is the portion of the output register of ID that is sent to A1.) Divide is somewhat more tricky, if we want to allow the last few cycles of a divide to be overlapped, since we need to handle the case when a divide is close to finishing as special. In practice, designers might ignore this optimization in favor of a simpler issue test.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04451" name="Slide Number Placeholder 3">
            <a:extLst>
              <a:ext uri="{FF2B5EF4-FFF2-40B4-BE49-F238E27FC236}">
                <a16:creationId xmlns:a16="http://schemas.microsoft.com/office/drawing/2014/main" id="{E69C0DEC-6043-0144-9BF6-A9F9A6E67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C80A34-6060-0E48-8580-DC8C8885995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6036D51D-1839-5246-B6AC-6385E5A9878C}"/>
              </a:ext>
            </a:extLst>
          </p:cNvPr>
          <p:cNvSpPr>
            <a:spLocks noGrp="1" noRot="1" noChangeAspect="1" noChangeArrowheads="1" noTextEdit="1"/>
          </p:cNvSpPr>
          <p:nvPr>
            <p:ph type="sldImg"/>
          </p:nvPr>
        </p:nvSpPr>
        <p:spPr>
          <a:ln/>
        </p:spPr>
      </p:sp>
      <p:sp>
        <p:nvSpPr>
          <p:cNvPr id="106498" name="Notes Placeholder 2">
            <a:extLst>
              <a:ext uri="{FF2B5EF4-FFF2-40B4-BE49-F238E27FC236}">
                <a16:creationId xmlns:a16="http://schemas.microsoft.com/office/drawing/2014/main" id="{4B8CFD66-0D9D-3345-85DC-7CBC4F2AE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Check for a WAW data hazard—</a:t>
            </a:r>
            <a:r>
              <a:rPr lang="en-US" altLang="en-CN">
                <a:latin typeface="Arial" panose="020B0604020202020204" pitchFamily="34" charset="0"/>
              </a:rPr>
              <a:t>Determine if any instruction in A1, . . . , A4, D, M1, . . . , M7 has the same register destination as this instruction. If so, stall the issue of the instruction in ID. </a:t>
            </a:r>
          </a:p>
          <a:p>
            <a:endParaRPr lang="en-CN" altLang="en-CN">
              <a:latin typeface="Arial" panose="020B0604020202020204" pitchFamily="34" charset="0"/>
            </a:endParaRPr>
          </a:p>
        </p:txBody>
      </p:sp>
      <p:sp>
        <p:nvSpPr>
          <p:cNvPr id="106499" name="Slide Number Placeholder 3">
            <a:extLst>
              <a:ext uri="{FF2B5EF4-FFF2-40B4-BE49-F238E27FC236}">
                <a16:creationId xmlns:a16="http://schemas.microsoft.com/office/drawing/2014/main" id="{587190C4-BCA4-AC44-A880-053F859979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331B70-8B97-2E4D-BB3D-8491160544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a:extLst>
              <a:ext uri="{FF2B5EF4-FFF2-40B4-BE49-F238E27FC236}">
                <a16:creationId xmlns:a16="http://schemas.microsoft.com/office/drawing/2014/main" id="{DDAC37DD-BE50-CA42-A054-520CE74B3D0E}"/>
              </a:ext>
            </a:extLst>
          </p:cNvPr>
          <p:cNvSpPr>
            <a:spLocks noGrp="1" noRot="1" noChangeAspect="1" noChangeArrowheads="1" noTextEdit="1"/>
          </p:cNvSpPr>
          <p:nvPr>
            <p:ph type="sldImg"/>
          </p:nvPr>
        </p:nvSpPr>
        <p:spPr>
          <a:ln/>
        </p:spPr>
      </p:sp>
      <p:sp>
        <p:nvSpPr>
          <p:cNvPr id="108546" name="Notes Placeholder 2">
            <a:extLst>
              <a:ext uri="{FF2B5EF4-FFF2-40B4-BE49-F238E27FC236}">
                <a16:creationId xmlns:a16="http://schemas.microsoft.com/office/drawing/2014/main" id="{753B5AB8-225D-DF49-8720-E86577CCF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Check for a WAW data hazard—</a:t>
            </a:r>
            <a:r>
              <a:rPr lang="en-US" altLang="en-CN">
                <a:latin typeface="Arial" panose="020B0604020202020204" pitchFamily="34" charset="0"/>
              </a:rPr>
              <a:t>Determine if any instruction in A1, . . . , A4, D, M1, . . . , M7 has the same register destination as this instruction. If so, stall the issue of the instruction in ID. </a:t>
            </a:r>
          </a:p>
          <a:p>
            <a:endParaRPr lang="en-CN" altLang="en-CN">
              <a:latin typeface="Arial" panose="020B0604020202020204" pitchFamily="34" charset="0"/>
            </a:endParaRPr>
          </a:p>
        </p:txBody>
      </p:sp>
      <p:sp>
        <p:nvSpPr>
          <p:cNvPr id="108547" name="Slide Number Placeholder 3">
            <a:extLst>
              <a:ext uri="{FF2B5EF4-FFF2-40B4-BE49-F238E27FC236}">
                <a16:creationId xmlns:a16="http://schemas.microsoft.com/office/drawing/2014/main" id="{2BF487A4-49B4-CA45-B82B-CDD923D47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4D9BAC-7A0C-B44C-88CD-6FE848CC267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91BF8151-A2D7-B14B-AF53-5D49EF17922C}"/>
              </a:ext>
            </a:extLst>
          </p:cNvPr>
          <p:cNvSpPr>
            <a:spLocks noGrp="1" noRot="1" noChangeAspect="1" noChangeArrowheads="1" noTextEdit="1"/>
          </p:cNvSpPr>
          <p:nvPr>
            <p:ph type="sldImg"/>
          </p:nvPr>
        </p:nvSpPr>
        <p:spPr>
          <a:ln/>
        </p:spPr>
      </p:sp>
      <p:sp>
        <p:nvSpPr>
          <p:cNvPr id="110594" name="Notes Placeholder 2">
            <a:extLst>
              <a:ext uri="{FF2B5EF4-FFF2-40B4-BE49-F238E27FC236}">
                <a16:creationId xmlns:a16="http://schemas.microsoft.com/office/drawing/2014/main" id="{7D1C581A-8839-F746-8370-7F1F38A5BD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Check for a WAW data hazard—</a:t>
            </a:r>
            <a:r>
              <a:rPr lang="en-US" altLang="en-CN">
                <a:latin typeface="Arial" panose="020B0604020202020204" pitchFamily="34" charset="0"/>
              </a:rPr>
              <a:t>Determine if any instruction in A1, . . . , A4, D, M1, . . . , M7 has the same register destination as this instruction. If so, stall the issue of the instruction in ID. </a:t>
            </a:r>
          </a:p>
          <a:p>
            <a:endParaRPr lang="en-US" altLang="en-CN">
              <a:latin typeface="Arial" panose="020B0604020202020204" pitchFamily="34" charset="0"/>
            </a:endParaRPr>
          </a:p>
          <a:p>
            <a:r>
              <a:rPr lang="en-US" altLang="en-CN">
                <a:latin typeface="Arial" panose="020B0604020202020204" pitchFamily="34" charset="0"/>
              </a:rPr>
              <a:t>::</a:t>
            </a:r>
          </a:p>
          <a:p>
            <a:r>
              <a:rPr lang="en-US" altLang="en-CN">
                <a:latin typeface="Arial" panose="020B0604020202020204" pitchFamily="34" charset="0"/>
              </a:rPr>
              <a:t>The difficult situation is to detect that the L.D might finish before the ADD.D, because that requires knowing the length of the pipeline and the current position of the ADD.D. Luckily, this code sequence (two writes with no intervening read) will be very rare, so we can use a simple solution: If an instruc- tion in ID wants to write the same register as an instruction already issued, do not issue the instruction to EX.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10595" name="Slide Number Placeholder 3">
            <a:extLst>
              <a:ext uri="{FF2B5EF4-FFF2-40B4-BE49-F238E27FC236}">
                <a16:creationId xmlns:a16="http://schemas.microsoft.com/office/drawing/2014/main" id="{DC995011-289C-0E45-B16B-4D57E3DF76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8855EF-18D0-864F-9444-D9DD0748022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a:extLst>
              <a:ext uri="{FF2B5EF4-FFF2-40B4-BE49-F238E27FC236}">
                <a16:creationId xmlns:a16="http://schemas.microsoft.com/office/drawing/2014/main" id="{985DF923-0B9B-C044-81E8-1FD8E0BD20B9}"/>
              </a:ext>
            </a:extLst>
          </p:cNvPr>
          <p:cNvSpPr>
            <a:spLocks noGrp="1" noRot="1" noChangeAspect="1" noChangeArrowheads="1" noTextEdit="1"/>
          </p:cNvSpPr>
          <p:nvPr>
            <p:ph type="sldImg"/>
          </p:nvPr>
        </p:nvSpPr>
        <p:spPr>
          <a:ln/>
        </p:spPr>
      </p:sp>
      <p:sp>
        <p:nvSpPr>
          <p:cNvPr id="112642" name="备注占位符 2">
            <a:extLst>
              <a:ext uri="{FF2B5EF4-FFF2-40B4-BE49-F238E27FC236}">
                <a16:creationId xmlns:a16="http://schemas.microsoft.com/office/drawing/2014/main" id="{1DEC6389-587D-B44E-A28B-DDCEB1DB94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forwarding can be implemented by checking if the destination register in any of the EX/MEM, A4/MEM, M7/MEM, D/MEM, or MEM/WB registers is one of the source registers of a floating-point instruction. If so, the appropriate input multiplexer will have to be enabled so as to choose the forwarded data. </a:t>
            </a:r>
          </a:p>
          <a:p>
            <a:endParaRPr lang="zh-CN" altLang="en-US">
              <a:latin typeface="Arial" panose="020B0604020202020204" pitchFamily="34" charset="0"/>
            </a:endParaRPr>
          </a:p>
        </p:txBody>
      </p:sp>
      <p:sp>
        <p:nvSpPr>
          <p:cNvPr id="112643" name="灯片编号占位符 3">
            <a:extLst>
              <a:ext uri="{FF2B5EF4-FFF2-40B4-BE49-F238E27FC236}">
                <a16:creationId xmlns:a16="http://schemas.microsoft.com/office/drawing/2014/main" id="{185EFA90-0135-8846-8E4C-0175B561F8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2DF3F5-6765-A646-8BF1-B595B43791C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a:extLst>
              <a:ext uri="{FF2B5EF4-FFF2-40B4-BE49-F238E27FC236}">
                <a16:creationId xmlns:a16="http://schemas.microsoft.com/office/drawing/2014/main" id="{93B3D364-FC85-774A-952A-A1CAAB36388D}"/>
              </a:ext>
            </a:extLst>
          </p:cNvPr>
          <p:cNvSpPr>
            <a:spLocks noGrp="1" noRot="1" noChangeAspect="1" noChangeArrowheads="1" noTextEdit="1"/>
          </p:cNvSpPr>
          <p:nvPr>
            <p:ph type="sldImg"/>
          </p:nvPr>
        </p:nvSpPr>
        <p:spPr>
          <a:ln/>
        </p:spPr>
      </p:sp>
      <p:sp>
        <p:nvSpPr>
          <p:cNvPr id="114690" name="Notes Placeholder 2">
            <a:extLst>
              <a:ext uri="{FF2B5EF4-FFF2-40B4-BE49-F238E27FC236}">
                <a16:creationId xmlns:a16="http://schemas.microsoft.com/office/drawing/2014/main" id="{B7C34E6B-1474-204A-BCC4-DA3088C4F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latin typeface="Arial" panose="020B0604020202020204" pitchFamily="34" charset="0"/>
            </a:endParaRPr>
          </a:p>
        </p:txBody>
      </p:sp>
      <p:sp>
        <p:nvSpPr>
          <p:cNvPr id="114691" name="Slide Number Placeholder 3">
            <a:extLst>
              <a:ext uri="{FF2B5EF4-FFF2-40B4-BE49-F238E27FC236}">
                <a16:creationId xmlns:a16="http://schemas.microsoft.com/office/drawing/2014/main" id="{11CAB018-6378-ED48-A210-F28004604F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3549BA-3DBB-9B4A-AC45-7F1F8473859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a:extLst>
              <a:ext uri="{FF2B5EF4-FFF2-40B4-BE49-F238E27FC236}">
                <a16:creationId xmlns:a16="http://schemas.microsoft.com/office/drawing/2014/main" id="{AA32D78A-14AE-3B4F-A693-C69D5AE8A6BE}"/>
              </a:ext>
            </a:extLst>
          </p:cNvPr>
          <p:cNvSpPr>
            <a:spLocks noGrp="1" noRot="1" noChangeAspect="1" noChangeArrowheads="1" noTextEdit="1"/>
          </p:cNvSpPr>
          <p:nvPr>
            <p:ph type="sldImg"/>
          </p:nvPr>
        </p:nvSpPr>
        <p:spPr>
          <a:ln/>
        </p:spPr>
      </p:sp>
      <p:sp>
        <p:nvSpPr>
          <p:cNvPr id="116738" name="Notes Placeholder 2">
            <a:extLst>
              <a:ext uri="{FF2B5EF4-FFF2-40B4-BE49-F238E27FC236}">
                <a16:creationId xmlns:a16="http://schemas.microsoft.com/office/drawing/2014/main" id="{38F12F3B-A91E-1641-88EC-FFC8223FF2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first is to ignore the problem and settle for imprecise exceptions. This approach was used in the 1960s and early 1970s. It is still used in some supercomputers, where certain classes of exceptions are not allowed or are handled by the hardware without stopping the pipeline. It is difficult to use this approach in most processors built today because of features such as virtual memory and the IEEE floating-point standard that essentially require precise exceptions through a combination of hardware and software. As mentioned ear- lier, some recent processors have solved this problem by introducing two modes of execution: a fast, but possibly imprecise mode and a slower, precise mode. The slower precise mode is implemented either with a mode switch or by insertion of explicit instructions that test for FP exceptions. In either case, the amount of overlap and reordering permitted in the FP pipeline is significantly restricted so that effectively only one FP instruction is active at a time. This solution is used in the DEC Alpha 21064 and 21164, in the IBM Power1 and Power2, and in the MIPS R8000. </a:t>
            </a:r>
          </a:p>
          <a:p>
            <a:endParaRPr lang="en-US" altLang="en-CN">
              <a:latin typeface="Arial" panose="020B0604020202020204" pitchFamily="34" charset="0"/>
            </a:endParaRPr>
          </a:p>
          <a:p>
            <a:r>
              <a:rPr lang="en-US" altLang="en-CN">
                <a:latin typeface="Arial" panose="020B0604020202020204" pitchFamily="34" charset="0"/>
              </a:rPr>
              <a:t>A second approach is to buffer the results of an operation until all the opera- tions that were issued earlier are complete. Some CPUs actually use this solution, but it becomes expensive when the difference in running times among operations is large, since the number of results to buffer can become large. Furthermore, results from the queue must be bypassed to continue issuing instructions while waiting for the longer instruction. This requires a large number of comparators and a very large multiplexer. </a:t>
            </a:r>
          </a:p>
          <a:p>
            <a:r>
              <a:rPr lang="en-US" altLang="en-CN">
                <a:latin typeface="Arial" panose="020B0604020202020204" pitchFamily="34" charset="0"/>
              </a:rPr>
              <a:t>There are two viable variations on this basic approach. The first is a </a:t>
            </a:r>
            <a:r>
              <a:rPr lang="en-US" altLang="en-CN" i="1">
                <a:latin typeface="Arial" panose="020B0604020202020204" pitchFamily="34" charset="0"/>
              </a:rPr>
              <a:t>history file</a:t>
            </a:r>
            <a:r>
              <a:rPr lang="en-US" altLang="en-CN">
                <a:latin typeface="Arial" panose="020B0604020202020204" pitchFamily="34" charset="0"/>
              </a:rPr>
              <a:t>, used in the CYBER 180/990. The history file keeps track of the original val- ues of registers. When an exception occurs and the state must be rolled back ear- lier than some instruction that completed out of order, the original value of the register can be restored from the history file. A similar technique is used for auto- increment and autodecrement addressing on processors such as VAXes. Another approach, the </a:t>
            </a:r>
            <a:r>
              <a:rPr lang="en-US" altLang="en-CN" i="1">
                <a:latin typeface="Arial" panose="020B0604020202020204" pitchFamily="34" charset="0"/>
              </a:rPr>
              <a:t>future file</a:t>
            </a:r>
            <a:r>
              <a:rPr lang="en-US" altLang="en-CN">
                <a:latin typeface="Arial" panose="020B0604020202020204" pitchFamily="34" charset="0"/>
              </a:rPr>
              <a:t>, proposed by Smith and Pleszkun [1988], keeps the newer value of a register; when all earlier instructions have completed, the main register file is updated from the future file. On an exception, the main register file has the precise values for the interrupted state. In Chapter 3, we saw extensions of this idea which are used in processors such as the PowerPC 620 and the MIPS R10000 to allow overlap and reordering while preserving precise exceptions. </a:t>
            </a:r>
          </a:p>
          <a:p>
            <a:endParaRPr lang="en-US" altLang="en-CN">
              <a:latin typeface="Arial" panose="020B0604020202020204" pitchFamily="34" charset="0"/>
            </a:endParaRPr>
          </a:p>
          <a:p>
            <a:r>
              <a:rPr lang="en-US" altLang="en-CN">
                <a:latin typeface="Arial" panose="020B0604020202020204" pitchFamily="34" charset="0"/>
              </a:rPr>
              <a:t>A third technique in use is to allow the exceptions to become somewhat imprecise, but to keep enough information so that the trap-handling routines can create a precise sequence for the exception. This means knowing what operations were in the pipeline and their PCs. Then, after handling the exception, the soft- ware finishes any instructions that precede the latest instruction completed, and the sequence can restart. </a:t>
            </a:r>
          </a:p>
          <a:p>
            <a:endParaRPr lang="en-US" altLang="en-CN">
              <a:latin typeface="Arial" panose="020B0604020202020204" pitchFamily="34" charset="0"/>
            </a:endParaRPr>
          </a:p>
          <a:p>
            <a:r>
              <a:rPr lang="en-US" altLang="en-CN">
                <a:latin typeface="Arial" panose="020B0604020202020204" pitchFamily="34" charset="0"/>
              </a:rPr>
              <a:t>The final technique is a hybrid scheme that allows the instruction issue to continue only if it is certain that all the instructions before the issuing instruction will complete without causing an exception. This guarantees that when an excep- tion occurs, no instructions after the interrupting one will be completed and all of the instructions before the interrupting one can be completed. This sometimes means stalling the CPU to maintain precise exceptions. To make this scheme work, the floating-point functional units must determine if an exception is possi- ble early in the EX stage (in the first 3 clock cycles in the MIPS pipeline), so as to prevent further instructions from completing. This scheme is used in the MIPS R2000/3000, the R4000, and the Intel Pentium. </a:t>
            </a:r>
          </a:p>
          <a:p>
            <a:endParaRPr lang="en-US" altLang="en-CN">
              <a:latin typeface="Arial" panose="020B0604020202020204" pitchFamily="34" charset="0"/>
            </a:endParaRP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16739" name="Slide Number Placeholder 3">
            <a:extLst>
              <a:ext uri="{FF2B5EF4-FFF2-40B4-BE49-F238E27FC236}">
                <a16:creationId xmlns:a16="http://schemas.microsoft.com/office/drawing/2014/main" id="{B92677EF-EF0A-C74C-9005-7A89C5B73F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45D834-EC38-BC4E-8A4C-5B867ED0583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look at the pipeline structure and performance of the MIPS R4000 processor family, which includes the 4400. The MIPS architecture and RISC V are very similar, differing only in a few instructions, including a delayed branch in the MIPS ISA. The R4000 implements MIPS64 but uses a deeper pipe- line than that of our five-stage design both for integer and FP programs. This dee- per pipeline allows it to achieve higher clock rates by decomposing the five-stage integer pipeline into eight stages. Because cache access is particularly time critical, the extra pipeline stages come from decomposing the memory access. This type of deeper pipelining is sometimes called </a:t>
            </a:r>
            <a:r>
              <a:rPr lang="en-US" sz="1200" kern="1200" dirty="0" err="1">
                <a:solidFill>
                  <a:schemeClr val="tx1"/>
                </a:solidFill>
                <a:effectLst/>
                <a:latin typeface="Arial" charset="0"/>
                <a:ea typeface="宋体" charset="-122"/>
                <a:cs typeface="+mn-cs"/>
              </a:rPr>
              <a:t>superpipelining</a:t>
            </a:r>
            <a:r>
              <a:rPr lang="en-US" sz="1200" kern="1200" dirty="0">
                <a:solidFill>
                  <a:schemeClr val="tx1"/>
                </a:solidFill>
                <a:effectLst/>
                <a:latin typeface="Arial" charset="0"/>
                <a:ea typeface="宋体"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108</a:t>
            </a:fld>
            <a:endParaRPr lang="en-US" altLang="zh-CN"/>
          </a:p>
        </p:txBody>
      </p:sp>
    </p:spTree>
    <p:extLst>
      <p:ext uri="{BB962C8B-B14F-4D97-AF65-F5344CB8AC3E}">
        <p14:creationId xmlns:p14="http://schemas.microsoft.com/office/powerpoint/2010/main" val="13384883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1">
            <a:extLst>
              <a:ext uri="{FF2B5EF4-FFF2-40B4-BE49-F238E27FC236}">
                <a16:creationId xmlns:a16="http://schemas.microsoft.com/office/drawing/2014/main" id="{537BFF33-F209-6744-B591-681B79197D37}"/>
              </a:ext>
            </a:extLst>
          </p:cNvPr>
          <p:cNvSpPr>
            <a:spLocks noGrp="1" noRot="1" noChangeAspect="1" noChangeArrowheads="1" noTextEdit="1"/>
          </p:cNvSpPr>
          <p:nvPr>
            <p:ph type="sldImg"/>
          </p:nvPr>
        </p:nvSpPr>
        <p:spPr>
          <a:ln/>
        </p:spPr>
      </p:sp>
      <p:sp>
        <p:nvSpPr>
          <p:cNvPr id="119810" name="备注占位符 2">
            <a:extLst>
              <a:ext uri="{FF2B5EF4-FFF2-40B4-BE49-F238E27FC236}">
                <a16:creationId xmlns:a16="http://schemas.microsoft.com/office/drawing/2014/main" id="{5B812425-F88E-9149-B1AF-271942E7FF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Since some stage becomes shorter, it requires less time to complete;</a:t>
            </a:r>
          </a:p>
          <a:p>
            <a:r>
              <a:rPr lang="en-US" altLang="zh-CN">
                <a:latin typeface="Arial" panose="020B0604020202020204" pitchFamily="34" charset="0"/>
              </a:rPr>
              <a:t>So a shorter clock cycle, so higher clock rate…;</a:t>
            </a:r>
          </a:p>
          <a:p>
            <a:endParaRPr lang="en-US" altLang="zh-CN">
              <a:latin typeface="Arial" panose="020B0604020202020204" pitchFamily="34" charset="0"/>
            </a:endParaRPr>
          </a:p>
          <a:p>
            <a:r>
              <a:rPr lang="en-US" altLang="en-CN">
                <a:latin typeface="Arial" panose="020B0604020202020204" pitchFamily="34" charset="0"/>
              </a:rPr>
              <a:t>This deeper pipeline allows it to achieve higher clock rates by decomposing the five-stage integer pipeline into eight stages. </a:t>
            </a:r>
          </a:p>
          <a:p>
            <a:endParaRPr lang="zh-CN" altLang="en-US">
              <a:latin typeface="Arial" panose="020B0604020202020204" pitchFamily="34" charset="0"/>
            </a:endParaRPr>
          </a:p>
        </p:txBody>
      </p:sp>
      <p:sp>
        <p:nvSpPr>
          <p:cNvPr id="119811" name="灯片编号占位符 3">
            <a:extLst>
              <a:ext uri="{FF2B5EF4-FFF2-40B4-BE49-F238E27FC236}">
                <a16:creationId xmlns:a16="http://schemas.microsoft.com/office/drawing/2014/main" id="{05B3F9E8-C76A-8542-9D5A-C91077229F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011AE3-5902-044A-B20B-D7084D9A30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7E39D00E-2596-DE40-903E-E68B378A9D6D}"/>
              </a:ext>
            </a:extLst>
          </p:cNvPr>
          <p:cNvSpPr>
            <a:spLocks noGrp="1" noRot="1" noChangeAspect="1" noChangeArrowheads="1" noTextEdit="1"/>
          </p:cNvSpPr>
          <p:nvPr>
            <p:ph type="sldImg"/>
          </p:nvPr>
        </p:nvSpPr>
        <p:spPr>
          <a:ln/>
        </p:spPr>
      </p:sp>
      <p:sp>
        <p:nvSpPr>
          <p:cNvPr id="27650" name="备注占位符 2">
            <a:extLst>
              <a:ext uri="{FF2B5EF4-FFF2-40B4-BE49-F238E27FC236}">
                <a16:creationId xmlns:a16="http://schemas.microsoft.com/office/drawing/2014/main" id="{651D7DED-FF8B-D946-A49D-A4D6DE5576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Pay for what u order</a:t>
            </a:r>
            <a:endParaRPr lang="zh-CN" altLang="en-US">
              <a:latin typeface="Arial" panose="020B0604020202020204" pitchFamily="34" charset="0"/>
            </a:endParaRPr>
          </a:p>
        </p:txBody>
      </p:sp>
      <p:sp>
        <p:nvSpPr>
          <p:cNvPr id="27651" name="灯片编号占位符 3">
            <a:extLst>
              <a:ext uri="{FF2B5EF4-FFF2-40B4-BE49-F238E27FC236}">
                <a16:creationId xmlns:a16="http://schemas.microsoft.com/office/drawing/2014/main" id="{F8CED234-8F05-BB43-A574-9F53D245D4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90669F-E116-BB45-9653-6EE4B8A52A9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a:extLst>
              <a:ext uri="{FF2B5EF4-FFF2-40B4-BE49-F238E27FC236}">
                <a16:creationId xmlns:a16="http://schemas.microsoft.com/office/drawing/2014/main" id="{4D60B7D8-9A63-6449-9462-92B6D4754CD1}"/>
              </a:ext>
            </a:extLst>
          </p:cNvPr>
          <p:cNvSpPr>
            <a:spLocks noGrp="1" noRot="1" noChangeAspect="1" noChangeArrowheads="1" noTextEdit="1"/>
          </p:cNvSpPr>
          <p:nvPr>
            <p:ph type="sldImg"/>
          </p:nvPr>
        </p:nvSpPr>
        <p:spPr>
          <a:ln/>
        </p:spPr>
      </p:sp>
      <p:sp>
        <p:nvSpPr>
          <p:cNvPr id="121858" name="备注占位符 2">
            <a:extLst>
              <a:ext uri="{FF2B5EF4-FFF2-40B4-BE49-F238E27FC236}">
                <a16:creationId xmlns:a16="http://schemas.microsoft.com/office/drawing/2014/main" id="{CB12C38C-1A6E-EF42-BC35-52EA2A3081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Because cache access is particularly time critical, the extra pipeline stages come from decomposing the memory access. </a:t>
            </a:r>
          </a:p>
          <a:p>
            <a:r>
              <a:rPr lang="en-US" altLang="en-CN">
                <a:latin typeface="Arial" panose="020B0604020202020204" pitchFamily="34" charset="0"/>
              </a:rPr>
              <a:t>This type of deeper pipelining is sometimes called </a:t>
            </a:r>
            <a:r>
              <a:rPr lang="en-US" altLang="en-CN" i="1">
                <a:latin typeface="Arial" panose="020B0604020202020204" pitchFamily="34" charset="0"/>
              </a:rPr>
              <a:t>superpipelining</a:t>
            </a:r>
            <a:r>
              <a:rPr lang="en-US" altLang="en-CN">
                <a:latin typeface="Arial" panose="020B0604020202020204" pitchFamily="34" charset="0"/>
              </a:rPr>
              <a:t>. </a:t>
            </a:r>
          </a:p>
          <a:p>
            <a:endParaRPr lang="zh-CN" altLang="en-US">
              <a:latin typeface="Arial" panose="020B0604020202020204" pitchFamily="34" charset="0"/>
            </a:endParaRPr>
          </a:p>
        </p:txBody>
      </p:sp>
      <p:sp>
        <p:nvSpPr>
          <p:cNvPr id="121859" name="灯片编号占位符 3">
            <a:extLst>
              <a:ext uri="{FF2B5EF4-FFF2-40B4-BE49-F238E27FC236}">
                <a16:creationId xmlns:a16="http://schemas.microsoft.com/office/drawing/2014/main" id="{D25099D9-BDDB-5C44-87F5-36C169DBB4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70698C-151A-4049-8FDA-D13ADD71A9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03CBCD05-F10C-BD46-99F9-3AEC70E20B8F}"/>
              </a:ext>
            </a:extLst>
          </p:cNvPr>
          <p:cNvSpPr>
            <a:spLocks noGrp="1" noRot="1" noChangeAspect="1" noChangeArrowheads="1" noTextEdit="1"/>
          </p:cNvSpPr>
          <p:nvPr>
            <p:ph type="sldImg"/>
          </p:nvPr>
        </p:nvSpPr>
        <p:spPr>
          <a:ln/>
        </p:spPr>
      </p:sp>
      <p:sp>
        <p:nvSpPr>
          <p:cNvPr id="132098" name="Notes Placeholder 2">
            <a:extLst>
              <a:ext uri="{FF2B5EF4-FFF2-40B4-BE49-F238E27FC236}">
                <a16:creationId xmlns:a16="http://schemas.microsoft.com/office/drawing/2014/main" id="{F8EBA0CF-B75E-6F45-A240-1C7467B855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Recall the definition of latency: the number of intervening clock cycles in pipeline between the instruction that produces the result and the instruction that uses the result;</a:t>
            </a:r>
          </a:p>
          <a:p>
            <a:endParaRPr lang="en-US" altLang="en-CN">
              <a:latin typeface="Arial" panose="020B0604020202020204" pitchFamily="34" charset="0"/>
            </a:endParaRPr>
          </a:p>
          <a:p>
            <a:r>
              <a:rPr lang="en-US" altLang="en-CN">
                <a:latin typeface="Arial" panose="020B0604020202020204" pitchFamily="34" charset="0"/>
              </a:rPr>
              <a:t>that load delays are 2 cycles, since the data value is available at the end of DS. </a:t>
            </a:r>
            <a:endParaRPr lang="en-CN" altLang="en-CN">
              <a:latin typeface="Arial" panose="020B0604020202020204" pitchFamily="34" charset="0"/>
            </a:endParaRPr>
          </a:p>
          <a:p>
            <a:r>
              <a:rPr lang="en-CN" altLang="en-CN">
                <a:latin typeface="Arial" panose="020B0604020202020204" pitchFamily="34" charset="0"/>
              </a:rPr>
              <a:t>(TC for tag checking)</a:t>
            </a:r>
            <a:endParaRPr lang="en-US" altLang="en-CN">
              <a:latin typeface="Arial" panose="020B0604020202020204" pitchFamily="34" charset="0"/>
            </a:endParaRPr>
          </a:p>
        </p:txBody>
      </p:sp>
      <p:sp>
        <p:nvSpPr>
          <p:cNvPr id="132099" name="Slide Number Placeholder 3">
            <a:extLst>
              <a:ext uri="{FF2B5EF4-FFF2-40B4-BE49-F238E27FC236}">
                <a16:creationId xmlns:a16="http://schemas.microsoft.com/office/drawing/2014/main" id="{0894D338-587F-0D4E-80B2-61D240E35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0BD6F8-AF48-4141-AD3C-111EBFCADE7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A8F312F5-DF31-914D-ACB0-3881E7695D79}"/>
              </a:ext>
            </a:extLst>
          </p:cNvPr>
          <p:cNvSpPr>
            <a:spLocks noGrp="1" noRot="1" noChangeAspect="1" noChangeArrowheads="1" noTextEdit="1"/>
          </p:cNvSpPr>
          <p:nvPr>
            <p:ph type="sldImg"/>
          </p:nvPr>
        </p:nvSpPr>
        <p:spPr>
          <a:ln/>
        </p:spPr>
      </p:sp>
      <p:sp>
        <p:nvSpPr>
          <p:cNvPr id="135170" name="Notes Placeholder 2">
            <a:extLst>
              <a:ext uri="{FF2B5EF4-FFF2-40B4-BE49-F238E27FC236}">
                <a16:creationId xmlns:a16="http://schemas.microsoft.com/office/drawing/2014/main" id="{E97D9AEB-61C6-8740-B654-9C5832DBEE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B</a:t>
            </a:r>
            <a:r>
              <a:rPr lang="en-CN" altLang="en-CN">
                <a:latin typeface="Arial" panose="020B0604020202020204" pitchFamily="34" charset="0"/>
              </a:rPr>
              <a:t>ranch computes and test branch condition, computes branch target address;</a:t>
            </a:r>
          </a:p>
          <a:p>
            <a:r>
              <a:rPr lang="en-US" altLang="en-CN">
                <a:latin typeface="Arial" panose="020B0604020202020204" pitchFamily="34" charset="0"/>
              </a:rPr>
              <a:t>I</a:t>
            </a:r>
            <a:r>
              <a:rPr lang="en-CN" altLang="en-CN">
                <a:latin typeface="Arial" panose="020B0604020202020204" pitchFamily="34" charset="0"/>
              </a:rPr>
              <a:t>f a branch is taken, then the branch target address is the result used by subsequent instructions;</a:t>
            </a:r>
          </a:p>
          <a:p>
            <a:endParaRPr lang="en-CN" altLang="en-CN">
              <a:latin typeface="Arial" panose="020B0604020202020204" pitchFamily="34" charset="0"/>
            </a:endParaRPr>
          </a:p>
          <a:p>
            <a:r>
              <a:rPr lang="en-US" altLang="en-CN">
                <a:latin typeface="Arial" panose="020B0604020202020204" pitchFamily="34" charset="0"/>
              </a:rPr>
              <a:t>That is, the target uses the result generated by the branch instruction, 3 intervening clock cycles as shown in the figure;</a:t>
            </a:r>
            <a:endParaRPr lang="en-CN" altLang="en-CN">
              <a:latin typeface="Arial" panose="020B0604020202020204" pitchFamily="34" charset="0"/>
            </a:endParaRPr>
          </a:p>
        </p:txBody>
      </p:sp>
      <p:sp>
        <p:nvSpPr>
          <p:cNvPr id="135171" name="Slide Number Placeholder 3">
            <a:extLst>
              <a:ext uri="{FF2B5EF4-FFF2-40B4-BE49-F238E27FC236}">
                <a16:creationId xmlns:a16="http://schemas.microsoft.com/office/drawing/2014/main" id="{D86A424D-7674-8E41-A1BA-8356E8D9BC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B4BEA7-D011-744C-BC0C-49ED5F89798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幻灯片图像占位符 1">
            <a:extLst>
              <a:ext uri="{FF2B5EF4-FFF2-40B4-BE49-F238E27FC236}">
                <a16:creationId xmlns:a16="http://schemas.microsoft.com/office/drawing/2014/main" id="{54B38C02-8F31-D147-B29F-4B0F147E2540}"/>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01B47737-B4A5-B94F-B7FB-BD2B79C02940}"/>
              </a:ext>
            </a:extLst>
          </p:cNvPr>
          <p:cNvSpPr>
            <a:spLocks noGrp="1"/>
          </p:cNvSpPr>
          <p:nvPr>
            <p:ph type="body" idx="1"/>
          </p:nvPr>
        </p:nvSpPr>
        <p:spPr/>
        <p:txBody>
          <a:bodyPr>
            <a:normAutofit fontScale="92500" lnSpcReduction="20000"/>
          </a:bodyPr>
          <a:lstStyle/>
          <a:p>
            <a:pPr>
              <a:defRPr/>
            </a:pPr>
            <a:r>
              <a:rPr lang="en-US" altLang="zh-CN" b="1" dirty="0"/>
              <a:t>Delay slot</a:t>
            </a:r>
            <a:r>
              <a:rPr lang="en-US" altLang="zh-CN" dirty="0"/>
              <a:t>: https://en.wikipedia.org/wiki/Delay_slot</a:t>
            </a:r>
          </a:p>
          <a:p>
            <a:pPr>
              <a:defRPr/>
            </a:pPr>
            <a:r>
              <a:rPr lang="en-US" dirty="0"/>
              <a:t>In </a:t>
            </a:r>
            <a:r>
              <a:rPr lang="en-US" dirty="0">
                <a:hlinkClick r:id="rId3" tooltip="Computer architecture"/>
              </a:rPr>
              <a:t>computer architecture</a:t>
            </a:r>
            <a:r>
              <a:rPr lang="en-US" dirty="0"/>
              <a:t>, a </a:t>
            </a:r>
            <a:r>
              <a:rPr lang="en-US" b="1" dirty="0"/>
              <a:t>delay slot</a:t>
            </a:r>
            <a:r>
              <a:rPr lang="en-US" dirty="0"/>
              <a:t> is an instruction slot that gets executed without the effects of a preceding instruction. The most common form is a single arbitrary instruction located immediately after a </a:t>
            </a:r>
            <a:r>
              <a:rPr lang="en-US" dirty="0">
                <a:hlinkClick r:id="rId4" tooltip="Branch (computer science)"/>
              </a:rPr>
              <a:t>branch</a:t>
            </a:r>
            <a:r>
              <a:rPr lang="en-US" dirty="0"/>
              <a:t> </a:t>
            </a:r>
            <a:r>
              <a:rPr lang="en-US" dirty="0">
                <a:hlinkClick r:id="rId5" tooltip="Instruction (computer science)"/>
              </a:rPr>
              <a:t>instruction</a:t>
            </a:r>
            <a:r>
              <a:rPr lang="en-US" dirty="0"/>
              <a:t> on a </a:t>
            </a:r>
            <a:r>
              <a:rPr lang="en-US" dirty="0">
                <a:hlinkClick r:id="rId6" tooltip="RISC"/>
              </a:rPr>
              <a:t>RISC</a:t>
            </a:r>
            <a:r>
              <a:rPr lang="en-US" dirty="0"/>
              <a:t> or </a:t>
            </a:r>
            <a:r>
              <a:rPr lang="en-US" dirty="0">
                <a:hlinkClick r:id="rId7" tooltip="Digital signal processor"/>
              </a:rPr>
              <a:t>DSP</a:t>
            </a:r>
            <a:r>
              <a:rPr lang="en-US" dirty="0"/>
              <a:t> architecture; this instruction will execute even if the preceding branch is taken. Thus, by design, the instructions appear to execute in an illogical or incorrect order. It is typical for </a:t>
            </a:r>
            <a:r>
              <a:rPr lang="en-US" dirty="0">
                <a:hlinkClick r:id="rId8" tooltip="Assembly language"/>
              </a:rPr>
              <a:t>assemblers</a:t>
            </a:r>
            <a:r>
              <a:rPr lang="en-US" dirty="0"/>
              <a:t> to automatically reorder instructions by default, hiding the awkwardness from assembly developers and compilers.</a:t>
            </a:r>
          </a:p>
          <a:p>
            <a:pPr>
              <a:defRPr/>
            </a:pPr>
            <a:endParaRPr lang="en-US" altLang="zh-CN" dirty="0"/>
          </a:p>
          <a:p>
            <a:pPr>
              <a:defRPr/>
            </a:pPr>
            <a:r>
              <a:rPr lang="en-US" altLang="zh-CN" b="1" dirty="0"/>
              <a:t>Branch-likely instruction: </a:t>
            </a:r>
            <a:r>
              <a:rPr lang="en-US" altLang="zh-CN" dirty="0"/>
              <a:t>https://www.microchip.com/forums/m317243.aspx</a:t>
            </a:r>
          </a:p>
          <a:p>
            <a:pPr>
              <a:defRPr/>
            </a:pPr>
            <a:r>
              <a:rPr lang="en-US" dirty="0"/>
              <a:t>PIC32 also supports the so called 'branch likely' instructions. For this class of branches the instruction in the branch delay slot is only executed if the branch is taken. In case the branch is NOT taken, the instruction in the branch delay slot is NOT executed (ignored).</a:t>
            </a:r>
          </a:p>
          <a:p>
            <a:pPr>
              <a:defRPr/>
            </a:pPr>
            <a:endParaRPr lang="en-US" altLang="zh-CN" dirty="0"/>
          </a:p>
          <a:p>
            <a:pPr>
              <a:defRPr/>
            </a:pPr>
            <a:r>
              <a:rPr lang="en-US" altLang="zh-CN" dirty="0"/>
              <a:t>Confusion in table 1?</a:t>
            </a:r>
          </a:p>
          <a:p>
            <a:pPr>
              <a:defRPr/>
            </a:pPr>
            <a:r>
              <a:rPr lang="en-US" altLang="zh-CN" dirty="0"/>
              <a:t>Given predicted-not-taken strategy, why in cc3 and cc4, the 3</a:t>
            </a:r>
            <a:r>
              <a:rPr lang="en-US" altLang="zh-CN" baseline="30000" dirty="0"/>
              <a:t>rd</a:t>
            </a:r>
            <a:r>
              <a:rPr lang="en-US" altLang="zh-CN" dirty="0"/>
              <a:t> and 4</a:t>
            </a:r>
            <a:r>
              <a:rPr lang="en-US" altLang="zh-CN" baseline="30000" dirty="0"/>
              <a:t>th</a:t>
            </a:r>
            <a:r>
              <a:rPr lang="en-US" altLang="zh-CN" dirty="0"/>
              <a:t> instructions are stalled (while they should proceed with IF-IS, and IF)?</a:t>
            </a:r>
          </a:p>
          <a:p>
            <a:pPr>
              <a:defRPr/>
            </a:pPr>
            <a:r>
              <a:rPr lang="en-US" altLang="zh-CN" dirty="0"/>
              <a:t>Discussion: understand the two tables from the perspective that they demonstrate the contrast between the final-effects of whether the branch is taken or not.</a:t>
            </a:r>
          </a:p>
          <a:p>
            <a:pPr>
              <a:defRPr/>
            </a:pPr>
            <a:r>
              <a:rPr lang="en-US" altLang="zh-CN" dirty="0"/>
              <a:t>            This way, the two Stall instructions in table 1 correspond to Branch instruction+2 and Branch instruction+3 in table 2.</a:t>
            </a:r>
          </a:p>
          <a:p>
            <a:pPr>
              <a:defRPr/>
            </a:pPr>
            <a:r>
              <a:rPr lang="en-US" altLang="zh-CN" dirty="0"/>
              <a:t>            Since table 1 represents the case when the branch is taken, after cc4 where branch target is determined, in cc4 branch target will be fetched and previously fetched instructions may be stalled. In other words, the two Stall instructions will not take effect as if they were not </a:t>
            </a:r>
            <a:r>
              <a:rPr lang="en-US" altLang="zh-CN" dirty="0" err="1"/>
              <a:t>procssed</a:t>
            </a:r>
            <a:r>
              <a:rPr lang="en-US" altLang="zh-CN" dirty="0"/>
              <a:t> at all. </a:t>
            </a:r>
          </a:p>
          <a:p>
            <a:pPr>
              <a:defRPr/>
            </a:pPr>
            <a:endParaRPr lang="zh-CN" altLang="en-US" b="1" dirty="0"/>
          </a:p>
        </p:txBody>
      </p:sp>
      <p:sp>
        <p:nvSpPr>
          <p:cNvPr id="137219" name="灯片编号占位符 3">
            <a:extLst>
              <a:ext uri="{FF2B5EF4-FFF2-40B4-BE49-F238E27FC236}">
                <a16:creationId xmlns:a16="http://schemas.microsoft.com/office/drawing/2014/main" id="{2CF45541-0D46-D64F-BE66-46D3D2F99F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183892-6825-A841-A5FE-3AB996E824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42AC3312-5B88-7C4B-AE1C-B4485304DB9A}"/>
              </a:ext>
            </a:extLst>
          </p:cNvPr>
          <p:cNvSpPr>
            <a:spLocks noGrp="1" noRot="1" noChangeAspect="1" noChangeArrowheads="1" noTextEdit="1"/>
          </p:cNvSpPr>
          <p:nvPr>
            <p:ph type="sldImg"/>
          </p:nvPr>
        </p:nvSpPr>
        <p:spPr>
          <a:ln/>
        </p:spPr>
      </p:sp>
      <p:sp>
        <p:nvSpPr>
          <p:cNvPr id="140290" name="Notes Placeholder 2">
            <a:extLst>
              <a:ext uri="{FF2B5EF4-FFF2-40B4-BE49-F238E27FC236}">
                <a16:creationId xmlns:a16="http://schemas.microsoft.com/office/drawing/2014/main" id="{DF2E19F5-7090-9A47-9440-79EBEF1C95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R4000 floating-point unit consists of three functional units: a floating-point divider, a floating-point multiplier, and a floating-point adder. The adder logic is used on the final step of a multiply or divide. Double-precision FP operations can take from 2 cycles (for a negate) up to 112 cycles (for a square root). </a:t>
            </a:r>
          </a:p>
        </p:txBody>
      </p:sp>
      <p:sp>
        <p:nvSpPr>
          <p:cNvPr id="140291" name="Slide Number Placeholder 3">
            <a:extLst>
              <a:ext uri="{FF2B5EF4-FFF2-40B4-BE49-F238E27FC236}">
                <a16:creationId xmlns:a16="http://schemas.microsoft.com/office/drawing/2014/main" id="{E497A54C-D3A5-4C4F-B811-19468D38EE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BA912E-C144-0C46-9E59-80A59A9A62C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CD980B36-053F-D048-82C7-648F57063D6E}"/>
              </a:ext>
            </a:extLst>
          </p:cNvPr>
          <p:cNvSpPr>
            <a:spLocks noGrp="1" noRot="1" noChangeAspect="1" noChangeArrowheads="1" noTextEdit="1"/>
          </p:cNvSpPr>
          <p:nvPr>
            <p:ph type="sldImg"/>
          </p:nvPr>
        </p:nvSpPr>
        <p:spPr>
          <a:ln/>
        </p:spPr>
      </p:sp>
      <p:sp>
        <p:nvSpPr>
          <p:cNvPr id="142338" name="Notes Placeholder 2">
            <a:extLst>
              <a:ext uri="{FF2B5EF4-FFF2-40B4-BE49-F238E27FC236}">
                <a16:creationId xmlns:a16="http://schemas.microsoft.com/office/drawing/2014/main" id="{3935C2F8-CC95-954C-9E33-2EE883C3E3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In addition, the various units have different initiation rates. The FP functional unit can be thought of as having eight different stages, listed in Figure C.46; these stages are combined in different orders to execute various FP operations. </a:t>
            </a:r>
          </a:p>
          <a:p>
            <a:endParaRPr lang="en-CN" altLang="en-CN">
              <a:latin typeface="Arial" panose="020B0604020202020204" pitchFamily="34" charset="0"/>
            </a:endParaRPr>
          </a:p>
        </p:txBody>
      </p:sp>
      <p:sp>
        <p:nvSpPr>
          <p:cNvPr id="142339" name="Slide Number Placeholder 3">
            <a:extLst>
              <a:ext uri="{FF2B5EF4-FFF2-40B4-BE49-F238E27FC236}">
                <a16:creationId xmlns:a16="http://schemas.microsoft.com/office/drawing/2014/main" id="{9E2985E0-F1A0-B943-ABC4-7CB8E3E4D7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658B3A-EEA1-D04C-A1D2-7946DBE7403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0C48C494-092C-8047-BF1F-2F573544EB6D}"/>
              </a:ext>
            </a:extLst>
          </p:cNvPr>
          <p:cNvSpPr>
            <a:spLocks noGrp="1" noRot="1" noChangeAspect="1" noChangeArrowheads="1" noTextEdit="1"/>
          </p:cNvSpPr>
          <p:nvPr>
            <p:ph type="sldImg"/>
          </p:nvPr>
        </p:nvSpPr>
        <p:spPr>
          <a:ln/>
        </p:spPr>
      </p:sp>
      <p:sp>
        <p:nvSpPr>
          <p:cNvPr id="144386" name="Notes Placeholder 2">
            <a:extLst>
              <a:ext uri="{FF2B5EF4-FFF2-40B4-BE49-F238E27FC236}">
                <a16:creationId xmlns:a16="http://schemas.microsoft.com/office/drawing/2014/main" id="{5E7F3505-014A-864F-BD82-C65EF3E35C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There is a single copy of each of these stages, and various instructions may use a stage zero or more times and in different orders. </a:t>
            </a:r>
          </a:p>
          <a:p>
            <a:endParaRPr lang="en-CN" altLang="en-CN">
              <a:latin typeface="Arial" panose="020B0604020202020204" pitchFamily="34" charset="0"/>
            </a:endParaRPr>
          </a:p>
        </p:txBody>
      </p:sp>
      <p:sp>
        <p:nvSpPr>
          <p:cNvPr id="144387" name="Slide Number Placeholder 3">
            <a:extLst>
              <a:ext uri="{FF2B5EF4-FFF2-40B4-BE49-F238E27FC236}">
                <a16:creationId xmlns:a16="http://schemas.microsoft.com/office/drawing/2014/main" id="{5B9FEC13-4791-0E4B-838E-69067ECF70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EF8A92-D4B5-0540-8A96-DC48A1E91D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a:extLst>
              <a:ext uri="{FF2B5EF4-FFF2-40B4-BE49-F238E27FC236}">
                <a16:creationId xmlns:a16="http://schemas.microsoft.com/office/drawing/2014/main" id="{CFD13259-1A56-F84E-AB29-86B109BF1ECC}"/>
              </a:ext>
            </a:extLst>
          </p:cNvPr>
          <p:cNvSpPr>
            <a:spLocks noGrp="1" noRot="1" noChangeAspect="1" noChangeArrowheads="1" noTextEdit="1"/>
          </p:cNvSpPr>
          <p:nvPr>
            <p:ph type="sldImg"/>
          </p:nvPr>
        </p:nvSpPr>
        <p:spPr>
          <a:ln/>
        </p:spPr>
      </p:sp>
      <p:sp>
        <p:nvSpPr>
          <p:cNvPr id="146434" name="备注占位符 2">
            <a:extLst>
              <a:ext uri="{FF2B5EF4-FFF2-40B4-BE49-F238E27FC236}">
                <a16:creationId xmlns:a16="http://schemas.microsoft.com/office/drawing/2014/main" id="{CB55CB9E-C55B-E441-BD38-67E597C963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Two stalled instructions will use R as the same time when Multiply uses R;</a:t>
            </a:r>
            <a:endParaRPr lang="zh-CN" altLang="en-US">
              <a:latin typeface="Arial" panose="020B0604020202020204" pitchFamily="34" charset="0"/>
            </a:endParaRPr>
          </a:p>
        </p:txBody>
      </p:sp>
      <p:sp>
        <p:nvSpPr>
          <p:cNvPr id="146435" name="灯片编号占位符 3">
            <a:extLst>
              <a:ext uri="{FF2B5EF4-FFF2-40B4-BE49-F238E27FC236}">
                <a16:creationId xmlns:a16="http://schemas.microsoft.com/office/drawing/2014/main" id="{F36BCD12-FFF0-5A43-B735-A88BB89566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22E680-0285-D841-A79F-EC4965A6EEB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two largely separable approaches to exploiting ILP: (1) an approach that relies on hardware to help discover and exploit the parallelism dynamically, and (2) an approach that relies on software technology to find parallelism statically at compile time. Processors using the dynamic, hardware-based approach, </a:t>
            </a:r>
            <a:r>
              <a:rPr lang="en-US" sz="1200" kern="1200" dirty="0" err="1">
                <a:solidFill>
                  <a:schemeClr val="tx1"/>
                </a:solidFill>
                <a:effectLst/>
                <a:latin typeface="Arial" charset="0"/>
                <a:ea typeface="宋体" charset="-122"/>
                <a:cs typeface="+mn-cs"/>
              </a:rPr>
              <a:t>includ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all recent Intel and many ARM processors, dominate in the desktop and server markets. In the personal mobile device market, the same approaches are used in processors found in tablets and high-end cell phones. In the IOT space, where power and cost constraints dominate performance goals, designers exploit lower levels of instruction-level parallelism. Aggressive compiler-based approaches have been attempted numerous times beginning in the 1980s and most recently in the Intel Itanium series, introduced in 1999. Despite enormous efforts, such approaches have been successful only in domain-specific environments or in well-structured scientific applications with significant data-level parallelism.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132</a:t>
            </a:fld>
            <a:endParaRPr lang="en-US" altLang="zh-CN"/>
          </a:p>
        </p:txBody>
      </p:sp>
    </p:spTree>
    <p:extLst>
      <p:ext uri="{BB962C8B-B14F-4D97-AF65-F5344CB8AC3E}">
        <p14:creationId xmlns:p14="http://schemas.microsoft.com/office/powerpoint/2010/main" val="23003989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two instructions are parallel, they can execute simultaneously in a pipeline of arbitrary depth without causing any stalls, assuming the pipeline has sufficient resources (and thus no structural hazards exist).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134</a:t>
            </a:fld>
            <a:endParaRPr lang="en-US" altLang="zh-CN"/>
          </a:p>
        </p:txBody>
      </p:sp>
    </p:spTree>
    <p:extLst>
      <p:ext uri="{BB962C8B-B14F-4D97-AF65-F5344CB8AC3E}">
        <p14:creationId xmlns:p14="http://schemas.microsoft.com/office/powerpoint/2010/main" val="5849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CB44D6E-6AD5-9440-B851-3D6C4956C0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BFEC468-1D68-9D41-A73D-6EB3E34327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232294A-653F-A447-89E6-8CED8CCD126E}"/>
              </a:ext>
            </a:extLst>
          </p:cNvPr>
          <p:cNvSpPr>
            <a:spLocks noGrp="1" noChangeArrowheads="1"/>
          </p:cNvSpPr>
          <p:nvPr>
            <p:ph type="sldNum" sz="quarter" idx="12"/>
          </p:nvPr>
        </p:nvSpPr>
        <p:spPr>
          <a:ln/>
        </p:spPr>
        <p:txBody>
          <a:bodyPr/>
          <a:lstStyle>
            <a:lvl1pPr>
              <a:defRPr/>
            </a:lvl1pPr>
          </a:lstStyle>
          <a:p>
            <a:pPr>
              <a:defRPr/>
            </a:pPr>
            <a:fld id="{38913A9C-E0FA-B04A-99B0-F63BD964D235}" type="slidenum">
              <a:rPr lang="en-US" altLang="zh-CN"/>
              <a:pPr>
                <a:defRPr/>
              </a:pPr>
              <a:t>‹#›</a:t>
            </a:fld>
            <a:endParaRPr lang="en-US" altLang="zh-CN"/>
          </a:p>
        </p:txBody>
      </p:sp>
    </p:spTree>
    <p:extLst>
      <p:ext uri="{BB962C8B-B14F-4D97-AF65-F5344CB8AC3E}">
        <p14:creationId xmlns:p14="http://schemas.microsoft.com/office/powerpoint/2010/main" val="4066275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75D0798-5B0F-FC45-81E9-D9892C9ADE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AE6167B-3CE2-0B4F-9FA2-9E47B14BB9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95DA460-22CD-C043-B1AE-7C0A53F7BDD3}"/>
              </a:ext>
            </a:extLst>
          </p:cNvPr>
          <p:cNvSpPr>
            <a:spLocks noGrp="1" noChangeArrowheads="1"/>
          </p:cNvSpPr>
          <p:nvPr>
            <p:ph type="sldNum" sz="quarter" idx="12"/>
          </p:nvPr>
        </p:nvSpPr>
        <p:spPr>
          <a:ln/>
        </p:spPr>
        <p:txBody>
          <a:bodyPr/>
          <a:lstStyle>
            <a:lvl1pPr>
              <a:defRPr/>
            </a:lvl1pPr>
          </a:lstStyle>
          <a:p>
            <a:pPr>
              <a:defRPr/>
            </a:pPr>
            <a:fld id="{4C059F15-302C-5E49-AADE-6AF806A39AE2}" type="slidenum">
              <a:rPr lang="en-US" altLang="zh-CN"/>
              <a:pPr>
                <a:defRPr/>
              </a:pPr>
              <a:t>‹#›</a:t>
            </a:fld>
            <a:endParaRPr lang="en-US" altLang="zh-CN"/>
          </a:p>
        </p:txBody>
      </p:sp>
    </p:spTree>
    <p:extLst>
      <p:ext uri="{BB962C8B-B14F-4D97-AF65-F5344CB8AC3E}">
        <p14:creationId xmlns:p14="http://schemas.microsoft.com/office/powerpoint/2010/main" val="35365957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0C9499A-2BFE-6B46-9BB1-A9372F863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708665C-74B5-2243-9446-61E4A9D17E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EC96F61-76CC-0341-A741-CB2432BFE78B}"/>
              </a:ext>
            </a:extLst>
          </p:cNvPr>
          <p:cNvSpPr>
            <a:spLocks noGrp="1" noChangeArrowheads="1"/>
          </p:cNvSpPr>
          <p:nvPr>
            <p:ph type="sldNum" sz="quarter" idx="12"/>
          </p:nvPr>
        </p:nvSpPr>
        <p:spPr>
          <a:ln/>
        </p:spPr>
        <p:txBody>
          <a:bodyPr/>
          <a:lstStyle>
            <a:lvl1pPr>
              <a:defRPr/>
            </a:lvl1pPr>
          </a:lstStyle>
          <a:p>
            <a:pPr>
              <a:defRPr/>
            </a:pPr>
            <a:fld id="{80A40D49-07BC-B94B-B9E6-D2BBD2679172}" type="slidenum">
              <a:rPr lang="en-US" altLang="zh-CN"/>
              <a:pPr>
                <a:defRPr/>
              </a:pPr>
              <a:t>‹#›</a:t>
            </a:fld>
            <a:endParaRPr lang="en-US" altLang="zh-CN"/>
          </a:p>
        </p:txBody>
      </p:sp>
    </p:spTree>
    <p:extLst>
      <p:ext uri="{BB962C8B-B14F-4D97-AF65-F5344CB8AC3E}">
        <p14:creationId xmlns:p14="http://schemas.microsoft.com/office/powerpoint/2010/main" val="3385857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728EC73-2633-D249-8691-4FB3EE4818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BE36651-E734-B240-B6B5-1D578323CC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EAF0E44-8671-C34D-94ED-2FFC24AD4D01}"/>
              </a:ext>
            </a:extLst>
          </p:cNvPr>
          <p:cNvSpPr>
            <a:spLocks noGrp="1" noChangeArrowheads="1"/>
          </p:cNvSpPr>
          <p:nvPr>
            <p:ph type="sldNum" sz="quarter" idx="12"/>
          </p:nvPr>
        </p:nvSpPr>
        <p:spPr>
          <a:ln/>
        </p:spPr>
        <p:txBody>
          <a:bodyPr/>
          <a:lstStyle>
            <a:lvl1pPr>
              <a:defRPr/>
            </a:lvl1pPr>
          </a:lstStyle>
          <a:p>
            <a:pPr>
              <a:defRPr/>
            </a:pPr>
            <a:fld id="{4A7547FD-310B-3E41-BC3B-A1D7057A2CD6}" type="slidenum">
              <a:rPr lang="en-US" altLang="zh-CN"/>
              <a:pPr>
                <a:defRPr/>
              </a:pPr>
              <a:t>‹#›</a:t>
            </a:fld>
            <a:endParaRPr lang="en-US" altLang="zh-CN"/>
          </a:p>
        </p:txBody>
      </p:sp>
    </p:spTree>
    <p:extLst>
      <p:ext uri="{BB962C8B-B14F-4D97-AF65-F5344CB8AC3E}">
        <p14:creationId xmlns:p14="http://schemas.microsoft.com/office/powerpoint/2010/main" val="319638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727BAC2-48BC-C940-8442-34CACC187F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5CB160C-62F8-5B4E-BCFE-DC669F56F0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CB5EDB2-1F71-B944-98E0-4CED8152B114}"/>
              </a:ext>
            </a:extLst>
          </p:cNvPr>
          <p:cNvSpPr>
            <a:spLocks noGrp="1" noChangeArrowheads="1"/>
          </p:cNvSpPr>
          <p:nvPr>
            <p:ph type="sldNum" sz="quarter" idx="12"/>
          </p:nvPr>
        </p:nvSpPr>
        <p:spPr>
          <a:ln/>
        </p:spPr>
        <p:txBody>
          <a:bodyPr/>
          <a:lstStyle>
            <a:lvl1pPr>
              <a:defRPr/>
            </a:lvl1pPr>
          </a:lstStyle>
          <a:p>
            <a:pPr>
              <a:defRPr/>
            </a:pPr>
            <a:fld id="{1835FACB-297C-744D-8BC7-3C90643DFEBE}" type="slidenum">
              <a:rPr lang="en-US" altLang="zh-CN"/>
              <a:pPr>
                <a:defRPr/>
              </a:pPr>
              <a:t>‹#›</a:t>
            </a:fld>
            <a:endParaRPr lang="en-US" altLang="zh-CN"/>
          </a:p>
        </p:txBody>
      </p:sp>
    </p:spTree>
    <p:extLst>
      <p:ext uri="{BB962C8B-B14F-4D97-AF65-F5344CB8AC3E}">
        <p14:creationId xmlns:p14="http://schemas.microsoft.com/office/powerpoint/2010/main" val="3929266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C3D10FE-306B-9741-9605-13E2400AC8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581085F3-1FC9-914A-9DDF-0224FB0E56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035E46F-893C-F548-A2E9-8A426AB444A8}"/>
              </a:ext>
            </a:extLst>
          </p:cNvPr>
          <p:cNvSpPr>
            <a:spLocks noGrp="1" noChangeArrowheads="1"/>
          </p:cNvSpPr>
          <p:nvPr>
            <p:ph type="sldNum" sz="quarter" idx="12"/>
          </p:nvPr>
        </p:nvSpPr>
        <p:spPr>
          <a:ln/>
        </p:spPr>
        <p:txBody>
          <a:bodyPr/>
          <a:lstStyle>
            <a:lvl1pPr>
              <a:defRPr/>
            </a:lvl1pPr>
          </a:lstStyle>
          <a:p>
            <a:pPr>
              <a:defRPr/>
            </a:pPr>
            <a:fld id="{015CFCB7-89D0-E540-A086-F7C7FD050CDB}" type="slidenum">
              <a:rPr lang="en-US" altLang="zh-CN"/>
              <a:pPr>
                <a:defRPr/>
              </a:pPr>
              <a:t>‹#›</a:t>
            </a:fld>
            <a:endParaRPr lang="en-US" altLang="zh-CN"/>
          </a:p>
        </p:txBody>
      </p:sp>
    </p:spTree>
    <p:extLst>
      <p:ext uri="{BB962C8B-B14F-4D97-AF65-F5344CB8AC3E}">
        <p14:creationId xmlns:p14="http://schemas.microsoft.com/office/powerpoint/2010/main" val="3090485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04E7949-2801-9945-B9BB-D3082F4566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ED20EA1-1B2D-3440-8D82-543B01D3B4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FE903FF-B5A8-3A41-9951-45673A86C944}"/>
              </a:ext>
            </a:extLst>
          </p:cNvPr>
          <p:cNvSpPr>
            <a:spLocks noGrp="1" noChangeArrowheads="1"/>
          </p:cNvSpPr>
          <p:nvPr>
            <p:ph type="sldNum" sz="quarter" idx="12"/>
          </p:nvPr>
        </p:nvSpPr>
        <p:spPr>
          <a:ln/>
        </p:spPr>
        <p:txBody>
          <a:bodyPr/>
          <a:lstStyle>
            <a:lvl1pPr>
              <a:defRPr/>
            </a:lvl1pPr>
          </a:lstStyle>
          <a:p>
            <a:pPr>
              <a:defRPr/>
            </a:pPr>
            <a:fld id="{1D6C896C-C969-F242-AF83-50D7FD19568E}" type="slidenum">
              <a:rPr lang="en-US" altLang="zh-CN"/>
              <a:pPr>
                <a:defRPr/>
              </a:pPr>
              <a:t>‹#›</a:t>
            </a:fld>
            <a:endParaRPr lang="en-US" altLang="zh-CN"/>
          </a:p>
        </p:txBody>
      </p:sp>
    </p:spTree>
    <p:extLst>
      <p:ext uri="{BB962C8B-B14F-4D97-AF65-F5344CB8AC3E}">
        <p14:creationId xmlns:p14="http://schemas.microsoft.com/office/powerpoint/2010/main" val="1916842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202E0BB-BA06-FE44-96B0-F41EBD4376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87B4EE4-14FF-614E-9648-2958145D45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B295A1D-FACA-D845-B8D4-23E33CC0A36C}"/>
              </a:ext>
            </a:extLst>
          </p:cNvPr>
          <p:cNvSpPr>
            <a:spLocks noGrp="1" noChangeArrowheads="1"/>
          </p:cNvSpPr>
          <p:nvPr>
            <p:ph type="sldNum" sz="quarter" idx="12"/>
          </p:nvPr>
        </p:nvSpPr>
        <p:spPr>
          <a:ln/>
        </p:spPr>
        <p:txBody>
          <a:bodyPr/>
          <a:lstStyle>
            <a:lvl1pPr>
              <a:defRPr/>
            </a:lvl1pPr>
          </a:lstStyle>
          <a:p>
            <a:pPr>
              <a:defRPr/>
            </a:pPr>
            <a:fld id="{894011F7-1B8D-C94C-B414-41F22179DAF2}" type="slidenum">
              <a:rPr lang="en-US" altLang="zh-CN"/>
              <a:pPr>
                <a:defRPr/>
              </a:pPr>
              <a:t>‹#›</a:t>
            </a:fld>
            <a:endParaRPr lang="en-US" altLang="zh-CN"/>
          </a:p>
        </p:txBody>
      </p:sp>
    </p:spTree>
    <p:extLst>
      <p:ext uri="{BB962C8B-B14F-4D97-AF65-F5344CB8AC3E}">
        <p14:creationId xmlns:p14="http://schemas.microsoft.com/office/powerpoint/2010/main" val="24438782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682601D-D779-934A-A410-BA0F48C7875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6B67E-3F8B-EA46-969D-E18B5460C0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6CAB7C1-F143-1246-9349-919E93EF4239}"/>
              </a:ext>
            </a:extLst>
          </p:cNvPr>
          <p:cNvSpPr>
            <a:spLocks noGrp="1" noChangeArrowheads="1"/>
          </p:cNvSpPr>
          <p:nvPr>
            <p:ph type="sldNum" sz="quarter" idx="12"/>
          </p:nvPr>
        </p:nvSpPr>
        <p:spPr>
          <a:ln/>
        </p:spPr>
        <p:txBody>
          <a:bodyPr/>
          <a:lstStyle>
            <a:lvl1pPr>
              <a:defRPr/>
            </a:lvl1pPr>
          </a:lstStyle>
          <a:p>
            <a:pPr>
              <a:defRPr/>
            </a:pPr>
            <a:fld id="{6ED1A90E-BE51-3A4A-AAD7-5A46B916CA1C}" type="slidenum">
              <a:rPr lang="en-US" altLang="zh-CN"/>
              <a:pPr>
                <a:defRPr/>
              </a:pPr>
              <a:t>‹#›</a:t>
            </a:fld>
            <a:endParaRPr lang="en-US" altLang="zh-CN"/>
          </a:p>
        </p:txBody>
      </p:sp>
    </p:spTree>
    <p:extLst>
      <p:ext uri="{BB962C8B-B14F-4D97-AF65-F5344CB8AC3E}">
        <p14:creationId xmlns:p14="http://schemas.microsoft.com/office/powerpoint/2010/main" val="507702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8F70260-0B05-6A42-A15B-033C81E135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7D9BB77-C43E-8447-85A9-B4C3879500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9D4004-528F-BD41-B196-13E50FF4FBE9}"/>
              </a:ext>
            </a:extLst>
          </p:cNvPr>
          <p:cNvSpPr>
            <a:spLocks noGrp="1" noChangeArrowheads="1"/>
          </p:cNvSpPr>
          <p:nvPr>
            <p:ph type="sldNum" sz="quarter" idx="12"/>
          </p:nvPr>
        </p:nvSpPr>
        <p:spPr>
          <a:ln/>
        </p:spPr>
        <p:txBody>
          <a:bodyPr/>
          <a:lstStyle>
            <a:lvl1pPr>
              <a:defRPr/>
            </a:lvl1pPr>
          </a:lstStyle>
          <a:p>
            <a:pPr>
              <a:defRPr/>
            </a:pPr>
            <a:fld id="{E19F9832-C222-FC47-B7C2-B46BB251B998}" type="slidenum">
              <a:rPr lang="en-US" altLang="zh-CN"/>
              <a:pPr>
                <a:defRPr/>
              </a:pPr>
              <a:t>‹#›</a:t>
            </a:fld>
            <a:endParaRPr lang="en-US" altLang="zh-CN"/>
          </a:p>
        </p:txBody>
      </p:sp>
    </p:spTree>
    <p:extLst>
      <p:ext uri="{BB962C8B-B14F-4D97-AF65-F5344CB8AC3E}">
        <p14:creationId xmlns:p14="http://schemas.microsoft.com/office/powerpoint/2010/main" val="8090101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1E62EEB-4EAA-2E4E-BD92-E9D12B3C27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6D3DC23-64DB-784D-A417-192AC70D2C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1A3EFC-758B-EF43-A83B-AB72D2C71E20}"/>
              </a:ext>
            </a:extLst>
          </p:cNvPr>
          <p:cNvSpPr>
            <a:spLocks noGrp="1" noChangeArrowheads="1"/>
          </p:cNvSpPr>
          <p:nvPr>
            <p:ph type="sldNum" sz="quarter" idx="12"/>
          </p:nvPr>
        </p:nvSpPr>
        <p:spPr>
          <a:ln/>
        </p:spPr>
        <p:txBody>
          <a:bodyPr/>
          <a:lstStyle>
            <a:lvl1pPr>
              <a:defRPr/>
            </a:lvl1pPr>
          </a:lstStyle>
          <a:p>
            <a:pPr>
              <a:defRPr/>
            </a:pPr>
            <a:fld id="{4CEEAE64-D789-F54E-9F6F-2D7EAE80533D}" type="slidenum">
              <a:rPr lang="en-US" altLang="zh-CN"/>
              <a:pPr>
                <a:defRPr/>
              </a:pPr>
              <a:t>‹#›</a:t>
            </a:fld>
            <a:endParaRPr lang="en-US" altLang="zh-CN"/>
          </a:p>
        </p:txBody>
      </p:sp>
    </p:spTree>
    <p:extLst>
      <p:ext uri="{BB962C8B-B14F-4D97-AF65-F5344CB8AC3E}">
        <p14:creationId xmlns:p14="http://schemas.microsoft.com/office/powerpoint/2010/main" val="1978323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CB44D6E-6AD5-9440-B851-3D6C4956C0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BFEC468-1D68-9D41-A73D-6EB3E34327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232294A-653F-A447-89E6-8CED8CCD126E}"/>
              </a:ext>
            </a:extLst>
          </p:cNvPr>
          <p:cNvSpPr>
            <a:spLocks noGrp="1" noChangeArrowheads="1"/>
          </p:cNvSpPr>
          <p:nvPr>
            <p:ph type="sldNum" sz="quarter" idx="12"/>
          </p:nvPr>
        </p:nvSpPr>
        <p:spPr>
          <a:ln/>
        </p:spPr>
        <p:txBody>
          <a:bodyPr/>
          <a:lstStyle>
            <a:lvl1pPr>
              <a:defRPr/>
            </a:lvl1pPr>
          </a:lstStyle>
          <a:p>
            <a:pPr>
              <a:defRPr/>
            </a:pPr>
            <a:fld id="{38913A9C-E0FA-B04A-99B0-F63BD964D235}" type="slidenum">
              <a:rPr lang="en-US" altLang="zh-CN"/>
              <a:pPr>
                <a:defRPr/>
              </a:pPr>
              <a:t>‹#›</a:t>
            </a:fld>
            <a:endParaRPr lang="en-US" altLang="zh-CN"/>
          </a:p>
        </p:txBody>
      </p:sp>
    </p:spTree>
    <p:extLst>
      <p:ext uri="{BB962C8B-B14F-4D97-AF65-F5344CB8AC3E}">
        <p14:creationId xmlns:p14="http://schemas.microsoft.com/office/powerpoint/2010/main" val="655656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75D0798-5B0F-FC45-81E9-D9892C9ADE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AE6167B-3CE2-0B4F-9FA2-9E47B14BB9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95DA460-22CD-C043-B1AE-7C0A53F7BDD3}"/>
              </a:ext>
            </a:extLst>
          </p:cNvPr>
          <p:cNvSpPr>
            <a:spLocks noGrp="1" noChangeArrowheads="1"/>
          </p:cNvSpPr>
          <p:nvPr>
            <p:ph type="sldNum" sz="quarter" idx="12"/>
          </p:nvPr>
        </p:nvSpPr>
        <p:spPr>
          <a:ln/>
        </p:spPr>
        <p:txBody>
          <a:bodyPr/>
          <a:lstStyle>
            <a:lvl1pPr>
              <a:defRPr/>
            </a:lvl1pPr>
          </a:lstStyle>
          <a:p>
            <a:pPr>
              <a:defRPr/>
            </a:pPr>
            <a:fld id="{4C059F15-302C-5E49-AADE-6AF806A39AE2}" type="slidenum">
              <a:rPr lang="en-US" altLang="zh-CN"/>
              <a:pPr>
                <a:defRPr/>
              </a:pPr>
              <a:t>‹#›</a:t>
            </a:fld>
            <a:endParaRPr lang="en-US" altLang="zh-CN"/>
          </a:p>
        </p:txBody>
      </p:sp>
    </p:spTree>
    <p:extLst>
      <p:ext uri="{BB962C8B-B14F-4D97-AF65-F5344CB8AC3E}">
        <p14:creationId xmlns:p14="http://schemas.microsoft.com/office/powerpoint/2010/main" val="1799702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0C9499A-2BFE-6B46-9BB1-A9372F863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708665C-74B5-2243-9446-61E4A9D17E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EC96F61-76CC-0341-A741-CB2432BFE78B}"/>
              </a:ext>
            </a:extLst>
          </p:cNvPr>
          <p:cNvSpPr>
            <a:spLocks noGrp="1" noChangeArrowheads="1"/>
          </p:cNvSpPr>
          <p:nvPr>
            <p:ph type="sldNum" sz="quarter" idx="12"/>
          </p:nvPr>
        </p:nvSpPr>
        <p:spPr>
          <a:ln/>
        </p:spPr>
        <p:txBody>
          <a:bodyPr/>
          <a:lstStyle>
            <a:lvl1pPr>
              <a:defRPr/>
            </a:lvl1pPr>
          </a:lstStyle>
          <a:p>
            <a:pPr>
              <a:defRPr/>
            </a:pPr>
            <a:fld id="{80A40D49-07BC-B94B-B9E6-D2BBD2679172}" type="slidenum">
              <a:rPr lang="en-US" altLang="zh-CN"/>
              <a:pPr>
                <a:defRPr/>
              </a:pPr>
              <a:t>‹#›</a:t>
            </a:fld>
            <a:endParaRPr lang="en-US" altLang="zh-CN"/>
          </a:p>
        </p:txBody>
      </p:sp>
    </p:spTree>
    <p:extLst>
      <p:ext uri="{BB962C8B-B14F-4D97-AF65-F5344CB8AC3E}">
        <p14:creationId xmlns:p14="http://schemas.microsoft.com/office/powerpoint/2010/main" val="23077436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728EC73-2633-D249-8691-4FB3EE4818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BE36651-E734-B240-B6B5-1D578323CC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EAF0E44-8671-C34D-94ED-2FFC24AD4D01}"/>
              </a:ext>
            </a:extLst>
          </p:cNvPr>
          <p:cNvSpPr>
            <a:spLocks noGrp="1" noChangeArrowheads="1"/>
          </p:cNvSpPr>
          <p:nvPr>
            <p:ph type="sldNum" sz="quarter" idx="12"/>
          </p:nvPr>
        </p:nvSpPr>
        <p:spPr>
          <a:ln/>
        </p:spPr>
        <p:txBody>
          <a:bodyPr/>
          <a:lstStyle>
            <a:lvl1pPr>
              <a:defRPr/>
            </a:lvl1pPr>
          </a:lstStyle>
          <a:p>
            <a:pPr>
              <a:defRPr/>
            </a:pPr>
            <a:fld id="{4A7547FD-310B-3E41-BC3B-A1D7057A2CD6}" type="slidenum">
              <a:rPr lang="en-US" altLang="zh-CN"/>
              <a:pPr>
                <a:defRPr/>
              </a:pPr>
              <a:t>‹#›</a:t>
            </a:fld>
            <a:endParaRPr lang="en-US" altLang="zh-CN"/>
          </a:p>
        </p:txBody>
      </p:sp>
    </p:spTree>
    <p:extLst>
      <p:ext uri="{BB962C8B-B14F-4D97-AF65-F5344CB8AC3E}">
        <p14:creationId xmlns:p14="http://schemas.microsoft.com/office/powerpoint/2010/main" val="808167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727BAC2-48BC-C940-8442-34CACC187F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5CB160C-62F8-5B4E-BCFE-DC669F56F0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CB5EDB2-1F71-B944-98E0-4CED8152B114}"/>
              </a:ext>
            </a:extLst>
          </p:cNvPr>
          <p:cNvSpPr>
            <a:spLocks noGrp="1" noChangeArrowheads="1"/>
          </p:cNvSpPr>
          <p:nvPr>
            <p:ph type="sldNum" sz="quarter" idx="12"/>
          </p:nvPr>
        </p:nvSpPr>
        <p:spPr>
          <a:ln/>
        </p:spPr>
        <p:txBody>
          <a:bodyPr/>
          <a:lstStyle>
            <a:lvl1pPr>
              <a:defRPr/>
            </a:lvl1pPr>
          </a:lstStyle>
          <a:p>
            <a:pPr>
              <a:defRPr/>
            </a:pPr>
            <a:fld id="{1835FACB-297C-744D-8BC7-3C90643DFEBE}" type="slidenum">
              <a:rPr lang="en-US" altLang="zh-CN"/>
              <a:pPr>
                <a:defRPr/>
              </a:pPr>
              <a:t>‹#›</a:t>
            </a:fld>
            <a:endParaRPr lang="en-US" altLang="zh-CN"/>
          </a:p>
        </p:txBody>
      </p:sp>
    </p:spTree>
    <p:extLst>
      <p:ext uri="{BB962C8B-B14F-4D97-AF65-F5344CB8AC3E}">
        <p14:creationId xmlns:p14="http://schemas.microsoft.com/office/powerpoint/2010/main" val="11253332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C3D10FE-306B-9741-9605-13E2400AC8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581085F3-1FC9-914A-9DDF-0224FB0E56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035E46F-893C-F548-A2E9-8A426AB444A8}"/>
              </a:ext>
            </a:extLst>
          </p:cNvPr>
          <p:cNvSpPr>
            <a:spLocks noGrp="1" noChangeArrowheads="1"/>
          </p:cNvSpPr>
          <p:nvPr>
            <p:ph type="sldNum" sz="quarter" idx="12"/>
          </p:nvPr>
        </p:nvSpPr>
        <p:spPr>
          <a:ln/>
        </p:spPr>
        <p:txBody>
          <a:bodyPr/>
          <a:lstStyle>
            <a:lvl1pPr>
              <a:defRPr/>
            </a:lvl1pPr>
          </a:lstStyle>
          <a:p>
            <a:pPr>
              <a:defRPr/>
            </a:pPr>
            <a:fld id="{015CFCB7-89D0-E540-A086-F7C7FD050CDB}" type="slidenum">
              <a:rPr lang="en-US" altLang="zh-CN"/>
              <a:pPr>
                <a:defRPr/>
              </a:pPr>
              <a:t>‹#›</a:t>
            </a:fld>
            <a:endParaRPr lang="en-US" altLang="zh-CN"/>
          </a:p>
        </p:txBody>
      </p:sp>
    </p:spTree>
    <p:extLst>
      <p:ext uri="{BB962C8B-B14F-4D97-AF65-F5344CB8AC3E}">
        <p14:creationId xmlns:p14="http://schemas.microsoft.com/office/powerpoint/2010/main" val="2174567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04E7949-2801-9945-B9BB-D3082F4566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ED20EA1-1B2D-3440-8D82-543B01D3B4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FE903FF-B5A8-3A41-9951-45673A86C944}"/>
              </a:ext>
            </a:extLst>
          </p:cNvPr>
          <p:cNvSpPr>
            <a:spLocks noGrp="1" noChangeArrowheads="1"/>
          </p:cNvSpPr>
          <p:nvPr>
            <p:ph type="sldNum" sz="quarter" idx="12"/>
          </p:nvPr>
        </p:nvSpPr>
        <p:spPr>
          <a:ln/>
        </p:spPr>
        <p:txBody>
          <a:bodyPr/>
          <a:lstStyle>
            <a:lvl1pPr>
              <a:defRPr/>
            </a:lvl1pPr>
          </a:lstStyle>
          <a:p>
            <a:pPr>
              <a:defRPr/>
            </a:pPr>
            <a:fld id="{1D6C896C-C969-F242-AF83-50D7FD19568E}" type="slidenum">
              <a:rPr lang="en-US" altLang="zh-CN"/>
              <a:pPr>
                <a:defRPr/>
              </a:pPr>
              <a:t>‹#›</a:t>
            </a:fld>
            <a:endParaRPr lang="en-US" altLang="zh-CN"/>
          </a:p>
        </p:txBody>
      </p:sp>
    </p:spTree>
    <p:extLst>
      <p:ext uri="{BB962C8B-B14F-4D97-AF65-F5344CB8AC3E}">
        <p14:creationId xmlns:p14="http://schemas.microsoft.com/office/powerpoint/2010/main" val="1490442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202E0BB-BA06-FE44-96B0-F41EBD4376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87B4EE4-14FF-614E-9648-2958145D45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B295A1D-FACA-D845-B8D4-23E33CC0A36C}"/>
              </a:ext>
            </a:extLst>
          </p:cNvPr>
          <p:cNvSpPr>
            <a:spLocks noGrp="1" noChangeArrowheads="1"/>
          </p:cNvSpPr>
          <p:nvPr>
            <p:ph type="sldNum" sz="quarter" idx="12"/>
          </p:nvPr>
        </p:nvSpPr>
        <p:spPr>
          <a:ln/>
        </p:spPr>
        <p:txBody>
          <a:bodyPr/>
          <a:lstStyle>
            <a:lvl1pPr>
              <a:defRPr/>
            </a:lvl1pPr>
          </a:lstStyle>
          <a:p>
            <a:pPr>
              <a:defRPr/>
            </a:pPr>
            <a:fld id="{894011F7-1B8D-C94C-B414-41F22179DAF2}" type="slidenum">
              <a:rPr lang="en-US" altLang="zh-CN"/>
              <a:pPr>
                <a:defRPr/>
              </a:pPr>
              <a:t>‹#›</a:t>
            </a:fld>
            <a:endParaRPr lang="en-US" altLang="zh-CN"/>
          </a:p>
        </p:txBody>
      </p:sp>
    </p:spTree>
    <p:extLst>
      <p:ext uri="{BB962C8B-B14F-4D97-AF65-F5344CB8AC3E}">
        <p14:creationId xmlns:p14="http://schemas.microsoft.com/office/powerpoint/2010/main" val="1736844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682601D-D779-934A-A410-BA0F48C7875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6B67E-3F8B-EA46-969D-E18B5460C0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6CAB7C1-F143-1246-9349-919E93EF4239}"/>
              </a:ext>
            </a:extLst>
          </p:cNvPr>
          <p:cNvSpPr>
            <a:spLocks noGrp="1" noChangeArrowheads="1"/>
          </p:cNvSpPr>
          <p:nvPr>
            <p:ph type="sldNum" sz="quarter" idx="12"/>
          </p:nvPr>
        </p:nvSpPr>
        <p:spPr>
          <a:ln/>
        </p:spPr>
        <p:txBody>
          <a:bodyPr/>
          <a:lstStyle>
            <a:lvl1pPr>
              <a:defRPr/>
            </a:lvl1pPr>
          </a:lstStyle>
          <a:p>
            <a:pPr>
              <a:defRPr/>
            </a:pPr>
            <a:fld id="{6ED1A90E-BE51-3A4A-AAD7-5A46B916CA1C}" type="slidenum">
              <a:rPr lang="en-US" altLang="zh-CN"/>
              <a:pPr>
                <a:defRPr/>
              </a:pPr>
              <a:t>‹#›</a:t>
            </a:fld>
            <a:endParaRPr lang="en-US" altLang="zh-CN"/>
          </a:p>
        </p:txBody>
      </p:sp>
    </p:spTree>
    <p:extLst>
      <p:ext uri="{BB962C8B-B14F-4D97-AF65-F5344CB8AC3E}">
        <p14:creationId xmlns:p14="http://schemas.microsoft.com/office/powerpoint/2010/main" val="31800911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8F70260-0B05-6A42-A15B-033C81E135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7D9BB77-C43E-8447-85A9-B4C3879500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9D4004-528F-BD41-B196-13E50FF4FBE9}"/>
              </a:ext>
            </a:extLst>
          </p:cNvPr>
          <p:cNvSpPr>
            <a:spLocks noGrp="1" noChangeArrowheads="1"/>
          </p:cNvSpPr>
          <p:nvPr>
            <p:ph type="sldNum" sz="quarter" idx="12"/>
          </p:nvPr>
        </p:nvSpPr>
        <p:spPr>
          <a:ln/>
        </p:spPr>
        <p:txBody>
          <a:bodyPr/>
          <a:lstStyle>
            <a:lvl1pPr>
              <a:defRPr/>
            </a:lvl1pPr>
          </a:lstStyle>
          <a:p>
            <a:pPr>
              <a:defRPr/>
            </a:pPr>
            <a:fld id="{E19F9832-C222-FC47-B7C2-B46BB251B998}" type="slidenum">
              <a:rPr lang="en-US" altLang="zh-CN"/>
              <a:pPr>
                <a:defRPr/>
              </a:pPr>
              <a:t>‹#›</a:t>
            </a:fld>
            <a:endParaRPr lang="en-US" altLang="zh-CN"/>
          </a:p>
        </p:txBody>
      </p:sp>
    </p:spTree>
    <p:extLst>
      <p:ext uri="{BB962C8B-B14F-4D97-AF65-F5344CB8AC3E}">
        <p14:creationId xmlns:p14="http://schemas.microsoft.com/office/powerpoint/2010/main" val="3949873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1E62EEB-4EAA-2E4E-BD92-E9D12B3C27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6D3DC23-64DB-784D-A417-192AC70D2C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1A3EFC-758B-EF43-A83B-AB72D2C71E20}"/>
              </a:ext>
            </a:extLst>
          </p:cNvPr>
          <p:cNvSpPr>
            <a:spLocks noGrp="1" noChangeArrowheads="1"/>
          </p:cNvSpPr>
          <p:nvPr>
            <p:ph type="sldNum" sz="quarter" idx="12"/>
          </p:nvPr>
        </p:nvSpPr>
        <p:spPr>
          <a:ln/>
        </p:spPr>
        <p:txBody>
          <a:bodyPr/>
          <a:lstStyle>
            <a:lvl1pPr>
              <a:defRPr/>
            </a:lvl1pPr>
          </a:lstStyle>
          <a:p>
            <a:pPr>
              <a:defRPr/>
            </a:pPr>
            <a:fld id="{4CEEAE64-D789-F54E-9F6F-2D7EAE80533D}" type="slidenum">
              <a:rPr lang="en-US" altLang="zh-CN"/>
              <a:pPr>
                <a:defRPr/>
              </a:pPr>
              <a:t>‹#›</a:t>
            </a:fld>
            <a:endParaRPr lang="en-US" altLang="zh-CN"/>
          </a:p>
        </p:txBody>
      </p:sp>
    </p:spTree>
    <p:extLst>
      <p:ext uri="{BB962C8B-B14F-4D97-AF65-F5344CB8AC3E}">
        <p14:creationId xmlns:p14="http://schemas.microsoft.com/office/powerpoint/2010/main" val="32746386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64C4790-2855-D14D-B46B-3B616F2BD1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1F43546-AA43-5B4D-824B-3401FAAECD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1606184-EF0E-3D4D-9760-485DE575C766}"/>
              </a:ext>
            </a:extLst>
          </p:cNvPr>
          <p:cNvSpPr>
            <a:spLocks noGrp="1" noChangeArrowheads="1"/>
          </p:cNvSpPr>
          <p:nvPr>
            <p:ph type="sldNum" sz="quarter" idx="12"/>
          </p:nvPr>
        </p:nvSpPr>
        <p:spPr>
          <a:ln/>
        </p:spPr>
        <p:txBody>
          <a:bodyPr/>
          <a:lstStyle>
            <a:lvl1pPr>
              <a:defRPr/>
            </a:lvl1pPr>
          </a:lstStyle>
          <a:p>
            <a:pPr>
              <a:defRPr/>
            </a:pPr>
            <a:fld id="{BE68B52B-04A6-6645-8BBE-D49E9192C6D6}" type="slidenum">
              <a:rPr lang="en-US" altLang="zh-CN"/>
              <a:pPr>
                <a:defRPr/>
              </a:pPr>
              <a:t>‹#›</a:t>
            </a:fld>
            <a:endParaRPr lang="en-US" altLang="zh-CN"/>
          </a:p>
        </p:txBody>
      </p:sp>
    </p:spTree>
    <p:extLst>
      <p:ext uri="{BB962C8B-B14F-4D97-AF65-F5344CB8AC3E}">
        <p14:creationId xmlns:p14="http://schemas.microsoft.com/office/powerpoint/2010/main" val="18224095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35CD800-2F23-6340-87C9-496ADEB593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51B98E-CB8D-7641-84E7-0C55A4D43EE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44C7AAA-E1F0-1F40-8BE3-134F0127FFEF}"/>
              </a:ext>
            </a:extLst>
          </p:cNvPr>
          <p:cNvSpPr>
            <a:spLocks noGrp="1" noChangeArrowheads="1"/>
          </p:cNvSpPr>
          <p:nvPr>
            <p:ph type="sldNum" sz="quarter" idx="12"/>
          </p:nvPr>
        </p:nvSpPr>
        <p:spPr>
          <a:ln/>
        </p:spPr>
        <p:txBody>
          <a:bodyPr/>
          <a:lstStyle>
            <a:lvl1pPr>
              <a:defRPr/>
            </a:lvl1pPr>
          </a:lstStyle>
          <a:p>
            <a:pPr>
              <a:defRPr/>
            </a:pPr>
            <a:fld id="{CF6C15D8-A365-4346-92C2-EA02D323D9C1}" type="slidenum">
              <a:rPr lang="en-US" altLang="zh-CN"/>
              <a:pPr>
                <a:defRPr/>
              </a:pPr>
              <a:t>‹#›</a:t>
            </a:fld>
            <a:endParaRPr lang="en-US" altLang="zh-CN"/>
          </a:p>
        </p:txBody>
      </p:sp>
    </p:spTree>
    <p:extLst>
      <p:ext uri="{BB962C8B-B14F-4D97-AF65-F5344CB8AC3E}">
        <p14:creationId xmlns:p14="http://schemas.microsoft.com/office/powerpoint/2010/main" val="27226949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A5F9007F-0E91-AA43-9175-CBFF075E3E4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FE79E50-8B11-4844-84D4-7E1187AE43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7CA8B9-2706-8442-8639-3EF9B7CCD468}"/>
              </a:ext>
            </a:extLst>
          </p:cNvPr>
          <p:cNvSpPr>
            <a:spLocks noGrp="1" noChangeArrowheads="1"/>
          </p:cNvSpPr>
          <p:nvPr>
            <p:ph type="sldNum" sz="quarter" idx="12"/>
          </p:nvPr>
        </p:nvSpPr>
        <p:spPr>
          <a:ln/>
        </p:spPr>
        <p:txBody>
          <a:bodyPr/>
          <a:lstStyle>
            <a:lvl1pPr>
              <a:defRPr/>
            </a:lvl1pPr>
          </a:lstStyle>
          <a:p>
            <a:pPr>
              <a:defRPr/>
            </a:pPr>
            <a:fld id="{19678A9A-E00C-D343-9139-749B20A0E7C2}" type="slidenum">
              <a:rPr lang="en-US" altLang="zh-CN"/>
              <a:pPr>
                <a:defRPr/>
              </a:pPr>
              <a:t>‹#›</a:t>
            </a:fld>
            <a:endParaRPr lang="en-US" altLang="zh-CN"/>
          </a:p>
        </p:txBody>
      </p:sp>
    </p:spTree>
    <p:extLst>
      <p:ext uri="{BB962C8B-B14F-4D97-AF65-F5344CB8AC3E}">
        <p14:creationId xmlns:p14="http://schemas.microsoft.com/office/powerpoint/2010/main" val="14687457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8FE30D2-A52E-0448-A177-8A93DB53F4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AD6411B-55E7-1B48-8E0E-3EC439D3B9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1455D10-638D-5F4B-BF00-BB22D5B7C7ED}"/>
              </a:ext>
            </a:extLst>
          </p:cNvPr>
          <p:cNvSpPr>
            <a:spLocks noGrp="1" noChangeArrowheads="1"/>
          </p:cNvSpPr>
          <p:nvPr>
            <p:ph type="sldNum" sz="quarter" idx="12"/>
          </p:nvPr>
        </p:nvSpPr>
        <p:spPr>
          <a:ln/>
        </p:spPr>
        <p:txBody>
          <a:bodyPr/>
          <a:lstStyle>
            <a:lvl1pPr>
              <a:defRPr/>
            </a:lvl1pPr>
          </a:lstStyle>
          <a:p>
            <a:pPr>
              <a:defRPr/>
            </a:pPr>
            <a:fld id="{5D101EBC-0487-8C40-B9B0-D2454DB12172}" type="slidenum">
              <a:rPr lang="en-US" altLang="zh-CN"/>
              <a:pPr>
                <a:defRPr/>
              </a:pPr>
              <a:t>‹#›</a:t>
            </a:fld>
            <a:endParaRPr lang="en-US" altLang="zh-CN"/>
          </a:p>
        </p:txBody>
      </p:sp>
    </p:spTree>
    <p:extLst>
      <p:ext uri="{BB962C8B-B14F-4D97-AF65-F5344CB8AC3E}">
        <p14:creationId xmlns:p14="http://schemas.microsoft.com/office/powerpoint/2010/main" val="26068504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A1B331F-3102-9D4A-87CB-A0580D82B3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2DF9CD3-8BAE-5E46-BBBE-FA3BBC01A2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C19D2BB-5016-5743-956F-1EF034BE5DAC}"/>
              </a:ext>
            </a:extLst>
          </p:cNvPr>
          <p:cNvSpPr>
            <a:spLocks noGrp="1" noChangeArrowheads="1"/>
          </p:cNvSpPr>
          <p:nvPr>
            <p:ph type="sldNum" sz="quarter" idx="12"/>
          </p:nvPr>
        </p:nvSpPr>
        <p:spPr>
          <a:ln/>
        </p:spPr>
        <p:txBody>
          <a:bodyPr/>
          <a:lstStyle>
            <a:lvl1pPr>
              <a:defRPr/>
            </a:lvl1pPr>
          </a:lstStyle>
          <a:p>
            <a:pPr>
              <a:defRPr/>
            </a:pPr>
            <a:fld id="{9BDB7BB2-5493-AB46-AC72-249C34FF8294}" type="slidenum">
              <a:rPr lang="en-US" altLang="zh-CN"/>
              <a:pPr>
                <a:defRPr/>
              </a:pPr>
              <a:t>‹#›</a:t>
            </a:fld>
            <a:endParaRPr lang="en-US" altLang="zh-CN"/>
          </a:p>
        </p:txBody>
      </p:sp>
    </p:spTree>
    <p:extLst>
      <p:ext uri="{BB962C8B-B14F-4D97-AF65-F5344CB8AC3E}">
        <p14:creationId xmlns:p14="http://schemas.microsoft.com/office/powerpoint/2010/main" val="281961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F06497D3-D7EC-B043-9B22-DFD00E3501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3CF2ADD-6919-C341-91E6-26E90C6762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CC8A538-8755-0348-B454-BC5208D2F62B}"/>
              </a:ext>
            </a:extLst>
          </p:cNvPr>
          <p:cNvSpPr>
            <a:spLocks noGrp="1" noChangeArrowheads="1"/>
          </p:cNvSpPr>
          <p:nvPr>
            <p:ph type="sldNum" sz="quarter" idx="12"/>
          </p:nvPr>
        </p:nvSpPr>
        <p:spPr>
          <a:ln/>
        </p:spPr>
        <p:txBody>
          <a:bodyPr/>
          <a:lstStyle>
            <a:lvl1pPr>
              <a:defRPr/>
            </a:lvl1pPr>
          </a:lstStyle>
          <a:p>
            <a:pPr>
              <a:defRPr/>
            </a:pPr>
            <a:fld id="{D6A16328-CB3F-7D4C-9C58-E475D6734D9C}" type="slidenum">
              <a:rPr lang="en-US" altLang="zh-CN"/>
              <a:pPr>
                <a:defRPr/>
              </a:pPr>
              <a:t>‹#›</a:t>
            </a:fld>
            <a:endParaRPr lang="en-US" altLang="zh-CN"/>
          </a:p>
        </p:txBody>
      </p:sp>
    </p:spTree>
    <p:extLst>
      <p:ext uri="{BB962C8B-B14F-4D97-AF65-F5344CB8AC3E}">
        <p14:creationId xmlns:p14="http://schemas.microsoft.com/office/powerpoint/2010/main" val="26263321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14918D9-2334-BD44-BFB9-3692FFFB55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AD53C09-0C4C-244C-B9E9-54D25D9888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E66F696-8304-A44E-B95B-3DCC6BE9C5B7}"/>
              </a:ext>
            </a:extLst>
          </p:cNvPr>
          <p:cNvSpPr>
            <a:spLocks noGrp="1" noChangeArrowheads="1"/>
          </p:cNvSpPr>
          <p:nvPr>
            <p:ph type="sldNum" sz="quarter" idx="12"/>
          </p:nvPr>
        </p:nvSpPr>
        <p:spPr>
          <a:ln/>
        </p:spPr>
        <p:txBody>
          <a:bodyPr/>
          <a:lstStyle>
            <a:lvl1pPr>
              <a:defRPr/>
            </a:lvl1pPr>
          </a:lstStyle>
          <a:p>
            <a:pPr>
              <a:defRPr/>
            </a:pPr>
            <a:fld id="{9D7C8528-C7F5-EA4E-889C-E884D7A3F3D9}" type="slidenum">
              <a:rPr lang="en-US" altLang="zh-CN"/>
              <a:pPr>
                <a:defRPr/>
              </a:pPr>
              <a:t>‹#›</a:t>
            </a:fld>
            <a:endParaRPr lang="en-US" altLang="zh-CN"/>
          </a:p>
        </p:txBody>
      </p:sp>
    </p:spTree>
    <p:extLst>
      <p:ext uri="{BB962C8B-B14F-4D97-AF65-F5344CB8AC3E}">
        <p14:creationId xmlns:p14="http://schemas.microsoft.com/office/powerpoint/2010/main" val="29605917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4E85ACE-BA92-0346-92FD-FDB5C778FFF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EFDF55D-3009-3642-A9C8-F0CD594180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38DBC5B-D746-284F-9DA3-F806ADC78E1A}"/>
              </a:ext>
            </a:extLst>
          </p:cNvPr>
          <p:cNvSpPr>
            <a:spLocks noGrp="1" noChangeArrowheads="1"/>
          </p:cNvSpPr>
          <p:nvPr>
            <p:ph type="sldNum" sz="quarter" idx="12"/>
          </p:nvPr>
        </p:nvSpPr>
        <p:spPr>
          <a:ln/>
        </p:spPr>
        <p:txBody>
          <a:bodyPr/>
          <a:lstStyle>
            <a:lvl1pPr>
              <a:defRPr/>
            </a:lvl1pPr>
          </a:lstStyle>
          <a:p>
            <a:pPr>
              <a:defRPr/>
            </a:pPr>
            <a:fld id="{7BB2FC1B-FEBD-8540-B4C6-AD506456053A}" type="slidenum">
              <a:rPr lang="en-US" altLang="zh-CN"/>
              <a:pPr>
                <a:defRPr/>
              </a:pPr>
              <a:t>‹#›</a:t>
            </a:fld>
            <a:endParaRPr lang="en-US" altLang="zh-CN"/>
          </a:p>
        </p:txBody>
      </p:sp>
    </p:spTree>
    <p:extLst>
      <p:ext uri="{BB962C8B-B14F-4D97-AF65-F5344CB8AC3E}">
        <p14:creationId xmlns:p14="http://schemas.microsoft.com/office/powerpoint/2010/main" val="41765896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35EFDCA-9EC7-3742-B6D6-8D41109A14A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08CE9FB-AB3F-D84E-9F3F-73DDBE140D6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AA4FBF2-CBC2-A246-90FE-96C8B0C58A2E}"/>
              </a:ext>
            </a:extLst>
          </p:cNvPr>
          <p:cNvSpPr>
            <a:spLocks noGrp="1" noChangeArrowheads="1"/>
          </p:cNvSpPr>
          <p:nvPr>
            <p:ph type="sldNum" sz="quarter" idx="12"/>
          </p:nvPr>
        </p:nvSpPr>
        <p:spPr>
          <a:ln/>
        </p:spPr>
        <p:txBody>
          <a:bodyPr/>
          <a:lstStyle>
            <a:lvl1pPr>
              <a:defRPr/>
            </a:lvl1pPr>
          </a:lstStyle>
          <a:p>
            <a:pPr>
              <a:defRPr/>
            </a:pPr>
            <a:fld id="{1983148D-1CB3-1447-96B5-582FC801F609}" type="slidenum">
              <a:rPr lang="en-US" altLang="zh-CN"/>
              <a:pPr>
                <a:defRPr/>
              </a:pPr>
              <a:t>‹#›</a:t>
            </a:fld>
            <a:endParaRPr lang="en-US" altLang="zh-CN"/>
          </a:p>
        </p:txBody>
      </p:sp>
    </p:spTree>
    <p:extLst>
      <p:ext uri="{BB962C8B-B14F-4D97-AF65-F5344CB8AC3E}">
        <p14:creationId xmlns:p14="http://schemas.microsoft.com/office/powerpoint/2010/main" val="36967456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A74B24F-5F06-5643-AE7B-D5A963794B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71F54F4-B22D-2545-BDAA-310A5063B4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CBC1BC4-E863-C14E-89A0-15762973B728}"/>
              </a:ext>
            </a:extLst>
          </p:cNvPr>
          <p:cNvSpPr>
            <a:spLocks noGrp="1" noChangeArrowheads="1"/>
          </p:cNvSpPr>
          <p:nvPr>
            <p:ph type="sldNum" sz="quarter" idx="12"/>
          </p:nvPr>
        </p:nvSpPr>
        <p:spPr>
          <a:ln/>
        </p:spPr>
        <p:txBody>
          <a:bodyPr/>
          <a:lstStyle>
            <a:lvl1pPr>
              <a:defRPr/>
            </a:lvl1pPr>
          </a:lstStyle>
          <a:p>
            <a:pPr>
              <a:defRPr/>
            </a:pPr>
            <a:fld id="{CAFCA87C-51A3-004F-8AE8-E3CED9DBF0D7}" type="slidenum">
              <a:rPr lang="en-US" altLang="zh-CN"/>
              <a:pPr>
                <a:defRPr/>
              </a:pPr>
              <a:t>‹#›</a:t>
            </a:fld>
            <a:endParaRPr lang="en-US" altLang="zh-CN"/>
          </a:p>
        </p:txBody>
      </p:sp>
    </p:spTree>
    <p:extLst>
      <p:ext uri="{BB962C8B-B14F-4D97-AF65-F5344CB8AC3E}">
        <p14:creationId xmlns:p14="http://schemas.microsoft.com/office/powerpoint/2010/main" val="26029227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E5AD9BA-FE0B-D44A-A178-BECAC17FD6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1B013D3-0EC1-FB4C-9A85-608E1BB99F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7A15B8E-8416-3C47-824A-1334A677CAB1}"/>
              </a:ext>
            </a:extLst>
          </p:cNvPr>
          <p:cNvSpPr>
            <a:spLocks noGrp="1" noChangeArrowheads="1"/>
          </p:cNvSpPr>
          <p:nvPr>
            <p:ph type="sldNum" sz="quarter" idx="12"/>
          </p:nvPr>
        </p:nvSpPr>
        <p:spPr>
          <a:ln/>
        </p:spPr>
        <p:txBody>
          <a:bodyPr/>
          <a:lstStyle>
            <a:lvl1pPr>
              <a:defRPr/>
            </a:lvl1pPr>
          </a:lstStyle>
          <a:p>
            <a:pPr>
              <a:defRPr/>
            </a:pPr>
            <a:fld id="{CF914E2B-A3AC-EC4B-BB87-722EAFAC0B6C}" type="slidenum">
              <a:rPr lang="en-US" altLang="zh-CN"/>
              <a:pPr>
                <a:defRPr/>
              </a:pPr>
              <a:t>‹#›</a:t>
            </a:fld>
            <a:endParaRPr lang="en-US" altLang="zh-CN"/>
          </a:p>
        </p:txBody>
      </p:sp>
    </p:spTree>
    <p:extLst>
      <p:ext uri="{BB962C8B-B14F-4D97-AF65-F5344CB8AC3E}">
        <p14:creationId xmlns:p14="http://schemas.microsoft.com/office/powerpoint/2010/main" val="205599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09D9904-D7BA-0442-88A4-8952F3C1773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1FE45FE-2A84-7E44-B55B-CE7353A58F1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F7C18B8-A44F-5B46-9E61-27FDF443F0F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6C403749-9CB5-424A-96B5-A36E0863A57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95D23B46-949B-D542-AF32-91BB206550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A92C3336-B862-FC41-8C3D-151184040925}" type="slidenum">
              <a:rPr lang="en-US" altLang="zh-CN"/>
              <a:pPr>
                <a:defRPr/>
              </a:pPr>
              <a:t>‹#›</a:t>
            </a:fld>
            <a:endParaRPr lang="en-US" altLang="zh-CN"/>
          </a:p>
        </p:txBody>
      </p:sp>
    </p:spTree>
    <p:extLst>
      <p:ext uri="{BB962C8B-B14F-4D97-AF65-F5344CB8AC3E}">
        <p14:creationId xmlns:p14="http://schemas.microsoft.com/office/powerpoint/2010/main" val="2896630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09D9904-D7BA-0442-88A4-8952F3C1773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1FE45FE-2A84-7E44-B55B-CE7353A58F1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F7C18B8-A44F-5B46-9E61-27FDF443F0F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6C403749-9CB5-424A-96B5-A36E0863A57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95D23B46-949B-D542-AF32-91BB206550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A92C3336-B862-FC41-8C3D-151184040925}" type="slidenum">
              <a:rPr lang="en-US" altLang="zh-CN"/>
              <a:pPr>
                <a:defRPr/>
              </a:pPr>
              <a:t>‹#›</a:t>
            </a:fld>
            <a:endParaRPr lang="en-US" altLang="zh-CN"/>
          </a:p>
        </p:txBody>
      </p:sp>
    </p:spTree>
    <p:extLst>
      <p:ext uri="{BB962C8B-B14F-4D97-AF65-F5344CB8AC3E}">
        <p14:creationId xmlns:p14="http://schemas.microsoft.com/office/powerpoint/2010/main" val="9787923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285D133-F7B8-F243-9A90-7E4B1F6B1FF6}"/>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030F0BC8-E417-2C4D-9418-87F0385C7983}"/>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C6ADB643-C34F-3248-AFF3-EB08B1F5CE1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D6BF224F-DBEB-1947-9964-1FA96B780A2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6B57C08F-BC17-AA41-AC8A-61BF74CA65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57E4E4FC-04FD-1B4F-93B0-15B1E9F1E7F5}" type="slidenum">
              <a:rPr lang="en-US" altLang="zh-CN"/>
              <a:pPr>
                <a:defRPr/>
              </a:pPr>
              <a:t>‹#›</a:t>
            </a:fld>
            <a:endParaRPr lang="en-US" altLang="zh-CN"/>
          </a:p>
        </p:txBody>
      </p:sp>
    </p:spTree>
    <p:extLst>
      <p:ext uri="{BB962C8B-B14F-4D97-AF65-F5344CB8AC3E}">
        <p14:creationId xmlns:p14="http://schemas.microsoft.com/office/powerpoint/2010/main" val="35243644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5.xml"/><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6.xml"/></Relationships>
</file>

<file path=ppt/slides/_rels/slide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1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2.xml"/><Relationship Id="rId1" Type="http://schemas.openxmlformats.org/officeDocument/2006/relationships/slideLayout" Target="../slideLayouts/slideLayout46.xml"/></Relationships>
</file>

<file path=ppt/slides/_rels/slide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46.xml"/></Relationships>
</file>

<file path=ppt/slides/_rels/slide1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9.xml"/><Relationship Id="rId1" Type="http://schemas.openxmlformats.org/officeDocument/2006/relationships/slideLayout" Target="../slideLayouts/slideLayout35.xml"/></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35.xml"/></Relationships>
</file>

<file path=ppt/slides/_rels/slide1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1.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1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35.xml"/></Relationships>
</file>

<file path=ppt/slides/_rels/slide1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3.xml"/><Relationship Id="rId1" Type="http://schemas.openxmlformats.org/officeDocument/2006/relationships/slideLayout" Target="../slideLayouts/slideLayout35.xml"/></Relationships>
</file>

<file path=ppt/slides/_rels/slide1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4.xml"/><Relationship Id="rId1" Type="http://schemas.openxmlformats.org/officeDocument/2006/relationships/slideLayout" Target="../slideLayouts/slideLayout35.xml"/></Relationships>
</file>

<file path=ppt/slides/_rels/slide1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5.xml"/><Relationship Id="rId1" Type="http://schemas.openxmlformats.org/officeDocument/2006/relationships/slideLayout" Target="../slideLayouts/slideLayout35.xml"/></Relationships>
</file>

<file path=ppt/slides/_rels/slide1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6.xml"/><Relationship Id="rId1" Type="http://schemas.openxmlformats.org/officeDocument/2006/relationships/slideLayout" Target="../slideLayouts/slideLayout3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5.xml"/></Relationships>
</file>

<file path=ppt/slides/_rels/slide1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1.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5.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hyperlink" Target="https://safari.ethz.ch/digitaltechnik/spring2021/lib/exe/fetch.php?media=onur-digitaldesign_comparch-2021-lecture17b-branch-prediction-i-afterlecture.pdf"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hyperlink" Target="http://www.iqiyi.com/w_19rt0curzh.html"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9.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8.xml"/><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9.xml"/><Relationship Id="rId1" Type="http://schemas.openxmlformats.org/officeDocument/2006/relationships/slideLayout" Target="../slideLayouts/slideLayout46.xml"/><Relationship Id="rId4" Type="http://schemas.openxmlformats.org/officeDocument/2006/relationships/image" Target="../media/image20.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46.xml"/><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06</a:t>
            </a:r>
            <a:endParaRPr lang="zh-CN" altLang="en-US" sz="3600" b="1"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a:br>
            <a:r>
              <a:rPr lang="en-US" altLang="zh-CN"/>
              <a:t>Static </a:t>
            </a:r>
            <a:r>
              <a:rPr lang="en-US" altLang="zh-CN" dirty="0"/>
              <a:t>Parallelism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5">
            <a:extLst>
              <a:ext uri="{FF2B5EF4-FFF2-40B4-BE49-F238E27FC236}">
                <a16:creationId xmlns:a16="http://schemas.microsoft.com/office/drawing/2014/main" id="{C626A646-EC67-474D-9BC2-41BEB70EA5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0"/>
            <a:ext cx="915511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标题 1">
            <a:extLst>
              <a:ext uri="{FF2B5EF4-FFF2-40B4-BE49-F238E27FC236}">
                <a16:creationId xmlns:a16="http://schemas.microsoft.com/office/drawing/2014/main" id="{F1449A75-1007-9447-8A5D-012522117613}"/>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92DB22BD-8F1D-0648-9049-5B704609489C}"/>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Order</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AB3D4C80-D355-C543-B021-07118268FBC0}"/>
              </a:ext>
            </a:extLst>
          </p:cNvPr>
          <p:cNvSpPr>
            <a:spLocks noGrp="1" noChangeArrowheads="1"/>
          </p:cNvSpPr>
          <p:nvPr>
            <p:ph type="title"/>
          </p:nvPr>
        </p:nvSpPr>
        <p:spPr/>
        <p:txBody>
          <a:bodyPr/>
          <a:lstStyle/>
          <a:p>
            <a:pPr eaLnBrk="1" hangingPunct="1"/>
            <a:r>
              <a:rPr lang="en-US" altLang="zh-CN"/>
              <a:t>Hazard Detection in ID</a:t>
            </a:r>
          </a:p>
        </p:txBody>
      </p:sp>
      <p:sp>
        <p:nvSpPr>
          <p:cNvPr id="101378" name="Rectangle 3">
            <a:extLst>
              <a:ext uri="{FF2B5EF4-FFF2-40B4-BE49-F238E27FC236}">
                <a16:creationId xmlns:a16="http://schemas.microsoft.com/office/drawing/2014/main" id="{7F3FBCEF-C151-8E4A-B482-5019D8F085FB}"/>
              </a:ext>
            </a:extLst>
          </p:cNvPr>
          <p:cNvSpPr>
            <a:spLocks noGrp="1" noChangeArrowheads="1"/>
          </p:cNvSpPr>
          <p:nvPr>
            <p:ph type="body" idx="1"/>
          </p:nvPr>
        </p:nvSpPr>
        <p:spPr/>
        <p:txBody>
          <a:bodyPr/>
          <a:lstStyle/>
          <a:p>
            <a:pPr eaLnBrk="1" hangingPunct="1"/>
            <a:r>
              <a:rPr lang="en-US" altLang="zh-CN"/>
              <a:t>1. Check for </a:t>
            </a:r>
            <a:r>
              <a:rPr lang="en-US" altLang="zh-CN" b="1">
                <a:solidFill>
                  <a:srgbClr val="00B0F0"/>
                </a:solidFill>
              </a:rPr>
              <a:t>structural hazards</a:t>
            </a:r>
          </a:p>
          <a:p>
            <a:pPr eaLnBrk="1" hangingPunct="1">
              <a:buFontTx/>
              <a:buNone/>
            </a:pPr>
            <a:r>
              <a:rPr lang="en-US" altLang="zh-CN"/>
              <a:t>	wait until the required functional unit is not busy (only for divides);</a:t>
            </a:r>
          </a:p>
          <a:p>
            <a:pPr eaLnBrk="1" hangingPunct="1">
              <a:buFontTx/>
              <a:buNone/>
            </a:pPr>
            <a:r>
              <a:rPr lang="en-US" altLang="zh-CN"/>
              <a:t>	make sure the register write port is available when it will be needed;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96E5E7DB-8658-1242-BCCF-B800DFF7D8FD}"/>
              </a:ext>
            </a:extLst>
          </p:cNvPr>
          <p:cNvSpPr>
            <a:spLocks noGrp="1" noChangeArrowheads="1"/>
          </p:cNvSpPr>
          <p:nvPr>
            <p:ph type="title"/>
          </p:nvPr>
        </p:nvSpPr>
        <p:spPr/>
        <p:txBody>
          <a:bodyPr/>
          <a:lstStyle/>
          <a:p>
            <a:pPr eaLnBrk="1" hangingPunct="1"/>
            <a:r>
              <a:rPr lang="en-US" altLang="zh-CN"/>
              <a:t>Hazard Detection in ID</a:t>
            </a:r>
          </a:p>
        </p:txBody>
      </p:sp>
      <p:sp>
        <p:nvSpPr>
          <p:cNvPr id="103426" name="Rectangle 3">
            <a:extLst>
              <a:ext uri="{FF2B5EF4-FFF2-40B4-BE49-F238E27FC236}">
                <a16:creationId xmlns:a16="http://schemas.microsoft.com/office/drawing/2014/main" id="{9546928D-E3EE-2D4F-B3F8-5E7504BB1171}"/>
              </a:ext>
            </a:extLst>
          </p:cNvPr>
          <p:cNvSpPr>
            <a:spLocks noGrp="1" noChangeArrowheads="1"/>
          </p:cNvSpPr>
          <p:nvPr>
            <p:ph type="body" idx="1"/>
          </p:nvPr>
        </p:nvSpPr>
        <p:spPr/>
        <p:txBody>
          <a:bodyPr/>
          <a:lstStyle/>
          <a:p>
            <a:pPr eaLnBrk="1" hangingPunct="1"/>
            <a:r>
              <a:rPr lang="en-US" altLang="zh-CN"/>
              <a:t>2. Check for </a:t>
            </a:r>
            <a:r>
              <a:rPr lang="en-US" altLang="zh-CN" b="1">
                <a:solidFill>
                  <a:srgbClr val="00B0F0"/>
                </a:solidFill>
              </a:rPr>
              <a:t>RAW data hazards</a:t>
            </a:r>
          </a:p>
          <a:p>
            <a:pPr eaLnBrk="1" hangingPunct="1">
              <a:buFontTx/>
              <a:buNone/>
            </a:pPr>
            <a:r>
              <a:rPr lang="en-US" altLang="zh-CN"/>
              <a:t>	wait until source registers are available when needed --- </a:t>
            </a:r>
            <a:r>
              <a:rPr lang="en-US" altLang="zh-CN" i="1"/>
              <a:t>when they are not pending destinations of issued instructions</a:t>
            </a:r>
            <a:endParaRPr lang="en-US" alt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B8C19D1C-2EF0-8348-8962-006C9B312F3F}"/>
              </a:ext>
            </a:extLst>
          </p:cNvPr>
          <p:cNvSpPr>
            <a:spLocks noGrp="1" noChangeArrowheads="1"/>
          </p:cNvSpPr>
          <p:nvPr>
            <p:ph type="title"/>
          </p:nvPr>
        </p:nvSpPr>
        <p:spPr/>
        <p:txBody>
          <a:bodyPr/>
          <a:lstStyle/>
          <a:p>
            <a:pPr eaLnBrk="1" hangingPunct="1"/>
            <a:r>
              <a:rPr lang="en-US" altLang="zh-CN"/>
              <a:t>Hazard Detection in ID</a:t>
            </a:r>
          </a:p>
        </p:txBody>
      </p:sp>
      <p:sp>
        <p:nvSpPr>
          <p:cNvPr id="105474" name="Rectangle 3">
            <a:extLst>
              <a:ext uri="{FF2B5EF4-FFF2-40B4-BE49-F238E27FC236}">
                <a16:creationId xmlns:a16="http://schemas.microsoft.com/office/drawing/2014/main" id="{7DCE0D99-5AE4-0B45-A677-8F253814184D}"/>
              </a:ext>
            </a:extLst>
          </p:cNvPr>
          <p:cNvSpPr>
            <a:spLocks noGrp="1" noChangeArrowheads="1"/>
          </p:cNvSpPr>
          <p:nvPr>
            <p:ph type="body" idx="1"/>
          </p:nvPr>
        </p:nvSpPr>
        <p:spPr/>
        <p:txBody>
          <a:bodyPr/>
          <a:lstStyle/>
          <a:p>
            <a:pPr eaLnBrk="1" hangingPunct="1"/>
            <a:r>
              <a:rPr lang="en-US" altLang="zh-CN"/>
              <a:t>3. Check for </a:t>
            </a:r>
            <a:r>
              <a:rPr lang="en-US" altLang="zh-CN" b="1">
                <a:solidFill>
                  <a:srgbClr val="00B0F0"/>
                </a:solidFill>
              </a:rPr>
              <a:t>WAW data hazards</a:t>
            </a:r>
          </a:p>
          <a:p>
            <a:pPr eaLnBrk="1" hangingPunct="1">
              <a:buFontTx/>
              <a:buNone/>
            </a:pPr>
            <a:r>
              <a:rPr lang="en-US" altLang="zh-CN"/>
              <a:t>	determine if any instruction in A1 – A4, D, M1-M7 has the same register destination as this instruction;</a:t>
            </a:r>
          </a:p>
          <a:p>
            <a:pPr eaLnBrk="1" hangingPunct="1">
              <a:buFontTx/>
              <a:buNone/>
            </a:pPr>
            <a:r>
              <a:rPr lang="en-US" altLang="zh-CN"/>
              <a:t>	if so, stall the issue of the instr in ID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13B5165B-0385-9043-91F2-8F03BAC5740B}"/>
              </a:ext>
            </a:extLst>
          </p:cNvPr>
          <p:cNvSpPr>
            <a:spLocks noGrp="1" noChangeArrowheads="1"/>
          </p:cNvSpPr>
          <p:nvPr>
            <p:ph type="title"/>
          </p:nvPr>
        </p:nvSpPr>
        <p:spPr/>
        <p:txBody>
          <a:bodyPr/>
          <a:lstStyle/>
          <a:p>
            <a:pPr eaLnBrk="1" hangingPunct="1"/>
            <a:r>
              <a:rPr lang="en-US" altLang="zh-CN"/>
              <a:t>Hazard Detection in ID</a:t>
            </a:r>
          </a:p>
        </p:txBody>
      </p:sp>
      <p:sp>
        <p:nvSpPr>
          <p:cNvPr id="107522" name="Rectangle 3">
            <a:extLst>
              <a:ext uri="{FF2B5EF4-FFF2-40B4-BE49-F238E27FC236}">
                <a16:creationId xmlns:a16="http://schemas.microsoft.com/office/drawing/2014/main" id="{FE398387-6A2F-AF45-8A58-EC695CE53719}"/>
              </a:ext>
            </a:extLst>
          </p:cNvPr>
          <p:cNvSpPr>
            <a:spLocks noGrp="1" noChangeArrowheads="1"/>
          </p:cNvSpPr>
          <p:nvPr>
            <p:ph type="body" idx="1"/>
          </p:nvPr>
        </p:nvSpPr>
        <p:spPr/>
        <p:txBody>
          <a:bodyPr/>
          <a:lstStyle/>
          <a:p>
            <a:pPr eaLnBrk="1" hangingPunct="1"/>
            <a:r>
              <a:rPr lang="en-US" altLang="zh-CN"/>
              <a:t>3. Check for </a:t>
            </a:r>
            <a:r>
              <a:rPr lang="en-US" altLang="zh-CN" b="1">
                <a:solidFill>
                  <a:srgbClr val="00B0F0"/>
                </a:solidFill>
              </a:rPr>
              <a:t>WAW data hazards</a:t>
            </a:r>
          </a:p>
          <a:p>
            <a:pPr eaLnBrk="1" hangingPunct="1">
              <a:buFontTx/>
              <a:buNone/>
            </a:pPr>
            <a:r>
              <a:rPr lang="en-US" altLang="zh-CN"/>
              <a:t>	determine if any instruction in A1 – A4, D, M1-M7 has the same register destination as this instruction;</a:t>
            </a:r>
          </a:p>
          <a:p>
            <a:pPr eaLnBrk="1" hangingPunct="1">
              <a:buFontTx/>
              <a:buNone/>
            </a:pPr>
            <a:r>
              <a:rPr lang="en-US" altLang="zh-CN"/>
              <a:t>	if so, stall the issue of the instr in ID</a:t>
            </a:r>
          </a:p>
          <a:p>
            <a:pPr eaLnBrk="1" hangingPunct="1">
              <a:buFontTx/>
              <a:buNone/>
            </a:pPr>
            <a:r>
              <a:rPr lang="en-US" altLang="zh-CN"/>
              <a:t>	</a:t>
            </a:r>
            <a:r>
              <a:rPr lang="en-US" altLang="zh-CN">
                <a:solidFill>
                  <a:srgbClr val="00B0F0"/>
                </a:solidFill>
              </a:rPr>
              <a:t>this is a simplified version;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B4618A5B-04C8-AA44-9810-1489BE5B05EC}"/>
              </a:ext>
            </a:extLst>
          </p:cNvPr>
          <p:cNvSpPr>
            <a:spLocks noGrp="1" noChangeArrowheads="1"/>
          </p:cNvSpPr>
          <p:nvPr>
            <p:ph type="title"/>
          </p:nvPr>
        </p:nvSpPr>
        <p:spPr/>
        <p:txBody>
          <a:bodyPr/>
          <a:lstStyle/>
          <a:p>
            <a:pPr eaLnBrk="1" hangingPunct="1"/>
            <a:r>
              <a:rPr lang="en-US" altLang="zh-CN"/>
              <a:t>Hazard Detection in ID</a:t>
            </a:r>
          </a:p>
        </p:txBody>
      </p:sp>
      <p:sp>
        <p:nvSpPr>
          <p:cNvPr id="109570" name="Rectangle 3">
            <a:extLst>
              <a:ext uri="{FF2B5EF4-FFF2-40B4-BE49-F238E27FC236}">
                <a16:creationId xmlns:a16="http://schemas.microsoft.com/office/drawing/2014/main" id="{DADB03FB-CD25-D444-B507-00151AB41268}"/>
              </a:ext>
            </a:extLst>
          </p:cNvPr>
          <p:cNvSpPr>
            <a:spLocks noGrp="1" noChangeArrowheads="1"/>
          </p:cNvSpPr>
          <p:nvPr>
            <p:ph type="body" idx="1"/>
          </p:nvPr>
        </p:nvSpPr>
        <p:spPr/>
        <p:txBody>
          <a:bodyPr/>
          <a:lstStyle/>
          <a:p>
            <a:pPr eaLnBrk="1" hangingPunct="1"/>
            <a:r>
              <a:rPr lang="en-US" altLang="zh-CN"/>
              <a:t>3. Check for </a:t>
            </a:r>
            <a:r>
              <a:rPr lang="en-US" altLang="zh-CN" b="1">
                <a:solidFill>
                  <a:srgbClr val="00B0F0"/>
                </a:solidFill>
              </a:rPr>
              <a:t>WAW data hazards</a:t>
            </a:r>
          </a:p>
          <a:p>
            <a:pPr eaLnBrk="1" hangingPunct="1">
              <a:buFontTx/>
              <a:buNone/>
            </a:pPr>
            <a:r>
              <a:rPr lang="en-US" altLang="zh-CN"/>
              <a:t>	determine if any instruction in A1 – A4, D, M1-M7 has the same register destination as this instruction;</a:t>
            </a:r>
          </a:p>
          <a:p>
            <a:pPr eaLnBrk="1" hangingPunct="1">
              <a:buFontTx/>
              <a:buNone/>
            </a:pPr>
            <a:r>
              <a:rPr lang="en-US" altLang="zh-CN"/>
              <a:t>	if so, stall the issue of the instr in ID</a:t>
            </a:r>
          </a:p>
          <a:p>
            <a:pPr eaLnBrk="1" hangingPunct="1">
              <a:buFontTx/>
              <a:buNone/>
            </a:pPr>
            <a:r>
              <a:rPr lang="en-US" altLang="zh-CN"/>
              <a:t>	</a:t>
            </a:r>
            <a:r>
              <a:rPr lang="en-US" altLang="zh-CN">
                <a:solidFill>
                  <a:srgbClr val="00B0F0"/>
                </a:solidFill>
              </a:rPr>
              <a:t>this is a simplified version;</a:t>
            </a:r>
          </a:p>
          <a:p>
            <a:pPr eaLnBrk="1" hangingPunct="1">
              <a:buFontTx/>
              <a:buNone/>
            </a:pPr>
            <a:r>
              <a:rPr lang="en-US" altLang="zh-CN">
                <a:solidFill>
                  <a:srgbClr val="00B0F0"/>
                </a:solidFill>
              </a:rPr>
              <a:t>	more complex: detect instr in ID might finish before an issued instr, knowing pipeline length and its current position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2DF55-E915-6743-8FD6-2B23AB1ECD65}"/>
              </a:ext>
            </a:extLst>
          </p:cNvPr>
          <p:cNvPicPr>
            <a:picLocks noChangeAspect="1"/>
          </p:cNvPicPr>
          <p:nvPr/>
        </p:nvPicPr>
        <p:blipFill>
          <a:blip r:embed="rId3"/>
          <a:stretch>
            <a:fillRect/>
          </a:stretch>
        </p:blipFill>
        <p:spPr>
          <a:xfrm>
            <a:off x="76200" y="2161868"/>
            <a:ext cx="8991600" cy="4696131"/>
          </a:xfrm>
          <a:prstGeom prst="rect">
            <a:avLst/>
          </a:prstGeom>
        </p:spPr>
      </p:pic>
      <p:sp>
        <p:nvSpPr>
          <p:cNvPr id="111618" name="Rectangle 2">
            <a:extLst>
              <a:ext uri="{FF2B5EF4-FFF2-40B4-BE49-F238E27FC236}">
                <a16:creationId xmlns:a16="http://schemas.microsoft.com/office/drawing/2014/main" id="{19CDCB98-9469-C84E-8D2E-4395A9125510}"/>
              </a:ext>
            </a:extLst>
          </p:cNvPr>
          <p:cNvSpPr>
            <a:spLocks noGrp="1" noChangeArrowheads="1"/>
          </p:cNvSpPr>
          <p:nvPr>
            <p:ph type="title"/>
          </p:nvPr>
        </p:nvSpPr>
        <p:spPr/>
        <p:txBody>
          <a:bodyPr/>
          <a:lstStyle/>
          <a:p>
            <a:pPr eaLnBrk="1" hangingPunct="1"/>
            <a:r>
              <a:rPr lang="en-US" altLang="zh-CN"/>
              <a:t>Forwarding</a:t>
            </a:r>
          </a:p>
        </p:txBody>
      </p:sp>
      <p:sp>
        <p:nvSpPr>
          <p:cNvPr id="111619" name="Rectangle 3">
            <a:extLst>
              <a:ext uri="{FF2B5EF4-FFF2-40B4-BE49-F238E27FC236}">
                <a16:creationId xmlns:a16="http://schemas.microsoft.com/office/drawing/2014/main" id="{F36648DF-2AAE-6B43-992E-1FAC1D0EB9CE}"/>
              </a:ext>
            </a:extLst>
          </p:cNvPr>
          <p:cNvSpPr>
            <a:spLocks noGrp="1" noChangeArrowheads="1"/>
          </p:cNvSpPr>
          <p:nvPr>
            <p:ph type="body" idx="1"/>
          </p:nvPr>
        </p:nvSpPr>
        <p:spPr/>
        <p:txBody>
          <a:bodyPr/>
          <a:lstStyle/>
          <a:p>
            <a:pPr eaLnBrk="1" hangingPunct="1"/>
            <a:r>
              <a:rPr lang="en-US" altLang="zh-CN"/>
              <a:t>Generalized with more sources</a:t>
            </a:r>
          </a:p>
          <a:p>
            <a:pPr eaLnBrk="1" hangingPunct="1">
              <a:buFontTx/>
              <a:buNone/>
            </a:pPr>
            <a:r>
              <a:rPr lang="en-US" altLang="zh-CN"/>
              <a:t>	EX/MEM, A4/MEM, M7/MEM, D/MEM, MEM/WB</a:t>
            </a:r>
          </a:p>
          <a:p>
            <a:pPr eaLnBrk="1" hangingPunct="1">
              <a:buFontTx/>
              <a:buNone/>
            </a:pPr>
            <a:r>
              <a:rPr lang="en-US" altLang="zh-CN"/>
              <a:t>	-&gt; source registers of an FP instruction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672E4-B6A5-9544-B747-91B2CB0F8608}"/>
              </a:ext>
            </a:extLst>
          </p:cNvPr>
          <p:cNvPicPr>
            <a:picLocks noChangeAspect="1"/>
          </p:cNvPicPr>
          <p:nvPr/>
        </p:nvPicPr>
        <p:blipFill>
          <a:blip r:embed="rId3"/>
          <a:stretch>
            <a:fillRect/>
          </a:stretch>
        </p:blipFill>
        <p:spPr>
          <a:xfrm>
            <a:off x="854115" y="1661532"/>
            <a:ext cx="4860885" cy="1318206"/>
          </a:xfrm>
          <a:prstGeom prst="rect">
            <a:avLst/>
          </a:prstGeom>
        </p:spPr>
      </p:pic>
      <p:sp>
        <p:nvSpPr>
          <p:cNvPr id="113665" name="Rectangle 2">
            <a:extLst>
              <a:ext uri="{FF2B5EF4-FFF2-40B4-BE49-F238E27FC236}">
                <a16:creationId xmlns:a16="http://schemas.microsoft.com/office/drawing/2014/main" id="{B60C411C-6D50-8148-8A6E-BB8A9629FB48}"/>
              </a:ext>
            </a:extLst>
          </p:cNvPr>
          <p:cNvSpPr>
            <a:spLocks noGrp="1" noChangeArrowheads="1"/>
          </p:cNvSpPr>
          <p:nvPr>
            <p:ph type="title"/>
          </p:nvPr>
        </p:nvSpPr>
        <p:spPr/>
        <p:txBody>
          <a:bodyPr/>
          <a:lstStyle/>
          <a:p>
            <a:pPr eaLnBrk="1" hangingPunct="1"/>
            <a:r>
              <a:rPr lang="en-US" altLang="zh-CN"/>
              <a:t>Out-of-Order Completion</a:t>
            </a:r>
          </a:p>
        </p:txBody>
      </p:sp>
      <p:sp>
        <p:nvSpPr>
          <p:cNvPr id="113666" name="Rectangle 3">
            <a:extLst>
              <a:ext uri="{FF2B5EF4-FFF2-40B4-BE49-F238E27FC236}">
                <a16:creationId xmlns:a16="http://schemas.microsoft.com/office/drawing/2014/main" id="{8DE53991-EDB5-8742-92A6-EC401201B84C}"/>
              </a:ext>
            </a:extLst>
          </p:cNvPr>
          <p:cNvSpPr>
            <a:spLocks noGrp="1" noChangeArrowheads="1"/>
          </p:cNvSpPr>
          <p:nvPr>
            <p:ph type="body" idx="1"/>
          </p:nvPr>
        </p:nvSpPr>
        <p:spPr>
          <a:xfrm>
            <a:off x="457200" y="3048000"/>
            <a:ext cx="8686800" cy="3078163"/>
          </a:xfrm>
        </p:spPr>
        <p:txBody>
          <a:bodyPr/>
          <a:lstStyle/>
          <a:p>
            <a:pPr eaLnBrk="1" hangingPunct="1"/>
            <a:r>
              <a:rPr lang="en-US" altLang="zh-CN"/>
              <a:t>ADD and SUB complete before DIV</a:t>
            </a:r>
          </a:p>
          <a:p>
            <a:pPr eaLnBrk="1" hangingPunct="1"/>
            <a:r>
              <a:rPr lang="en-US" altLang="zh-CN">
                <a:solidFill>
                  <a:srgbClr val="00B0F0"/>
                </a:solidFill>
              </a:rPr>
              <a:t>Out-of-order completion</a:t>
            </a:r>
            <a:r>
              <a:rPr lang="en-US" altLang="zh-CN"/>
              <a:t>: instructions are completing in a different order than they were issued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33290C74-C0F8-8C48-AD1B-565E6AA21509}"/>
              </a:ext>
            </a:extLst>
          </p:cNvPr>
          <p:cNvSpPr>
            <a:spLocks noGrp="1" noChangeArrowheads="1"/>
          </p:cNvSpPr>
          <p:nvPr>
            <p:ph type="title"/>
          </p:nvPr>
        </p:nvSpPr>
        <p:spPr/>
        <p:txBody>
          <a:bodyPr/>
          <a:lstStyle/>
          <a:p>
            <a:pPr eaLnBrk="1" hangingPunct="1"/>
            <a:r>
              <a:rPr lang="en-US" altLang="zh-CN"/>
              <a:t>Out-of-Order Completion</a:t>
            </a:r>
          </a:p>
        </p:txBody>
      </p:sp>
      <p:sp>
        <p:nvSpPr>
          <p:cNvPr id="115714" name="Rectangle 3">
            <a:extLst>
              <a:ext uri="{FF2B5EF4-FFF2-40B4-BE49-F238E27FC236}">
                <a16:creationId xmlns:a16="http://schemas.microsoft.com/office/drawing/2014/main" id="{5876C460-E08A-C64F-934D-91E5A32ECA3E}"/>
              </a:ext>
            </a:extLst>
          </p:cNvPr>
          <p:cNvSpPr>
            <a:spLocks noGrp="1" noChangeArrowheads="1"/>
          </p:cNvSpPr>
          <p:nvPr>
            <p:ph type="body" idx="1"/>
          </p:nvPr>
        </p:nvSpPr>
        <p:spPr>
          <a:xfrm>
            <a:off x="457200" y="1600200"/>
            <a:ext cx="8686800" cy="5257800"/>
          </a:xfrm>
        </p:spPr>
        <p:txBody>
          <a:bodyPr/>
          <a:lstStyle/>
          <a:p>
            <a:pPr eaLnBrk="1" hangingPunct="1">
              <a:lnSpc>
                <a:spcPct val="90000"/>
              </a:lnSpc>
              <a:buFontTx/>
              <a:buNone/>
            </a:pPr>
            <a:r>
              <a:rPr lang="en-US" altLang="zh-CN"/>
              <a:t>How to deal with out-of-order?</a:t>
            </a:r>
          </a:p>
          <a:p>
            <a:pPr eaLnBrk="1" hangingPunct="1">
              <a:lnSpc>
                <a:spcPct val="90000"/>
              </a:lnSpc>
            </a:pPr>
            <a:r>
              <a:rPr lang="en-US" altLang="zh-CN"/>
              <a:t>1. ignore the problem</a:t>
            </a:r>
          </a:p>
          <a:p>
            <a:pPr eaLnBrk="1" hangingPunct="1">
              <a:lnSpc>
                <a:spcPct val="90000"/>
              </a:lnSpc>
            </a:pPr>
            <a:r>
              <a:rPr lang="en-US" altLang="zh-CN"/>
              <a:t>2. buffer the results of an operation until all the operations issued earlier complete</a:t>
            </a:r>
          </a:p>
          <a:p>
            <a:pPr eaLnBrk="1" hangingPunct="1">
              <a:lnSpc>
                <a:spcPct val="90000"/>
              </a:lnSpc>
            </a:pPr>
            <a:r>
              <a:rPr lang="en-US" altLang="zh-CN"/>
              <a:t>3. track what operations were in the pipeline and their PCs</a:t>
            </a:r>
          </a:p>
          <a:p>
            <a:pPr eaLnBrk="1" hangingPunct="1">
              <a:lnSpc>
                <a:spcPct val="90000"/>
              </a:lnSpc>
            </a:pPr>
            <a:r>
              <a:rPr lang="en-US" altLang="zh-CN"/>
              <a:t>4. issue an instruction only if it is certain that all previous instructions will complete without exception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4">
            <a:extLst>
              <a:ext uri="{FF2B5EF4-FFF2-40B4-BE49-F238E27FC236}">
                <a16:creationId xmlns:a16="http://schemas.microsoft.com/office/drawing/2014/main" id="{8C8C4C79-F5D2-5545-9C90-E7284B0089E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All in MIPS R4000</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86DD3-2D9D-B447-BBD2-38F8A2E9D94E}"/>
              </a:ext>
            </a:extLst>
          </p:cNvPr>
          <p:cNvPicPr>
            <a:picLocks noChangeAspect="1"/>
          </p:cNvPicPr>
          <p:nvPr/>
        </p:nvPicPr>
        <p:blipFill>
          <a:blip r:embed="rId3"/>
          <a:stretch>
            <a:fillRect/>
          </a:stretch>
        </p:blipFill>
        <p:spPr>
          <a:xfrm>
            <a:off x="7434" y="1692820"/>
            <a:ext cx="9144000" cy="1845872"/>
          </a:xfrm>
          <a:prstGeom prst="rect">
            <a:avLst/>
          </a:prstGeom>
        </p:spPr>
      </p:pic>
      <p:sp>
        <p:nvSpPr>
          <p:cNvPr id="118785" name="Rectangle 2">
            <a:extLst>
              <a:ext uri="{FF2B5EF4-FFF2-40B4-BE49-F238E27FC236}">
                <a16:creationId xmlns:a16="http://schemas.microsoft.com/office/drawing/2014/main" id="{A008C9D2-AED7-574C-A862-4EFEAEC2656B}"/>
              </a:ext>
            </a:extLst>
          </p:cNvPr>
          <p:cNvSpPr>
            <a:spLocks noGrp="1" noChangeArrowheads="1"/>
          </p:cNvSpPr>
          <p:nvPr>
            <p:ph type="title"/>
          </p:nvPr>
        </p:nvSpPr>
        <p:spPr/>
        <p:txBody>
          <a:bodyPr/>
          <a:lstStyle/>
          <a:p>
            <a:pPr eaLnBrk="1" hangingPunct="1"/>
            <a:r>
              <a:rPr lang="en-US" altLang="zh-CN"/>
              <a:t>MIPS R4000</a:t>
            </a:r>
            <a:r>
              <a:rPr lang="en-US" altLang="zh-CN">
                <a:solidFill>
                  <a:schemeClr val="bg1"/>
                </a:solidFill>
              </a:rPr>
              <a:t>:</a:t>
            </a:r>
          </a:p>
        </p:txBody>
      </p:sp>
      <p:sp>
        <p:nvSpPr>
          <p:cNvPr id="118786" name="Rectangle 3">
            <a:extLst>
              <a:ext uri="{FF2B5EF4-FFF2-40B4-BE49-F238E27FC236}">
                <a16:creationId xmlns:a16="http://schemas.microsoft.com/office/drawing/2014/main" id="{4D11DD54-BF27-2548-B10A-381832B018EC}"/>
              </a:ext>
            </a:extLst>
          </p:cNvPr>
          <p:cNvSpPr>
            <a:spLocks noGrp="1" noChangeArrowheads="1"/>
          </p:cNvSpPr>
          <p:nvPr>
            <p:ph type="body" idx="1"/>
          </p:nvPr>
        </p:nvSpPr>
        <p:spPr>
          <a:xfrm>
            <a:off x="457200" y="3581400"/>
            <a:ext cx="8686800" cy="2544763"/>
          </a:xfrm>
        </p:spPr>
        <p:txBody>
          <a:bodyPr/>
          <a:lstStyle/>
          <a:p>
            <a:pPr eaLnBrk="1" hangingPunct="1"/>
            <a:r>
              <a:rPr lang="en-US" altLang="zh-CN"/>
              <a:t>5-stage -&gt; 8-stage</a:t>
            </a:r>
          </a:p>
          <a:p>
            <a:pPr eaLnBrk="1" hangingPunct="1"/>
            <a:r>
              <a:rPr lang="en-US" altLang="zh-CN"/>
              <a:t>Higher clock rate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6">
            <a:extLst>
              <a:ext uri="{FF2B5EF4-FFF2-40B4-BE49-F238E27FC236}">
                <a16:creationId xmlns:a16="http://schemas.microsoft.com/office/drawing/2014/main" id="{79E7BEDE-5B67-854A-A47A-2275699135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68350"/>
            <a:ext cx="9144000" cy="608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标题 1">
            <a:extLst>
              <a:ext uri="{FF2B5EF4-FFF2-40B4-BE49-F238E27FC236}">
                <a16:creationId xmlns:a16="http://schemas.microsoft.com/office/drawing/2014/main" id="{60604E09-1988-AA4F-A798-904C1045527D}"/>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92856C90-DADB-2E44-8CE3-270FAB2497E3}"/>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Pay</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664592-98A7-3A4F-94DF-DF9A33591157}"/>
              </a:ext>
            </a:extLst>
          </p:cNvPr>
          <p:cNvPicPr>
            <a:picLocks noChangeAspect="1"/>
          </p:cNvPicPr>
          <p:nvPr/>
        </p:nvPicPr>
        <p:blipFill>
          <a:blip r:embed="rId3"/>
          <a:stretch>
            <a:fillRect/>
          </a:stretch>
        </p:blipFill>
        <p:spPr>
          <a:xfrm>
            <a:off x="7434" y="1692820"/>
            <a:ext cx="9144000" cy="1845872"/>
          </a:xfrm>
          <a:prstGeom prst="rect">
            <a:avLst/>
          </a:prstGeom>
        </p:spPr>
      </p:pic>
      <p:sp>
        <p:nvSpPr>
          <p:cNvPr id="120833" name="Rectangle 2">
            <a:extLst>
              <a:ext uri="{FF2B5EF4-FFF2-40B4-BE49-F238E27FC236}">
                <a16:creationId xmlns:a16="http://schemas.microsoft.com/office/drawing/2014/main" id="{CAB5ACF4-144A-9E48-840B-E03064F50B0F}"/>
              </a:ext>
            </a:extLst>
          </p:cNvPr>
          <p:cNvSpPr>
            <a:spLocks noGrp="1" noChangeArrowheads="1"/>
          </p:cNvSpPr>
          <p:nvPr>
            <p:ph type="title"/>
          </p:nvPr>
        </p:nvSpPr>
        <p:spPr/>
        <p:txBody>
          <a:bodyPr/>
          <a:lstStyle/>
          <a:p>
            <a:pPr eaLnBrk="1" hangingPunct="1"/>
            <a:r>
              <a:rPr lang="en-US" altLang="zh-CN"/>
              <a:t>MIPS R4000</a:t>
            </a:r>
            <a:r>
              <a:rPr lang="en-US" altLang="zh-CN">
                <a:solidFill>
                  <a:schemeClr val="bg1"/>
                </a:solidFill>
              </a:rPr>
              <a:t>:</a:t>
            </a:r>
          </a:p>
        </p:txBody>
      </p:sp>
      <p:sp>
        <p:nvSpPr>
          <p:cNvPr id="120834" name="Rectangle 3">
            <a:extLst>
              <a:ext uri="{FF2B5EF4-FFF2-40B4-BE49-F238E27FC236}">
                <a16:creationId xmlns:a16="http://schemas.microsoft.com/office/drawing/2014/main" id="{DF108952-5CF7-C847-840B-CC04F6ACE523}"/>
              </a:ext>
            </a:extLst>
          </p:cNvPr>
          <p:cNvSpPr>
            <a:spLocks noGrp="1" noChangeArrowheads="1"/>
          </p:cNvSpPr>
          <p:nvPr>
            <p:ph type="body" idx="1"/>
          </p:nvPr>
        </p:nvSpPr>
        <p:spPr>
          <a:xfrm>
            <a:off x="457200" y="3581400"/>
            <a:ext cx="8686800" cy="2544763"/>
          </a:xfrm>
        </p:spPr>
        <p:txBody>
          <a:bodyPr/>
          <a:lstStyle/>
          <a:p>
            <a:pPr eaLnBrk="1" hangingPunct="1"/>
            <a:r>
              <a:rPr lang="en-US" altLang="zh-CN"/>
              <a:t>5-stage -&gt; 8-stage</a:t>
            </a:r>
          </a:p>
          <a:p>
            <a:pPr eaLnBrk="1" hangingPunct="1"/>
            <a:r>
              <a:rPr lang="en-US" altLang="zh-CN"/>
              <a:t>Higher clock rate</a:t>
            </a:r>
          </a:p>
          <a:p>
            <a:pPr eaLnBrk="1" hangingPunct="1"/>
            <a:r>
              <a:rPr lang="en-US" altLang="zh-CN">
                <a:solidFill>
                  <a:srgbClr val="00B0F0"/>
                </a:solidFill>
              </a:rPr>
              <a:t>Superpipelining: decompose the memory access because cache access is particularly time critical</a:t>
            </a:r>
          </a:p>
        </p:txBody>
      </p:sp>
      <p:sp>
        <p:nvSpPr>
          <p:cNvPr id="120836" name="AutoShape 5">
            <a:extLst>
              <a:ext uri="{FF2B5EF4-FFF2-40B4-BE49-F238E27FC236}">
                <a16:creationId xmlns:a16="http://schemas.microsoft.com/office/drawing/2014/main" id="{D845DA2B-F362-B542-947C-00E471AB01EA}"/>
              </a:ext>
            </a:extLst>
          </p:cNvPr>
          <p:cNvSpPr>
            <a:spLocks noChangeArrowheads="1"/>
          </p:cNvSpPr>
          <p:nvPr/>
        </p:nvSpPr>
        <p:spPr bwMode="auto">
          <a:xfrm>
            <a:off x="30163" y="1600200"/>
            <a:ext cx="2408237" cy="1787525"/>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837" name="AutoShape 5">
            <a:extLst>
              <a:ext uri="{FF2B5EF4-FFF2-40B4-BE49-F238E27FC236}">
                <a16:creationId xmlns:a16="http://schemas.microsoft.com/office/drawing/2014/main" id="{FEC35655-1C71-9841-99AD-FC6BF0B16705}"/>
              </a:ext>
            </a:extLst>
          </p:cNvPr>
          <p:cNvSpPr>
            <a:spLocks noChangeArrowheads="1"/>
          </p:cNvSpPr>
          <p:nvPr/>
        </p:nvSpPr>
        <p:spPr bwMode="auto">
          <a:xfrm>
            <a:off x="4600575" y="1611313"/>
            <a:ext cx="3324225" cy="1787525"/>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0AFBFB38-A946-A644-A5D4-B46B6BC3B10B}"/>
              </a:ext>
            </a:extLst>
          </p:cNvPr>
          <p:cNvSpPr>
            <a:spLocks noGrp="1" noChangeArrowheads="1"/>
          </p:cNvSpPr>
          <p:nvPr>
            <p:ph type="title"/>
          </p:nvPr>
        </p:nvSpPr>
        <p:spPr/>
        <p:txBody>
          <a:bodyPr/>
          <a:lstStyle/>
          <a:p>
            <a:pPr eaLnBrk="1" hangingPunct="1"/>
            <a:r>
              <a:rPr lang="en-US" altLang="zh-CN"/>
              <a:t>MIPS R4000:</a:t>
            </a:r>
          </a:p>
        </p:txBody>
      </p:sp>
      <p:sp>
        <p:nvSpPr>
          <p:cNvPr id="122882" name="Rectangle 3">
            <a:extLst>
              <a:ext uri="{FF2B5EF4-FFF2-40B4-BE49-F238E27FC236}">
                <a16:creationId xmlns:a16="http://schemas.microsoft.com/office/drawing/2014/main" id="{96EA2A91-1F26-1342-9DF1-B3CC19A093F2}"/>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IF</a:t>
            </a:r>
            <a:r>
              <a:rPr lang="en-US" altLang="zh-CN" b="1"/>
              <a:t>: f</a:t>
            </a:r>
            <a:r>
              <a:rPr lang="en-US" altLang="zh-CN"/>
              <a:t>irst half of instruction fetch;</a:t>
            </a:r>
          </a:p>
          <a:p>
            <a:pPr eaLnBrk="1" hangingPunct="1">
              <a:buFontTx/>
              <a:buNone/>
            </a:pPr>
            <a:r>
              <a:rPr lang="en-US" altLang="zh-CN"/>
              <a:t>	PC selection;</a:t>
            </a:r>
          </a:p>
          <a:p>
            <a:pPr eaLnBrk="1" hangingPunct="1">
              <a:buFontTx/>
              <a:buNone/>
            </a:pPr>
            <a:r>
              <a:rPr lang="en-US" altLang="zh-CN"/>
              <a:t>	initiation of instruction cache access;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B335840E-6154-404B-BC14-22F24E975CE3}"/>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IF</a:t>
            </a:r>
          </a:p>
        </p:txBody>
      </p:sp>
      <p:pic>
        <p:nvPicPr>
          <p:cNvPr id="6" name="Picture 5">
            <a:extLst>
              <a:ext uri="{FF2B5EF4-FFF2-40B4-BE49-F238E27FC236}">
                <a16:creationId xmlns:a16="http://schemas.microsoft.com/office/drawing/2014/main" id="{92061219-2E11-B647-A88D-26F5C89A9977}"/>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81EB672C-FB94-3343-929F-15DDCE17678F}"/>
              </a:ext>
            </a:extLst>
          </p:cNvPr>
          <p:cNvSpPr>
            <a:spLocks noGrp="1" noChangeArrowheads="1"/>
          </p:cNvSpPr>
          <p:nvPr>
            <p:ph type="title"/>
          </p:nvPr>
        </p:nvSpPr>
        <p:spPr/>
        <p:txBody>
          <a:bodyPr/>
          <a:lstStyle/>
          <a:p>
            <a:pPr eaLnBrk="1" hangingPunct="1"/>
            <a:r>
              <a:rPr lang="en-US" altLang="zh-CN"/>
              <a:t>MIPS R4000:</a:t>
            </a:r>
          </a:p>
        </p:txBody>
      </p:sp>
      <p:sp>
        <p:nvSpPr>
          <p:cNvPr id="123906" name="Rectangle 3">
            <a:extLst>
              <a:ext uri="{FF2B5EF4-FFF2-40B4-BE49-F238E27FC236}">
                <a16:creationId xmlns:a16="http://schemas.microsoft.com/office/drawing/2014/main" id="{4522F426-217D-B640-A4FF-F8B43B071143}"/>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IS</a:t>
            </a:r>
            <a:r>
              <a:rPr lang="en-US" altLang="zh-CN" b="1"/>
              <a:t>: s</a:t>
            </a:r>
            <a:r>
              <a:rPr lang="en-US" altLang="zh-CN"/>
              <a:t>econd half of instruction fetch;</a:t>
            </a:r>
          </a:p>
          <a:p>
            <a:pPr eaLnBrk="1" hangingPunct="1">
              <a:buFontTx/>
              <a:buNone/>
            </a:pPr>
            <a:r>
              <a:rPr lang="en-US" altLang="zh-CN"/>
              <a:t>	completion of instruction cache access;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CCE9B388-F890-B746-8845-6B17841C6CA0}"/>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IS</a:t>
            </a:r>
          </a:p>
        </p:txBody>
      </p:sp>
      <p:pic>
        <p:nvPicPr>
          <p:cNvPr id="6" name="Picture 5">
            <a:extLst>
              <a:ext uri="{FF2B5EF4-FFF2-40B4-BE49-F238E27FC236}">
                <a16:creationId xmlns:a16="http://schemas.microsoft.com/office/drawing/2014/main" id="{A6C4B9E5-8C23-D744-A808-844BDE3C8086}"/>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382869B6-32FA-E945-B22D-9CB27CD48AF0}"/>
              </a:ext>
            </a:extLst>
          </p:cNvPr>
          <p:cNvSpPr>
            <a:spLocks noGrp="1" noChangeArrowheads="1"/>
          </p:cNvSpPr>
          <p:nvPr>
            <p:ph type="title"/>
          </p:nvPr>
        </p:nvSpPr>
        <p:spPr/>
        <p:txBody>
          <a:bodyPr/>
          <a:lstStyle/>
          <a:p>
            <a:pPr eaLnBrk="1" hangingPunct="1"/>
            <a:r>
              <a:rPr lang="en-US" altLang="zh-CN"/>
              <a:t>MIPS R4000:</a:t>
            </a:r>
          </a:p>
        </p:txBody>
      </p:sp>
      <p:sp>
        <p:nvSpPr>
          <p:cNvPr id="124930" name="Rectangle 3">
            <a:extLst>
              <a:ext uri="{FF2B5EF4-FFF2-40B4-BE49-F238E27FC236}">
                <a16:creationId xmlns:a16="http://schemas.microsoft.com/office/drawing/2014/main" id="{BD5AFCCE-1B52-BC40-BD82-DEBCBAEF8C5E}"/>
              </a:ext>
            </a:extLst>
          </p:cNvPr>
          <p:cNvSpPr>
            <a:spLocks noGrp="1" noChangeArrowheads="1"/>
          </p:cNvSpPr>
          <p:nvPr>
            <p:ph type="body" idx="1"/>
          </p:nvPr>
        </p:nvSpPr>
        <p:spPr>
          <a:xfrm>
            <a:off x="457200" y="3581400"/>
            <a:ext cx="8686800" cy="2544763"/>
          </a:xfrm>
        </p:spPr>
        <p:txBody>
          <a:bodyPr/>
          <a:lstStyle/>
          <a:p>
            <a:pPr eaLnBrk="1" hangingPunct="1">
              <a:lnSpc>
                <a:spcPct val="90000"/>
              </a:lnSpc>
            </a:pPr>
            <a:r>
              <a:rPr lang="en-US" altLang="zh-CN" b="1">
                <a:solidFill>
                  <a:srgbClr val="00B0F0"/>
                </a:solidFill>
              </a:rPr>
              <a:t>RF</a:t>
            </a:r>
            <a:r>
              <a:rPr lang="en-US" altLang="zh-CN" b="1"/>
              <a:t>: </a:t>
            </a:r>
            <a:endParaRPr lang="en-US" altLang="zh-CN"/>
          </a:p>
          <a:p>
            <a:pPr eaLnBrk="1" hangingPunct="1">
              <a:lnSpc>
                <a:spcPct val="90000"/>
              </a:lnSpc>
              <a:buFontTx/>
              <a:buNone/>
            </a:pPr>
            <a:r>
              <a:rPr lang="en-US" altLang="zh-CN"/>
              <a:t>	instruction decode and register fetch;</a:t>
            </a:r>
          </a:p>
          <a:p>
            <a:pPr eaLnBrk="1" hangingPunct="1">
              <a:lnSpc>
                <a:spcPct val="90000"/>
              </a:lnSpc>
              <a:buFontTx/>
              <a:buNone/>
            </a:pPr>
            <a:r>
              <a:rPr lang="en-US" altLang="zh-CN"/>
              <a:t>	hazard checking;</a:t>
            </a:r>
          </a:p>
          <a:p>
            <a:pPr eaLnBrk="1" hangingPunct="1">
              <a:lnSpc>
                <a:spcPct val="90000"/>
              </a:lnSpc>
              <a:buFontTx/>
              <a:buNone/>
            </a:pPr>
            <a:r>
              <a:rPr lang="en-US" altLang="zh-CN"/>
              <a:t>	instruction cache hit detection;</a:t>
            </a:r>
          </a:p>
          <a:p>
            <a:pPr eaLnBrk="1" hangingPunct="1">
              <a:lnSpc>
                <a:spcPct val="90000"/>
              </a:lnSpc>
              <a:buFontTx/>
              <a:buNone/>
            </a:pPr>
            <a:r>
              <a:rPr lang="en-US" altLang="zh-CN"/>
              <a:t>	</a:t>
            </a:r>
            <a:endParaRPr lang="en-US" altLang="zh-CN" b="1"/>
          </a:p>
        </p:txBody>
      </p:sp>
      <p:sp>
        <p:nvSpPr>
          <p:cNvPr id="7" name="Rectangle 2">
            <a:extLst>
              <a:ext uri="{FF2B5EF4-FFF2-40B4-BE49-F238E27FC236}">
                <a16:creationId xmlns:a16="http://schemas.microsoft.com/office/drawing/2014/main" id="{2783B75B-C620-1E43-B8EA-5BD80B95BAD5}"/>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RF</a:t>
            </a:r>
          </a:p>
        </p:txBody>
      </p:sp>
      <p:pic>
        <p:nvPicPr>
          <p:cNvPr id="6" name="Picture 5">
            <a:extLst>
              <a:ext uri="{FF2B5EF4-FFF2-40B4-BE49-F238E27FC236}">
                <a16:creationId xmlns:a16="http://schemas.microsoft.com/office/drawing/2014/main" id="{81AD8EC6-C611-3547-BF85-DC74D0C1E2E4}"/>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39F854DD-638B-1847-9AF1-9BA643B2425D}"/>
              </a:ext>
            </a:extLst>
          </p:cNvPr>
          <p:cNvSpPr>
            <a:spLocks noGrp="1" noChangeArrowheads="1"/>
          </p:cNvSpPr>
          <p:nvPr>
            <p:ph type="title"/>
          </p:nvPr>
        </p:nvSpPr>
        <p:spPr/>
        <p:txBody>
          <a:bodyPr/>
          <a:lstStyle/>
          <a:p>
            <a:pPr eaLnBrk="1" hangingPunct="1"/>
            <a:r>
              <a:rPr lang="en-US" altLang="zh-CN"/>
              <a:t>MIPS R4000:</a:t>
            </a:r>
          </a:p>
        </p:txBody>
      </p:sp>
      <p:sp>
        <p:nvSpPr>
          <p:cNvPr id="125954" name="Rectangle 3">
            <a:extLst>
              <a:ext uri="{FF2B5EF4-FFF2-40B4-BE49-F238E27FC236}">
                <a16:creationId xmlns:a16="http://schemas.microsoft.com/office/drawing/2014/main" id="{FEA409F1-9441-DD4B-8559-A0DD9750822F}"/>
              </a:ext>
            </a:extLst>
          </p:cNvPr>
          <p:cNvSpPr>
            <a:spLocks noGrp="1" noChangeArrowheads="1"/>
          </p:cNvSpPr>
          <p:nvPr>
            <p:ph type="body" idx="1"/>
          </p:nvPr>
        </p:nvSpPr>
        <p:spPr>
          <a:xfrm>
            <a:off x="457200" y="3581400"/>
            <a:ext cx="8686800" cy="3048000"/>
          </a:xfrm>
        </p:spPr>
        <p:txBody>
          <a:bodyPr/>
          <a:lstStyle/>
          <a:p>
            <a:pPr eaLnBrk="1" hangingPunct="1"/>
            <a:r>
              <a:rPr lang="en-US" altLang="zh-CN" b="1">
                <a:solidFill>
                  <a:srgbClr val="00B0F0"/>
                </a:solidFill>
              </a:rPr>
              <a:t>EX</a:t>
            </a:r>
            <a:r>
              <a:rPr lang="en-US" altLang="zh-CN" b="1"/>
              <a:t>: </a:t>
            </a:r>
            <a:r>
              <a:rPr lang="en-US" altLang="zh-CN"/>
              <a:t>execution</a:t>
            </a:r>
          </a:p>
          <a:p>
            <a:pPr eaLnBrk="1" hangingPunct="1">
              <a:buFontTx/>
              <a:buNone/>
            </a:pPr>
            <a:r>
              <a:rPr lang="en-US" altLang="zh-CN"/>
              <a:t>	effective address calculation;</a:t>
            </a:r>
          </a:p>
          <a:p>
            <a:pPr eaLnBrk="1" hangingPunct="1">
              <a:buFontTx/>
              <a:buNone/>
            </a:pPr>
            <a:r>
              <a:rPr lang="en-US" altLang="zh-CN"/>
              <a:t>	ALU operation;</a:t>
            </a:r>
          </a:p>
          <a:p>
            <a:pPr eaLnBrk="1" hangingPunct="1">
              <a:buFontTx/>
              <a:buNone/>
            </a:pPr>
            <a:r>
              <a:rPr lang="en-US" altLang="zh-CN"/>
              <a:t>	branch-target computation and condition evaluation;</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8A955E50-9C7D-6349-AD00-2028540AE29A}"/>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EX</a:t>
            </a:r>
          </a:p>
        </p:txBody>
      </p:sp>
      <p:pic>
        <p:nvPicPr>
          <p:cNvPr id="6" name="Picture 5">
            <a:extLst>
              <a:ext uri="{FF2B5EF4-FFF2-40B4-BE49-F238E27FC236}">
                <a16:creationId xmlns:a16="http://schemas.microsoft.com/office/drawing/2014/main" id="{ED04B9FC-5836-D342-AFD0-9B69D249A4AE}"/>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783F730D-6615-C343-863E-63134A0C171E}"/>
              </a:ext>
            </a:extLst>
          </p:cNvPr>
          <p:cNvSpPr>
            <a:spLocks noGrp="1" noChangeArrowheads="1"/>
          </p:cNvSpPr>
          <p:nvPr>
            <p:ph type="title"/>
          </p:nvPr>
        </p:nvSpPr>
        <p:spPr/>
        <p:txBody>
          <a:bodyPr/>
          <a:lstStyle/>
          <a:p>
            <a:pPr eaLnBrk="1" hangingPunct="1"/>
            <a:r>
              <a:rPr lang="en-US" altLang="zh-CN"/>
              <a:t>MIPS R4000:</a:t>
            </a:r>
          </a:p>
        </p:txBody>
      </p:sp>
      <p:sp>
        <p:nvSpPr>
          <p:cNvPr id="126978" name="Rectangle 3">
            <a:extLst>
              <a:ext uri="{FF2B5EF4-FFF2-40B4-BE49-F238E27FC236}">
                <a16:creationId xmlns:a16="http://schemas.microsoft.com/office/drawing/2014/main" id="{86321231-2F88-5B46-9D4C-12A8C2C99AAF}"/>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DF</a:t>
            </a:r>
            <a:r>
              <a:rPr lang="en-US" altLang="zh-CN" b="1"/>
              <a:t>: </a:t>
            </a:r>
            <a:r>
              <a:rPr lang="en-US" altLang="zh-CN"/>
              <a:t>data fetch</a:t>
            </a:r>
          </a:p>
          <a:p>
            <a:pPr eaLnBrk="1" hangingPunct="1">
              <a:buFontTx/>
              <a:buNone/>
            </a:pPr>
            <a:r>
              <a:rPr lang="en-US" altLang="zh-CN"/>
              <a:t>	</a:t>
            </a:r>
            <a:r>
              <a:rPr lang="en-US" altLang="zh-CN" b="1"/>
              <a:t>f</a:t>
            </a:r>
            <a:r>
              <a:rPr lang="en-US" altLang="zh-CN"/>
              <a:t>irst half of data access;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BA6C97FA-12D3-C840-A57A-59DAB149CF38}"/>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DF</a:t>
            </a:r>
          </a:p>
        </p:txBody>
      </p:sp>
      <p:pic>
        <p:nvPicPr>
          <p:cNvPr id="6" name="Picture 5">
            <a:extLst>
              <a:ext uri="{FF2B5EF4-FFF2-40B4-BE49-F238E27FC236}">
                <a16:creationId xmlns:a16="http://schemas.microsoft.com/office/drawing/2014/main" id="{C687D544-FBA9-7748-B900-70871D61F31C}"/>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98258AD-64B3-3547-820B-AA3497829122}"/>
              </a:ext>
            </a:extLst>
          </p:cNvPr>
          <p:cNvSpPr>
            <a:spLocks noGrp="1" noChangeArrowheads="1"/>
          </p:cNvSpPr>
          <p:nvPr>
            <p:ph type="title"/>
          </p:nvPr>
        </p:nvSpPr>
        <p:spPr/>
        <p:txBody>
          <a:bodyPr/>
          <a:lstStyle/>
          <a:p>
            <a:pPr eaLnBrk="1" hangingPunct="1"/>
            <a:r>
              <a:rPr lang="en-US" altLang="zh-CN"/>
              <a:t>MIPS R4000:</a:t>
            </a:r>
          </a:p>
        </p:txBody>
      </p:sp>
      <p:sp>
        <p:nvSpPr>
          <p:cNvPr id="128002" name="Rectangle 3">
            <a:extLst>
              <a:ext uri="{FF2B5EF4-FFF2-40B4-BE49-F238E27FC236}">
                <a16:creationId xmlns:a16="http://schemas.microsoft.com/office/drawing/2014/main" id="{7307C060-4733-7546-A005-1946A55C27D0}"/>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DS</a:t>
            </a:r>
            <a:r>
              <a:rPr lang="en-US" altLang="zh-CN" b="1"/>
              <a:t>: s</a:t>
            </a:r>
            <a:r>
              <a:rPr lang="en-US" altLang="zh-CN"/>
              <a:t>econd half of data fetch</a:t>
            </a:r>
          </a:p>
          <a:p>
            <a:pPr eaLnBrk="1" hangingPunct="1">
              <a:buFontTx/>
              <a:buNone/>
            </a:pPr>
            <a:r>
              <a:rPr lang="en-US" altLang="zh-CN"/>
              <a:t>	completion of data cache access;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334DF541-B719-074B-BDAC-74CC73AB682A}"/>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DS</a:t>
            </a:r>
          </a:p>
        </p:txBody>
      </p:sp>
      <p:pic>
        <p:nvPicPr>
          <p:cNvPr id="6" name="Picture 5">
            <a:extLst>
              <a:ext uri="{FF2B5EF4-FFF2-40B4-BE49-F238E27FC236}">
                <a16:creationId xmlns:a16="http://schemas.microsoft.com/office/drawing/2014/main" id="{E536CA25-F068-BF45-A862-D94F79775314}"/>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A3272617-4938-834B-880B-A4DAC2793B07}"/>
              </a:ext>
            </a:extLst>
          </p:cNvPr>
          <p:cNvSpPr>
            <a:spLocks noGrp="1" noChangeArrowheads="1"/>
          </p:cNvSpPr>
          <p:nvPr>
            <p:ph type="title"/>
          </p:nvPr>
        </p:nvSpPr>
        <p:spPr/>
        <p:txBody>
          <a:bodyPr/>
          <a:lstStyle/>
          <a:p>
            <a:pPr eaLnBrk="1" hangingPunct="1"/>
            <a:r>
              <a:rPr lang="en-US" altLang="zh-CN"/>
              <a:t>MIPS R4000:</a:t>
            </a:r>
          </a:p>
        </p:txBody>
      </p:sp>
      <p:sp>
        <p:nvSpPr>
          <p:cNvPr id="129026" name="Rectangle 3">
            <a:extLst>
              <a:ext uri="{FF2B5EF4-FFF2-40B4-BE49-F238E27FC236}">
                <a16:creationId xmlns:a16="http://schemas.microsoft.com/office/drawing/2014/main" id="{CC0A5E2E-9256-684D-AA06-4954A963B130}"/>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TC</a:t>
            </a:r>
            <a:r>
              <a:rPr lang="en-US" altLang="zh-CN" b="1"/>
              <a:t>: </a:t>
            </a:r>
            <a:r>
              <a:rPr lang="en-US" altLang="zh-CN"/>
              <a:t>tag check</a:t>
            </a:r>
          </a:p>
          <a:p>
            <a:pPr eaLnBrk="1" hangingPunct="1">
              <a:buFontTx/>
              <a:buNone/>
            </a:pPr>
            <a:r>
              <a:rPr lang="en-US" altLang="zh-CN"/>
              <a:t>	determine whether the data cache access hit;</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B0B815A1-835E-5141-BC44-C5192518E6BE}"/>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TC</a:t>
            </a:r>
          </a:p>
        </p:txBody>
      </p:sp>
      <p:pic>
        <p:nvPicPr>
          <p:cNvPr id="129029" name="Picture 4">
            <a:extLst>
              <a:ext uri="{FF2B5EF4-FFF2-40B4-BE49-F238E27FC236}">
                <a16:creationId xmlns:a16="http://schemas.microsoft.com/office/drawing/2014/main" id="{E1FA8765-777F-E247-ADF9-8DF9C83A0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5422900"/>
            <a:ext cx="750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任意多边形 10">
            <a:extLst>
              <a:ext uri="{FF2B5EF4-FFF2-40B4-BE49-F238E27FC236}">
                <a16:creationId xmlns:a16="http://schemas.microsoft.com/office/drawing/2014/main" id="{FCB8AE6C-96E3-C54D-B030-D5B83939BFDF}"/>
              </a:ext>
            </a:extLst>
          </p:cNvPr>
          <p:cNvSpPr/>
          <p:nvPr/>
        </p:nvSpPr>
        <p:spPr>
          <a:xfrm>
            <a:off x="2800350" y="4737100"/>
            <a:ext cx="5157788" cy="1487488"/>
          </a:xfrm>
          <a:custGeom>
            <a:avLst/>
            <a:gdLst>
              <a:gd name="connsiteX0" fmla="*/ 3128596 w 5294435"/>
              <a:gd name="connsiteY0" fmla="*/ 720968 h 763465"/>
              <a:gd name="connsiteX1" fmla="*/ 235927 w 5294435"/>
              <a:gd name="connsiteY1" fmla="*/ 650630 h 763465"/>
              <a:gd name="connsiteX2" fmla="*/ 4544158 w 5294435"/>
              <a:gd name="connsiteY2" fmla="*/ 43961 h 763465"/>
              <a:gd name="connsiteX3" fmla="*/ 4737589 w 5294435"/>
              <a:gd name="connsiteY3" fmla="*/ 386861 h 763465"/>
            </a:gdLst>
            <a:ahLst/>
            <a:cxnLst>
              <a:cxn ang="0">
                <a:pos x="connsiteX0" y="connsiteY0"/>
              </a:cxn>
              <a:cxn ang="0">
                <a:pos x="connsiteX1" y="connsiteY1"/>
              </a:cxn>
              <a:cxn ang="0">
                <a:pos x="connsiteX2" y="connsiteY2"/>
              </a:cxn>
              <a:cxn ang="0">
                <a:pos x="connsiteX3" y="connsiteY3"/>
              </a:cxn>
            </a:cxnLst>
            <a:rect l="l" t="t" r="r" b="b"/>
            <a:pathLst>
              <a:path w="5294435" h="763465">
                <a:moveTo>
                  <a:pt x="3128596" y="720968"/>
                </a:moveTo>
                <a:cubicBezTo>
                  <a:pt x="1564298" y="742216"/>
                  <a:pt x="0" y="763465"/>
                  <a:pt x="235927" y="650630"/>
                </a:cubicBezTo>
                <a:cubicBezTo>
                  <a:pt x="471854" y="537796"/>
                  <a:pt x="3793881" y="87923"/>
                  <a:pt x="4544158" y="43961"/>
                </a:cubicBezTo>
                <a:cubicBezTo>
                  <a:pt x="5294435" y="0"/>
                  <a:pt x="4700954" y="328246"/>
                  <a:pt x="4737589" y="386861"/>
                </a:cubicBezTo>
              </a:path>
            </a:pathLst>
          </a:custGeom>
          <a:ln w="762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Verdana"/>
              <a:ea typeface="宋体"/>
              <a:cs typeface="+mn-cs"/>
            </a:endParaRPr>
          </a:p>
        </p:txBody>
      </p:sp>
      <p:pic>
        <p:nvPicPr>
          <p:cNvPr id="8" name="Picture 7">
            <a:extLst>
              <a:ext uri="{FF2B5EF4-FFF2-40B4-BE49-F238E27FC236}">
                <a16:creationId xmlns:a16="http://schemas.microsoft.com/office/drawing/2014/main" id="{20A84AC8-6F96-1A4F-8733-240B7DDA7C5C}"/>
              </a:ext>
            </a:extLst>
          </p:cNvPr>
          <p:cNvPicPr>
            <a:picLocks noChangeAspect="1"/>
          </p:cNvPicPr>
          <p:nvPr/>
        </p:nvPicPr>
        <p:blipFill>
          <a:blip r:embed="rId3"/>
          <a:stretch>
            <a:fillRect/>
          </a:stretch>
        </p:blipFill>
        <p:spPr>
          <a:xfrm>
            <a:off x="7434" y="1692820"/>
            <a:ext cx="9144000" cy="184587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1D5B3BE6-56FE-2C4D-A2D0-1B98BE6E3F58}"/>
              </a:ext>
            </a:extLst>
          </p:cNvPr>
          <p:cNvSpPr>
            <a:spLocks noGrp="1" noChangeArrowheads="1"/>
          </p:cNvSpPr>
          <p:nvPr>
            <p:ph type="title"/>
          </p:nvPr>
        </p:nvSpPr>
        <p:spPr/>
        <p:txBody>
          <a:bodyPr/>
          <a:lstStyle/>
          <a:p>
            <a:pPr eaLnBrk="1" hangingPunct="1"/>
            <a:r>
              <a:rPr lang="en-US" altLang="zh-CN"/>
              <a:t>MIPS R4000:</a:t>
            </a:r>
          </a:p>
        </p:txBody>
      </p:sp>
      <p:sp>
        <p:nvSpPr>
          <p:cNvPr id="130050" name="Rectangle 3">
            <a:extLst>
              <a:ext uri="{FF2B5EF4-FFF2-40B4-BE49-F238E27FC236}">
                <a16:creationId xmlns:a16="http://schemas.microsoft.com/office/drawing/2014/main" id="{23C153C4-6680-774F-984A-51DBDA9D3695}"/>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WB</a:t>
            </a:r>
            <a:r>
              <a:rPr lang="en-US" altLang="zh-CN" b="1"/>
              <a:t>: </a:t>
            </a:r>
            <a:r>
              <a:rPr lang="en-US" altLang="zh-CN"/>
              <a:t>write back</a:t>
            </a:r>
          </a:p>
          <a:p>
            <a:pPr eaLnBrk="1" hangingPunct="1">
              <a:buFontTx/>
              <a:buNone/>
            </a:pPr>
            <a:r>
              <a:rPr lang="en-US" altLang="zh-CN"/>
              <a:t>	for loads and register-register ops;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2F9530C3-7BB5-F449-9E25-41603B2E324D}"/>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WB</a:t>
            </a:r>
          </a:p>
        </p:txBody>
      </p:sp>
      <p:pic>
        <p:nvPicPr>
          <p:cNvPr id="6" name="Picture 5">
            <a:extLst>
              <a:ext uri="{FF2B5EF4-FFF2-40B4-BE49-F238E27FC236}">
                <a16:creationId xmlns:a16="http://schemas.microsoft.com/office/drawing/2014/main" id="{4460F43F-1CCD-DD4F-B459-0C9A693C58B9}"/>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F5FBC299-9975-0242-97E2-6D2D7A864FBA}"/>
              </a:ext>
            </a:extLst>
          </p:cNvPr>
          <p:cNvSpPr>
            <a:spLocks noGrp="1" noChangeArrowheads="1"/>
          </p:cNvSpPr>
          <p:nvPr>
            <p:ph type="title"/>
          </p:nvPr>
        </p:nvSpPr>
        <p:spPr/>
        <p:txBody>
          <a:bodyPr/>
          <a:lstStyle/>
          <a:p>
            <a:pPr eaLnBrk="1" hangingPunct="1"/>
            <a:r>
              <a:rPr lang="en-US" altLang="zh-CN"/>
              <a:t>Load Delay</a:t>
            </a:r>
          </a:p>
        </p:txBody>
      </p:sp>
      <p:sp>
        <p:nvSpPr>
          <p:cNvPr id="131074" name="Rectangle 3">
            <a:extLst>
              <a:ext uri="{FF2B5EF4-FFF2-40B4-BE49-F238E27FC236}">
                <a16:creationId xmlns:a16="http://schemas.microsoft.com/office/drawing/2014/main" id="{246161EA-2A7F-EF4F-BCA8-F9FB3822D092}"/>
              </a:ext>
            </a:extLst>
          </p:cNvPr>
          <p:cNvSpPr>
            <a:spLocks noGrp="1" noChangeArrowheads="1"/>
          </p:cNvSpPr>
          <p:nvPr>
            <p:ph type="body" idx="1"/>
          </p:nvPr>
        </p:nvSpPr>
        <p:spPr/>
        <p:txBody>
          <a:bodyPr/>
          <a:lstStyle/>
          <a:p>
            <a:pPr eaLnBrk="1" hangingPunct="1"/>
            <a:r>
              <a:rPr lang="en-US" altLang="zh-CN"/>
              <a:t>2-cycle load delay </a:t>
            </a:r>
          </a:p>
          <a:p>
            <a:pPr eaLnBrk="1" hangingPunct="1">
              <a:buFontTx/>
              <a:buNone/>
            </a:pPr>
            <a:r>
              <a:rPr lang="en-US" altLang="zh-CN"/>
              <a:t>	(per the subsequent pipeline diagram)</a:t>
            </a:r>
          </a:p>
        </p:txBody>
      </p:sp>
      <p:pic>
        <p:nvPicPr>
          <p:cNvPr id="131075" name="Picture 4" descr="r4000pipeline">
            <a:extLst>
              <a:ext uri="{FF2B5EF4-FFF2-40B4-BE49-F238E27FC236}">
                <a16:creationId xmlns:a16="http://schemas.microsoft.com/office/drawing/2014/main" id="{B94B0811-22D1-5043-8481-589DE2D3C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28925"/>
            <a:ext cx="91440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6ACB6566-607C-6048-A203-D2CCBFAF727B}"/>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5A9F33D7-CD9F-0C48-867E-691F648AF677}"/>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Enjoy</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28675" name="图片 6">
            <a:extLst>
              <a:ext uri="{FF2B5EF4-FFF2-40B4-BE49-F238E27FC236}">
                <a16:creationId xmlns:a16="http://schemas.microsoft.com/office/drawing/2014/main" id="{6099B201-2A19-1942-91C7-0570168157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F561A2-539D-7147-8EDF-36FF83B5AA95}"/>
              </a:ext>
            </a:extLst>
          </p:cNvPr>
          <p:cNvPicPr>
            <a:picLocks noChangeAspect="1"/>
          </p:cNvPicPr>
          <p:nvPr/>
        </p:nvPicPr>
        <p:blipFill>
          <a:blip r:embed="rId2"/>
          <a:stretch>
            <a:fillRect/>
          </a:stretch>
        </p:blipFill>
        <p:spPr>
          <a:xfrm>
            <a:off x="0" y="2608822"/>
            <a:ext cx="9144000" cy="2039378"/>
          </a:xfrm>
          <a:prstGeom prst="rect">
            <a:avLst/>
          </a:prstGeom>
        </p:spPr>
      </p:pic>
      <p:sp>
        <p:nvSpPr>
          <p:cNvPr id="133121" name="Rectangle 2">
            <a:extLst>
              <a:ext uri="{FF2B5EF4-FFF2-40B4-BE49-F238E27FC236}">
                <a16:creationId xmlns:a16="http://schemas.microsoft.com/office/drawing/2014/main" id="{A8151866-F6D6-0A42-B347-EF1ECFD0C97E}"/>
              </a:ext>
            </a:extLst>
          </p:cNvPr>
          <p:cNvSpPr>
            <a:spLocks noGrp="1" noChangeArrowheads="1"/>
          </p:cNvSpPr>
          <p:nvPr>
            <p:ph type="title"/>
          </p:nvPr>
        </p:nvSpPr>
        <p:spPr/>
        <p:txBody>
          <a:bodyPr/>
          <a:lstStyle/>
          <a:p>
            <a:pPr eaLnBrk="1" hangingPunct="1"/>
            <a:r>
              <a:rPr lang="en-US" altLang="zh-CN"/>
              <a:t>Load Delay</a:t>
            </a:r>
            <a:endParaRPr lang="zh-CN" altLang="zh-CN"/>
          </a:p>
        </p:txBody>
      </p:sp>
      <p:sp>
        <p:nvSpPr>
          <p:cNvPr id="133122" name="Rectangle 3">
            <a:extLst>
              <a:ext uri="{FF2B5EF4-FFF2-40B4-BE49-F238E27FC236}">
                <a16:creationId xmlns:a16="http://schemas.microsoft.com/office/drawing/2014/main" id="{84AE2EB7-EEBA-C54F-B8AE-2354D6C1D16F}"/>
              </a:ext>
            </a:extLst>
          </p:cNvPr>
          <p:cNvSpPr>
            <a:spLocks noGrp="1" noChangeArrowheads="1"/>
          </p:cNvSpPr>
          <p:nvPr>
            <p:ph type="body" idx="1"/>
          </p:nvPr>
        </p:nvSpPr>
        <p:spPr/>
        <p:txBody>
          <a:bodyPr/>
          <a:lstStyle/>
          <a:p>
            <a:pPr eaLnBrk="1" hangingPunct="1"/>
            <a:r>
              <a:rPr lang="en-US" altLang="zh-CN"/>
              <a:t>2-cycle load delay</a:t>
            </a:r>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r>
              <a:rPr lang="en-US" altLang="zh-CN" b="1"/>
              <a:t>DS: s</a:t>
            </a:r>
            <a:r>
              <a:rPr lang="en-US" altLang="zh-CN"/>
              <a:t>econd half of data fetch</a:t>
            </a:r>
          </a:p>
          <a:p>
            <a:pPr eaLnBrk="1" hangingPunct="1">
              <a:buFontTx/>
              <a:buNone/>
            </a:pPr>
            <a:r>
              <a:rPr lang="en-US" altLang="zh-CN"/>
              <a:t>	completion of data cache access;</a:t>
            </a:r>
          </a:p>
          <a:p>
            <a:pPr eaLnBrk="1" hangingPunct="1"/>
            <a:endParaRPr lang="en-US" altLang="zh-CN"/>
          </a:p>
        </p:txBody>
      </p:sp>
      <p:sp>
        <p:nvSpPr>
          <p:cNvPr id="7" name="矩形 6">
            <a:extLst>
              <a:ext uri="{FF2B5EF4-FFF2-40B4-BE49-F238E27FC236}">
                <a16:creationId xmlns:a16="http://schemas.microsoft.com/office/drawing/2014/main" id="{AA7F6C9B-E1AB-9B4F-A9C1-EF403D89CF2F}"/>
              </a:ext>
            </a:extLst>
          </p:cNvPr>
          <p:cNvSpPr/>
          <p:nvPr/>
        </p:nvSpPr>
        <p:spPr>
          <a:xfrm>
            <a:off x="5257800" y="3708000"/>
            <a:ext cx="1371600" cy="8381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3125" name="Line 5">
            <a:extLst>
              <a:ext uri="{FF2B5EF4-FFF2-40B4-BE49-F238E27FC236}">
                <a16:creationId xmlns:a16="http://schemas.microsoft.com/office/drawing/2014/main" id="{1AFABE4B-CAE8-3441-B72A-445034A4A794}"/>
              </a:ext>
            </a:extLst>
          </p:cNvPr>
          <p:cNvSpPr>
            <a:spLocks noChangeShapeType="1"/>
          </p:cNvSpPr>
          <p:nvPr/>
        </p:nvSpPr>
        <p:spPr bwMode="auto">
          <a:xfrm>
            <a:off x="396000" y="36576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6" name="Line 5">
            <a:extLst>
              <a:ext uri="{FF2B5EF4-FFF2-40B4-BE49-F238E27FC236}">
                <a16:creationId xmlns:a16="http://schemas.microsoft.com/office/drawing/2014/main" id="{099FF00B-40D6-3849-8E9B-5E8B176AD808}"/>
              </a:ext>
            </a:extLst>
          </p:cNvPr>
          <p:cNvSpPr>
            <a:spLocks noChangeShapeType="1"/>
          </p:cNvSpPr>
          <p:nvPr/>
        </p:nvSpPr>
        <p:spPr bwMode="auto">
          <a:xfrm>
            <a:off x="762000" y="39624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7" name="Line 5">
            <a:extLst>
              <a:ext uri="{FF2B5EF4-FFF2-40B4-BE49-F238E27FC236}">
                <a16:creationId xmlns:a16="http://schemas.microsoft.com/office/drawing/2014/main" id="{776D3AC4-8F06-CE42-978E-F8ECCEB26FB1}"/>
              </a:ext>
            </a:extLst>
          </p:cNvPr>
          <p:cNvSpPr>
            <a:spLocks noChangeShapeType="1"/>
          </p:cNvSpPr>
          <p:nvPr/>
        </p:nvSpPr>
        <p:spPr bwMode="auto">
          <a:xfrm>
            <a:off x="762000" y="4267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8" name="Line 5">
            <a:extLst>
              <a:ext uri="{FF2B5EF4-FFF2-40B4-BE49-F238E27FC236}">
                <a16:creationId xmlns:a16="http://schemas.microsoft.com/office/drawing/2014/main" id="{2639825F-7901-0349-B6DC-623CF3ED9C27}"/>
              </a:ext>
            </a:extLst>
          </p:cNvPr>
          <p:cNvSpPr>
            <a:spLocks noChangeShapeType="1"/>
          </p:cNvSpPr>
          <p:nvPr/>
        </p:nvSpPr>
        <p:spPr bwMode="auto">
          <a:xfrm>
            <a:off x="762000" y="457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9" name="Line 5">
            <a:extLst>
              <a:ext uri="{FF2B5EF4-FFF2-40B4-BE49-F238E27FC236}">
                <a16:creationId xmlns:a16="http://schemas.microsoft.com/office/drawing/2014/main" id="{CFF83A34-D644-654C-8132-99CC7F9E382E}"/>
              </a:ext>
            </a:extLst>
          </p:cNvPr>
          <p:cNvSpPr>
            <a:spLocks noChangeShapeType="1"/>
          </p:cNvSpPr>
          <p:nvPr/>
        </p:nvSpPr>
        <p:spPr bwMode="auto">
          <a:xfrm>
            <a:off x="6248400" y="3660106"/>
            <a:ext cx="2286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30" name="Line 5">
            <a:extLst>
              <a:ext uri="{FF2B5EF4-FFF2-40B4-BE49-F238E27FC236}">
                <a16:creationId xmlns:a16="http://schemas.microsoft.com/office/drawing/2014/main" id="{BC043C9D-F577-FB41-9D6E-D17B66DDAB54}"/>
              </a:ext>
            </a:extLst>
          </p:cNvPr>
          <p:cNvSpPr>
            <a:spLocks noChangeShapeType="1"/>
          </p:cNvSpPr>
          <p:nvPr/>
        </p:nvSpPr>
        <p:spPr bwMode="auto">
          <a:xfrm>
            <a:off x="7162800" y="3962400"/>
            <a:ext cx="2286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a:extLst>
              <a:ext uri="{FF2B5EF4-FFF2-40B4-BE49-F238E27FC236}">
                <a16:creationId xmlns:a16="http://schemas.microsoft.com/office/drawing/2014/main" id="{C3D44312-16C7-6547-A0C7-EC1D4088E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7900"/>
            <a:ext cx="91440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a:extLst>
              <a:ext uri="{FF2B5EF4-FFF2-40B4-BE49-F238E27FC236}">
                <a16:creationId xmlns:a16="http://schemas.microsoft.com/office/drawing/2014/main" id="{66E3FA75-73C8-F948-A348-8EE1186A3CCC}"/>
              </a:ext>
            </a:extLst>
          </p:cNvPr>
          <p:cNvSpPr>
            <a:spLocks noGrp="1" noChangeArrowheads="1"/>
          </p:cNvSpPr>
          <p:nvPr>
            <p:ph type="title"/>
          </p:nvPr>
        </p:nvSpPr>
        <p:spPr/>
        <p:txBody>
          <a:bodyPr/>
          <a:lstStyle/>
          <a:p>
            <a:pPr eaLnBrk="1" hangingPunct="1"/>
            <a:r>
              <a:rPr lang="en-US" altLang="zh-CN"/>
              <a:t>Branch Delay</a:t>
            </a:r>
          </a:p>
        </p:txBody>
      </p:sp>
      <p:sp>
        <p:nvSpPr>
          <p:cNvPr id="99331" name="Rectangle 3">
            <a:extLst>
              <a:ext uri="{FF2B5EF4-FFF2-40B4-BE49-F238E27FC236}">
                <a16:creationId xmlns:a16="http://schemas.microsoft.com/office/drawing/2014/main" id="{D3A29D44-76BA-A443-9101-286009D5A300}"/>
              </a:ext>
            </a:extLst>
          </p:cNvPr>
          <p:cNvSpPr>
            <a:spLocks noGrp="1" noChangeArrowheads="1"/>
          </p:cNvSpPr>
          <p:nvPr>
            <p:ph type="body" idx="1"/>
          </p:nvPr>
        </p:nvSpPr>
        <p:spPr>
          <a:xfrm>
            <a:off x="457200" y="1295400"/>
            <a:ext cx="9144000" cy="4830763"/>
          </a:xfrm>
        </p:spPr>
        <p:txBody>
          <a:bodyPr/>
          <a:lstStyle/>
          <a:p>
            <a:pPr eaLnBrk="1" hangingPunct="1">
              <a:defRPr/>
            </a:pPr>
            <a:r>
              <a:rPr lang="en-US" altLang="zh-CN" dirty="0"/>
              <a:t>3-cycle branch delay: condition test- EX</a:t>
            </a:r>
          </a:p>
          <a:p>
            <a:pPr eaLnBrk="1" hangingPunct="1">
              <a:defRPr/>
            </a:pPr>
            <a:r>
              <a:rPr lang="en-US" altLang="zh-CN" dirty="0"/>
              <a:t>single-cycle delayed branch: </a:t>
            </a:r>
            <a:r>
              <a:rPr lang="en-US" altLang="zh-CN" dirty="0" err="1"/>
              <a:t>instr</a:t>
            </a:r>
            <a:r>
              <a:rPr lang="en-US" altLang="zh-CN" dirty="0"/>
              <a:t> 1</a:t>
            </a:r>
          </a:p>
          <a:p>
            <a:pPr marL="0" indent="0" eaLnBrk="1" hangingPunct="1">
              <a:buFontTx/>
              <a:buNone/>
              <a:defRPr/>
            </a:pPr>
            <a:r>
              <a:rPr lang="en-US" altLang="zh-CN" sz="1600" dirty="0"/>
              <a:t> </a:t>
            </a:r>
          </a:p>
          <a:p>
            <a:pPr eaLnBrk="1" hangingPunct="1">
              <a:defRPr/>
            </a:pPr>
            <a:r>
              <a:rPr lang="en-US" altLang="zh-CN" dirty="0"/>
              <a:t>predicted-not-taken: </a:t>
            </a:r>
            <a:r>
              <a:rPr lang="en-US" altLang="zh-CN" dirty="0" err="1"/>
              <a:t>instr</a:t>
            </a:r>
            <a:r>
              <a:rPr lang="en-US" altLang="zh-CN" dirty="0"/>
              <a:t> 2, </a:t>
            </a:r>
            <a:r>
              <a:rPr lang="en-US" altLang="zh-CN" dirty="0" err="1"/>
              <a:t>instr</a:t>
            </a:r>
            <a:r>
              <a:rPr lang="en-US" altLang="zh-CN" dirty="0"/>
              <a:t> 3</a:t>
            </a:r>
          </a:p>
        </p:txBody>
      </p:sp>
      <p:sp>
        <p:nvSpPr>
          <p:cNvPr id="134148" name="Line 5">
            <a:extLst>
              <a:ext uri="{FF2B5EF4-FFF2-40B4-BE49-F238E27FC236}">
                <a16:creationId xmlns:a16="http://schemas.microsoft.com/office/drawing/2014/main" id="{8BEB2A34-1C43-164A-85A7-6C1353AF6576}"/>
              </a:ext>
            </a:extLst>
          </p:cNvPr>
          <p:cNvSpPr>
            <a:spLocks noChangeShapeType="1"/>
          </p:cNvSpPr>
          <p:nvPr/>
        </p:nvSpPr>
        <p:spPr bwMode="auto">
          <a:xfrm>
            <a:off x="8534400" y="1828800"/>
            <a:ext cx="533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9" name="Line 5">
            <a:extLst>
              <a:ext uri="{FF2B5EF4-FFF2-40B4-BE49-F238E27FC236}">
                <a16:creationId xmlns:a16="http://schemas.microsoft.com/office/drawing/2014/main" id="{F7B5F678-8D7C-9648-8F26-8E49155E1E5B}"/>
              </a:ext>
            </a:extLst>
          </p:cNvPr>
          <p:cNvSpPr>
            <a:spLocks noChangeShapeType="1"/>
          </p:cNvSpPr>
          <p:nvPr/>
        </p:nvSpPr>
        <p:spPr bwMode="auto">
          <a:xfrm>
            <a:off x="3048000" y="2895600"/>
            <a:ext cx="4572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EF314E1A-F8D7-B141-9C11-D465F3308DA7}"/>
              </a:ext>
            </a:extLst>
          </p:cNvPr>
          <p:cNvSpPr>
            <a:spLocks noGrp="1" noChangeArrowheads="1"/>
          </p:cNvSpPr>
          <p:nvPr>
            <p:ph type="title"/>
          </p:nvPr>
        </p:nvSpPr>
        <p:spPr/>
        <p:txBody>
          <a:bodyPr/>
          <a:lstStyle/>
          <a:p>
            <a:pPr eaLnBrk="1" hangingPunct="1"/>
            <a:r>
              <a:rPr lang="en-US" altLang="zh-CN"/>
              <a:t>Branch Delay</a:t>
            </a:r>
          </a:p>
        </p:txBody>
      </p:sp>
      <p:pic>
        <p:nvPicPr>
          <p:cNvPr id="136194" name="Picture 5">
            <a:extLst>
              <a:ext uri="{FF2B5EF4-FFF2-40B4-BE49-F238E27FC236}">
                <a16:creationId xmlns:a16="http://schemas.microsoft.com/office/drawing/2014/main" id="{BC49EDBC-A7BD-1640-9BB3-D9E934565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8675"/>
            <a:ext cx="91440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Rectangle 7">
            <a:extLst>
              <a:ext uri="{FF2B5EF4-FFF2-40B4-BE49-F238E27FC236}">
                <a16:creationId xmlns:a16="http://schemas.microsoft.com/office/drawing/2014/main" id="{E895C3A5-24D5-9A4D-80E3-3470DF789DDB}"/>
              </a:ext>
            </a:extLst>
          </p:cNvPr>
          <p:cNvSpPr>
            <a:spLocks noGrp="1" noChangeArrowheads="1"/>
          </p:cNvSpPr>
          <p:nvPr>
            <p:ph type="body" idx="1"/>
          </p:nvPr>
        </p:nvSpPr>
        <p:spPr>
          <a:noFill/>
        </p:spPr>
        <p:txBody>
          <a:bodyPr/>
          <a:lstStyle/>
          <a:p>
            <a:pPr eaLnBrk="1" hangingPunct="1"/>
            <a:r>
              <a:rPr lang="en-US" altLang="zh-CN"/>
              <a:t>3-cycle branch delay:</a:t>
            </a:r>
            <a:r>
              <a:rPr lang="zh-CN" altLang="en-US"/>
              <a:t> </a:t>
            </a:r>
            <a:r>
              <a:rPr lang="en-US" altLang="zh-CN"/>
              <a:t>for taken</a:t>
            </a:r>
          </a:p>
          <a:p>
            <a:pPr eaLnBrk="1" hangingPunct="1">
              <a:buFontTx/>
              <a:buNone/>
            </a:pPr>
            <a:r>
              <a:rPr lang="en-US" altLang="zh-CN"/>
              <a:t>	predicted-not-taken</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r>
              <a:rPr lang="en-US" altLang="zh-CN"/>
              <a:t>1-cycle branch delay:</a:t>
            </a:r>
            <a:r>
              <a:rPr lang="zh-CN" altLang="en-US"/>
              <a:t> </a:t>
            </a:r>
            <a:r>
              <a:rPr lang="en-US" altLang="zh-CN"/>
              <a:t>for untaken</a:t>
            </a:r>
          </a:p>
          <a:p>
            <a:pPr eaLnBrk="1" hangingPunct="1">
              <a:buFontTx/>
              <a:buNone/>
            </a:pPr>
            <a:r>
              <a:rPr lang="en-US" altLang="zh-CN"/>
              <a:t>	predicted-not-taken</a:t>
            </a:r>
          </a:p>
          <a:p>
            <a:pPr eaLnBrk="1" hangingPunct="1">
              <a:buFontTx/>
              <a:buNone/>
            </a:pPr>
            <a:endParaRPr lang="en-US" altLang="zh-CN"/>
          </a:p>
        </p:txBody>
      </p:sp>
      <p:sp>
        <p:nvSpPr>
          <p:cNvPr id="100356" name="TextBox 6">
            <a:extLst>
              <a:ext uri="{FF2B5EF4-FFF2-40B4-BE49-F238E27FC236}">
                <a16:creationId xmlns:a16="http://schemas.microsoft.com/office/drawing/2014/main" id="{F453DD7A-E850-D049-8E7F-A24339396799}"/>
              </a:ext>
            </a:extLst>
          </p:cNvPr>
          <p:cNvSpPr txBox="1">
            <a:spLocks noChangeArrowheads="1"/>
          </p:cNvSpPr>
          <p:nvPr/>
        </p:nvSpPr>
        <p:spPr bwMode="auto">
          <a:xfrm>
            <a:off x="6832600" y="2133600"/>
            <a:ext cx="2211388" cy="461963"/>
          </a:xfrm>
          <a:prstGeom prst="rect">
            <a:avLst/>
          </a:prstGeom>
          <a:noFill/>
          <a:ln>
            <a:noFill/>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taken branch</a:t>
            </a:r>
            <a:endParaRPr kumimoji="0" lang="zh-CN" altLang="en-US" sz="24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endParaRPr>
          </a:p>
        </p:txBody>
      </p:sp>
      <p:sp>
        <p:nvSpPr>
          <p:cNvPr id="100357" name="TextBox 7">
            <a:extLst>
              <a:ext uri="{FF2B5EF4-FFF2-40B4-BE49-F238E27FC236}">
                <a16:creationId xmlns:a16="http://schemas.microsoft.com/office/drawing/2014/main" id="{AE4895C0-3D83-FF40-8F9C-E68675D28EB6}"/>
              </a:ext>
            </a:extLst>
          </p:cNvPr>
          <p:cNvSpPr txBox="1">
            <a:spLocks noChangeArrowheads="1"/>
          </p:cNvSpPr>
          <p:nvPr/>
        </p:nvSpPr>
        <p:spPr bwMode="auto">
          <a:xfrm>
            <a:off x="6172200" y="4724400"/>
            <a:ext cx="2871788" cy="461963"/>
          </a:xfrm>
          <a:prstGeom prst="rect">
            <a:avLst/>
          </a:prstGeom>
          <a:noFill/>
          <a:ln>
            <a:noFill/>
          </a:ln>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untaken branch</a:t>
            </a:r>
            <a:endParaRPr kumimoji="0" lang="zh-CN" altLang="en-US" sz="24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endParaRPr>
          </a:p>
        </p:txBody>
      </p:sp>
      <p:sp>
        <p:nvSpPr>
          <p:cNvPr id="7" name="Rectangle 3">
            <a:extLst>
              <a:ext uri="{FF2B5EF4-FFF2-40B4-BE49-F238E27FC236}">
                <a16:creationId xmlns:a16="http://schemas.microsoft.com/office/drawing/2014/main" id="{926AE35B-A799-D24C-9BFC-11FC0C325E45}"/>
              </a:ext>
            </a:extLst>
          </p:cNvPr>
          <p:cNvSpPr txBox="1">
            <a:spLocks noChangeArrowheads="1"/>
          </p:cNvSpPr>
          <p:nvPr/>
        </p:nvSpPr>
        <p:spPr bwMode="auto">
          <a:xfrm>
            <a:off x="0" y="4419600"/>
            <a:ext cx="9144000" cy="304800"/>
          </a:xfrm>
          <a:prstGeom prst="rect">
            <a:avLst/>
          </a:prstGeom>
          <a:noFill/>
          <a:ln w="9525">
            <a:noFill/>
            <a:miter lim="800000"/>
            <a:headEnd/>
            <a:tailEnd/>
          </a:ln>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50"/>
                </a:solidFill>
                <a:effectLst/>
                <a:uLnTx/>
                <a:uFillTx/>
                <a:latin typeface="Verdana"/>
                <a:ea typeface="宋体"/>
                <a:cs typeface="+mn-cs"/>
              </a:rPr>
              <a:t>EX: </a:t>
            </a:r>
            <a:r>
              <a:rPr kumimoji="0" lang="en-US" altLang="zh-CN" sz="2000" b="0" i="0" u="none" strike="noStrike" kern="0" cap="none" spc="0" normalizeH="0" baseline="0" noProof="0" dirty="0">
                <a:ln>
                  <a:noFill/>
                </a:ln>
                <a:solidFill>
                  <a:srgbClr val="00B050"/>
                </a:solidFill>
                <a:effectLst/>
                <a:uLnTx/>
                <a:uFillTx/>
                <a:latin typeface="Verdana"/>
                <a:ea typeface="宋体"/>
                <a:cs typeface="+mn-cs"/>
              </a:rPr>
              <a:t>branch-target computation &amp; condition evaluation</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0" i="0" u="none" strike="noStrike" kern="0" cap="none" spc="0" normalizeH="0" baseline="0" noProof="0" dirty="0">
                <a:ln>
                  <a:noFill/>
                </a:ln>
                <a:solidFill>
                  <a:srgbClr val="00B050"/>
                </a:solidFill>
                <a:effectLst/>
                <a:uLnTx/>
                <a:uFillTx/>
                <a:latin typeface="Verdana"/>
                <a:ea typeface="宋体"/>
                <a:cs typeface="+mn-cs"/>
              </a:rPr>
              <a:t>	</a:t>
            </a:r>
            <a:endParaRPr kumimoji="0" lang="en-US" altLang="zh-CN" sz="2000" b="1" i="0" u="none" strike="noStrike" kern="0" cap="none" spc="0" normalizeH="0" baseline="0" noProof="0" dirty="0">
              <a:ln>
                <a:noFill/>
              </a:ln>
              <a:solidFill>
                <a:srgbClr val="00B050"/>
              </a:solidFill>
              <a:effectLst/>
              <a:uLnTx/>
              <a:uFillTx/>
              <a:latin typeface="Verdana"/>
              <a:ea typeface="宋体"/>
              <a:cs typeface="+mn-cs"/>
            </a:endParaRPr>
          </a:p>
        </p:txBody>
      </p:sp>
      <p:sp>
        <p:nvSpPr>
          <p:cNvPr id="136199" name="Line 5">
            <a:extLst>
              <a:ext uri="{FF2B5EF4-FFF2-40B4-BE49-F238E27FC236}">
                <a16:creationId xmlns:a16="http://schemas.microsoft.com/office/drawing/2014/main" id="{ACAD9AE3-2889-AC4B-93CC-D66AB19CD945}"/>
              </a:ext>
            </a:extLst>
          </p:cNvPr>
          <p:cNvSpPr>
            <a:spLocks noChangeShapeType="1"/>
          </p:cNvSpPr>
          <p:nvPr/>
        </p:nvSpPr>
        <p:spPr bwMode="auto">
          <a:xfrm>
            <a:off x="4648200" y="3276600"/>
            <a:ext cx="2286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200" name="Line 5">
            <a:extLst>
              <a:ext uri="{FF2B5EF4-FFF2-40B4-BE49-F238E27FC236}">
                <a16:creationId xmlns:a16="http://schemas.microsoft.com/office/drawing/2014/main" id="{90B8DAB9-4213-4C41-A6BE-C25E8299635A}"/>
              </a:ext>
            </a:extLst>
          </p:cNvPr>
          <p:cNvSpPr>
            <a:spLocks noChangeShapeType="1"/>
          </p:cNvSpPr>
          <p:nvPr/>
        </p:nvSpPr>
        <p:spPr bwMode="auto">
          <a:xfrm>
            <a:off x="4648200" y="5867400"/>
            <a:ext cx="2286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B0A12D-1DED-4348-A76F-5FE659A98ACD}"/>
              </a:ext>
            </a:extLst>
          </p:cNvPr>
          <p:cNvPicPr>
            <a:picLocks noChangeAspect="1"/>
          </p:cNvPicPr>
          <p:nvPr/>
        </p:nvPicPr>
        <p:blipFill>
          <a:blip r:embed="rId2"/>
          <a:stretch>
            <a:fillRect/>
          </a:stretch>
        </p:blipFill>
        <p:spPr>
          <a:xfrm>
            <a:off x="7434" y="3886200"/>
            <a:ext cx="9144000" cy="1845872"/>
          </a:xfrm>
          <a:prstGeom prst="rect">
            <a:avLst/>
          </a:prstGeom>
        </p:spPr>
      </p:pic>
      <p:sp>
        <p:nvSpPr>
          <p:cNvPr id="138241" name="Rectangle 2">
            <a:extLst>
              <a:ext uri="{FF2B5EF4-FFF2-40B4-BE49-F238E27FC236}">
                <a16:creationId xmlns:a16="http://schemas.microsoft.com/office/drawing/2014/main" id="{01EAEE17-063C-2545-B090-03348288BD4F}"/>
              </a:ext>
            </a:extLst>
          </p:cNvPr>
          <p:cNvSpPr>
            <a:spLocks noGrp="1" noChangeArrowheads="1"/>
          </p:cNvSpPr>
          <p:nvPr>
            <p:ph type="title"/>
          </p:nvPr>
        </p:nvSpPr>
        <p:spPr/>
        <p:txBody>
          <a:bodyPr/>
          <a:lstStyle/>
          <a:p>
            <a:pPr eaLnBrk="1" hangingPunct="1"/>
            <a:r>
              <a:rPr lang="en-US" altLang="zh-CN"/>
              <a:t>Forwarding</a:t>
            </a:r>
          </a:p>
        </p:txBody>
      </p:sp>
      <p:sp>
        <p:nvSpPr>
          <p:cNvPr id="138242" name="Rectangle 3">
            <a:extLst>
              <a:ext uri="{FF2B5EF4-FFF2-40B4-BE49-F238E27FC236}">
                <a16:creationId xmlns:a16="http://schemas.microsoft.com/office/drawing/2014/main" id="{58990943-2C3B-8447-A16B-EEE4921D3680}"/>
              </a:ext>
            </a:extLst>
          </p:cNvPr>
          <p:cNvSpPr>
            <a:spLocks noGrp="1" noChangeArrowheads="1"/>
          </p:cNvSpPr>
          <p:nvPr>
            <p:ph type="body" idx="1"/>
          </p:nvPr>
        </p:nvSpPr>
        <p:spPr/>
        <p:txBody>
          <a:bodyPr/>
          <a:lstStyle/>
          <a:p>
            <a:pPr eaLnBrk="1" hangingPunct="1"/>
            <a:r>
              <a:rPr lang="en-US" altLang="zh-CN"/>
              <a:t>Forwarding</a:t>
            </a:r>
          </a:p>
          <a:p>
            <a:pPr eaLnBrk="1" hangingPunct="1">
              <a:buFontTx/>
              <a:buNone/>
            </a:pPr>
            <a:r>
              <a:rPr lang="en-US" altLang="zh-CN"/>
              <a:t>	ALU/MEM or MEM/WB</a:t>
            </a:r>
          </a:p>
          <a:p>
            <a:pPr eaLnBrk="1" hangingPunct="1">
              <a:buFontTx/>
              <a:buNone/>
            </a:pPr>
            <a:r>
              <a:rPr lang="en-US" altLang="zh-CN"/>
              <a:t>	-&gt; EX/DF, DF/DS, DS/TC, TC/WB</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a:extLst>
              <a:ext uri="{FF2B5EF4-FFF2-40B4-BE49-F238E27FC236}">
                <a16:creationId xmlns:a16="http://schemas.microsoft.com/office/drawing/2014/main" id="{DA3DBD90-FA00-3943-9D25-31BE4E840757}"/>
              </a:ext>
            </a:extLst>
          </p:cNvPr>
          <p:cNvSpPr>
            <a:spLocks noGrp="1" noChangeArrowheads="1"/>
          </p:cNvSpPr>
          <p:nvPr>
            <p:ph type="title"/>
          </p:nvPr>
        </p:nvSpPr>
        <p:spPr/>
        <p:txBody>
          <a:bodyPr/>
          <a:lstStyle/>
          <a:p>
            <a:pPr eaLnBrk="1" hangingPunct="1"/>
            <a:r>
              <a:rPr lang="en-US" altLang="zh-CN"/>
              <a:t>FP Operations</a:t>
            </a:r>
          </a:p>
        </p:txBody>
      </p:sp>
      <p:sp>
        <p:nvSpPr>
          <p:cNvPr id="139266" name="Rectangle 3">
            <a:extLst>
              <a:ext uri="{FF2B5EF4-FFF2-40B4-BE49-F238E27FC236}">
                <a16:creationId xmlns:a16="http://schemas.microsoft.com/office/drawing/2014/main" id="{152F6D38-B66B-CB47-93EB-6A85B5773662}"/>
              </a:ext>
            </a:extLst>
          </p:cNvPr>
          <p:cNvSpPr>
            <a:spLocks noGrp="1" noChangeArrowheads="1"/>
          </p:cNvSpPr>
          <p:nvPr>
            <p:ph type="body" idx="1"/>
          </p:nvPr>
        </p:nvSpPr>
        <p:spPr/>
        <p:txBody>
          <a:bodyPr/>
          <a:lstStyle/>
          <a:p>
            <a:pPr eaLnBrk="1" hangingPunct="1"/>
            <a:r>
              <a:rPr lang="en-US" altLang="zh-CN"/>
              <a:t>FP Pipeline</a:t>
            </a:r>
          </a:p>
          <a:p>
            <a:pPr eaLnBrk="1" hangingPunct="1"/>
            <a:r>
              <a:rPr lang="en-US" altLang="zh-CN"/>
              <a:t>FP unit with three functional units:</a:t>
            </a:r>
          </a:p>
          <a:p>
            <a:pPr eaLnBrk="1" hangingPunct="1">
              <a:buFontTx/>
              <a:buNone/>
            </a:pPr>
            <a:r>
              <a:rPr lang="en-US" altLang="zh-CN"/>
              <a:t>	FP divider, FP multiplier, FP adder</a:t>
            </a:r>
          </a:p>
          <a:p>
            <a:pPr eaLnBrk="1" hangingPunct="1"/>
            <a:r>
              <a:rPr lang="en-US" altLang="zh-CN"/>
              <a:t>2 cycles to 112 cycles</a:t>
            </a:r>
          </a:p>
          <a:p>
            <a:pPr eaLnBrk="1" hangingPunct="1">
              <a:buFontTx/>
              <a:buNone/>
            </a:pPr>
            <a:endParaRPr lang="en-US"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3A763B-F328-2D4A-BBAA-8FEBAF45541F}"/>
              </a:ext>
            </a:extLst>
          </p:cNvPr>
          <p:cNvPicPr>
            <a:picLocks noChangeAspect="1"/>
          </p:cNvPicPr>
          <p:nvPr/>
        </p:nvPicPr>
        <p:blipFill>
          <a:blip r:embed="rId3"/>
          <a:stretch>
            <a:fillRect/>
          </a:stretch>
        </p:blipFill>
        <p:spPr>
          <a:xfrm>
            <a:off x="0" y="2551771"/>
            <a:ext cx="9144000" cy="2855727"/>
          </a:xfrm>
          <a:prstGeom prst="rect">
            <a:avLst/>
          </a:prstGeom>
        </p:spPr>
      </p:pic>
      <p:sp>
        <p:nvSpPr>
          <p:cNvPr id="141313" name="Rectangle 2">
            <a:extLst>
              <a:ext uri="{FF2B5EF4-FFF2-40B4-BE49-F238E27FC236}">
                <a16:creationId xmlns:a16="http://schemas.microsoft.com/office/drawing/2014/main" id="{49C0997D-00AB-FE4C-B77B-467369C8A367}"/>
              </a:ext>
            </a:extLst>
          </p:cNvPr>
          <p:cNvSpPr>
            <a:spLocks noGrp="1" noChangeArrowheads="1"/>
          </p:cNvSpPr>
          <p:nvPr>
            <p:ph type="title"/>
          </p:nvPr>
        </p:nvSpPr>
        <p:spPr/>
        <p:txBody>
          <a:bodyPr/>
          <a:lstStyle/>
          <a:p>
            <a:pPr eaLnBrk="1" hangingPunct="1"/>
            <a:r>
              <a:rPr lang="en-US" altLang="zh-CN"/>
              <a:t>Stage vs FP Unit</a:t>
            </a:r>
          </a:p>
        </p:txBody>
      </p:sp>
      <p:sp>
        <p:nvSpPr>
          <p:cNvPr id="141314" name="Rectangle 3">
            <a:extLst>
              <a:ext uri="{FF2B5EF4-FFF2-40B4-BE49-F238E27FC236}">
                <a16:creationId xmlns:a16="http://schemas.microsoft.com/office/drawing/2014/main" id="{85B062E4-4010-C846-BB6A-43BC978A051B}"/>
              </a:ext>
            </a:extLst>
          </p:cNvPr>
          <p:cNvSpPr>
            <a:spLocks noGrp="1" noChangeArrowheads="1"/>
          </p:cNvSpPr>
          <p:nvPr>
            <p:ph type="body" idx="1"/>
          </p:nvPr>
        </p:nvSpPr>
        <p:spPr/>
        <p:txBody>
          <a:bodyPr/>
          <a:lstStyle/>
          <a:p>
            <a:pPr eaLnBrk="1" hangingPunct="1"/>
            <a:r>
              <a:rPr lang="en-US" altLang="zh-CN"/>
              <a:t>FP unit with eight different stages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5A9E54-8D21-174D-8E30-4C24230EA7C6}"/>
              </a:ext>
            </a:extLst>
          </p:cNvPr>
          <p:cNvPicPr>
            <a:picLocks noChangeAspect="1"/>
          </p:cNvPicPr>
          <p:nvPr/>
        </p:nvPicPr>
        <p:blipFill>
          <a:blip r:embed="rId3"/>
          <a:stretch>
            <a:fillRect/>
          </a:stretch>
        </p:blipFill>
        <p:spPr>
          <a:xfrm>
            <a:off x="0" y="3090416"/>
            <a:ext cx="9144000" cy="2559942"/>
          </a:xfrm>
          <a:prstGeom prst="rect">
            <a:avLst/>
          </a:prstGeom>
        </p:spPr>
      </p:pic>
      <p:sp>
        <p:nvSpPr>
          <p:cNvPr id="143361" name="Rectangle 2">
            <a:extLst>
              <a:ext uri="{FF2B5EF4-FFF2-40B4-BE49-F238E27FC236}">
                <a16:creationId xmlns:a16="http://schemas.microsoft.com/office/drawing/2014/main" id="{061AFEF8-8F41-284A-A839-1601C90EBF2F}"/>
              </a:ext>
            </a:extLst>
          </p:cNvPr>
          <p:cNvSpPr>
            <a:spLocks noGrp="1" noChangeArrowheads="1"/>
          </p:cNvSpPr>
          <p:nvPr>
            <p:ph type="title"/>
          </p:nvPr>
        </p:nvSpPr>
        <p:spPr/>
        <p:txBody>
          <a:bodyPr/>
          <a:lstStyle/>
          <a:p>
            <a:pPr eaLnBrk="1" hangingPunct="1"/>
            <a:r>
              <a:rPr lang="en-US" altLang="zh-CN"/>
              <a:t>Latency &amp; Ini Interval</a:t>
            </a:r>
          </a:p>
        </p:txBody>
      </p:sp>
      <p:sp>
        <p:nvSpPr>
          <p:cNvPr id="143362" name="Rectangle 3">
            <a:extLst>
              <a:ext uri="{FF2B5EF4-FFF2-40B4-BE49-F238E27FC236}">
                <a16:creationId xmlns:a16="http://schemas.microsoft.com/office/drawing/2014/main" id="{AA2A3ABD-B0CB-B04D-B106-EBB134C82CDC}"/>
              </a:ext>
            </a:extLst>
          </p:cNvPr>
          <p:cNvSpPr>
            <a:spLocks noGrp="1" noChangeArrowheads="1"/>
          </p:cNvSpPr>
          <p:nvPr>
            <p:ph type="body" idx="1"/>
          </p:nvPr>
        </p:nvSpPr>
        <p:spPr/>
        <p:txBody>
          <a:bodyPr/>
          <a:lstStyle/>
          <a:p>
            <a:pPr eaLnBrk="1" hangingPunct="1"/>
            <a:r>
              <a:rPr lang="en-US" altLang="zh-CN"/>
              <a:t>FP operations: latency and initiation interval</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F0B3F502-19A3-9E4E-B696-2448C2C271FC}"/>
              </a:ext>
            </a:extLst>
          </p:cNvPr>
          <p:cNvSpPr>
            <a:spLocks noGrp="1" noChangeArrowheads="1"/>
          </p:cNvSpPr>
          <p:nvPr>
            <p:ph type="title"/>
          </p:nvPr>
        </p:nvSpPr>
        <p:spPr/>
        <p:txBody>
          <a:bodyPr/>
          <a:lstStyle/>
          <a:p>
            <a:pPr eaLnBrk="1" hangingPunct="1"/>
            <a:r>
              <a:rPr lang="en-US" altLang="zh-CN"/>
              <a:t>FP Ops: Example 1</a:t>
            </a:r>
          </a:p>
        </p:txBody>
      </p:sp>
      <p:sp>
        <p:nvSpPr>
          <p:cNvPr id="145410" name="Rectangle 3">
            <a:extLst>
              <a:ext uri="{FF2B5EF4-FFF2-40B4-BE49-F238E27FC236}">
                <a16:creationId xmlns:a16="http://schemas.microsoft.com/office/drawing/2014/main" id="{623819FC-04E8-BD49-9411-7AB1892C2142}"/>
              </a:ext>
            </a:extLst>
          </p:cNvPr>
          <p:cNvSpPr>
            <a:spLocks noGrp="1" noChangeArrowheads="1"/>
          </p:cNvSpPr>
          <p:nvPr>
            <p:ph type="body" idx="1"/>
          </p:nvPr>
        </p:nvSpPr>
        <p:spPr/>
        <p:txBody>
          <a:bodyPr/>
          <a:lstStyle/>
          <a:p>
            <a:pPr eaLnBrk="1" hangingPunct="1"/>
            <a:r>
              <a:rPr lang="en-US" altLang="zh-CN"/>
              <a:t>FP multiply + FP add</a:t>
            </a:r>
          </a:p>
        </p:txBody>
      </p:sp>
      <p:pic>
        <p:nvPicPr>
          <p:cNvPr id="145411" name="Picture 5">
            <a:extLst>
              <a:ext uri="{FF2B5EF4-FFF2-40B4-BE49-F238E27FC236}">
                <a16:creationId xmlns:a16="http://schemas.microsoft.com/office/drawing/2014/main" id="{4E13976B-A3F6-4747-B67B-6AE317517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E6451E49-7467-184B-BEF0-A0C22074F63B}"/>
              </a:ext>
            </a:extLst>
          </p:cNvPr>
          <p:cNvCxnSpPr/>
          <p:nvPr/>
        </p:nvCxnSpPr>
        <p:spPr>
          <a:xfrm>
            <a:off x="6019800" y="3657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DC7B208-4BD5-7640-A113-8BFB021F89CB}"/>
              </a:ext>
            </a:extLst>
          </p:cNvPr>
          <p:cNvSpPr/>
          <p:nvPr/>
        </p:nvSpPr>
        <p:spPr>
          <a:xfrm>
            <a:off x="838200" y="4572000"/>
            <a:ext cx="6324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0" name="直接箭头连接符 9">
            <a:extLst>
              <a:ext uri="{FF2B5EF4-FFF2-40B4-BE49-F238E27FC236}">
                <a16:creationId xmlns:a16="http://schemas.microsoft.com/office/drawing/2014/main" id="{89086809-1EF5-2A47-BE92-16674BB187BE}"/>
              </a:ext>
            </a:extLst>
          </p:cNvPr>
          <p:cNvCxnSpPr/>
          <p:nvPr/>
        </p:nvCxnSpPr>
        <p:spPr>
          <a:xfrm rot="16200000" flipH="1">
            <a:off x="5829300" y="4076700"/>
            <a:ext cx="1524000" cy="838200"/>
          </a:xfrm>
          <a:prstGeom prst="straightConnector1">
            <a:avLst/>
          </a:prstGeom>
          <a:ln w="38100">
            <a:solidFill>
              <a:srgbClr val="00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a:extLst>
              <a:ext uri="{FF2B5EF4-FFF2-40B4-BE49-F238E27FC236}">
                <a16:creationId xmlns:a16="http://schemas.microsoft.com/office/drawing/2014/main" id="{B3BFC139-7EAA-4F4B-8528-58910DCB0094}"/>
              </a:ext>
            </a:extLst>
          </p:cNvPr>
          <p:cNvSpPr>
            <a:spLocks noGrp="1" noChangeArrowheads="1"/>
          </p:cNvSpPr>
          <p:nvPr>
            <p:ph type="title"/>
          </p:nvPr>
        </p:nvSpPr>
        <p:spPr/>
        <p:txBody>
          <a:bodyPr/>
          <a:lstStyle/>
          <a:p>
            <a:pPr eaLnBrk="1" hangingPunct="1"/>
            <a:r>
              <a:rPr lang="en-US" altLang="zh-CN"/>
              <a:t>FP Ops: Example 2</a:t>
            </a:r>
          </a:p>
        </p:txBody>
      </p:sp>
      <p:sp>
        <p:nvSpPr>
          <p:cNvPr id="147458" name="Rectangle 3">
            <a:extLst>
              <a:ext uri="{FF2B5EF4-FFF2-40B4-BE49-F238E27FC236}">
                <a16:creationId xmlns:a16="http://schemas.microsoft.com/office/drawing/2014/main" id="{BBDD655B-F7C3-BE47-92BF-15F1906A0CD9}"/>
              </a:ext>
            </a:extLst>
          </p:cNvPr>
          <p:cNvSpPr>
            <a:spLocks noGrp="1" noChangeArrowheads="1"/>
          </p:cNvSpPr>
          <p:nvPr>
            <p:ph type="body" idx="1"/>
          </p:nvPr>
        </p:nvSpPr>
        <p:spPr/>
        <p:txBody>
          <a:bodyPr/>
          <a:lstStyle/>
          <a:p>
            <a:pPr eaLnBrk="1" hangingPunct="1"/>
            <a:r>
              <a:rPr lang="en-US" altLang="zh-CN"/>
              <a:t>FP add + FP multiply</a:t>
            </a:r>
          </a:p>
        </p:txBody>
      </p:sp>
      <p:pic>
        <p:nvPicPr>
          <p:cNvPr id="147459" name="Picture 5">
            <a:extLst>
              <a:ext uri="{FF2B5EF4-FFF2-40B4-BE49-F238E27FC236}">
                <a16:creationId xmlns:a16="http://schemas.microsoft.com/office/drawing/2014/main" id="{AC4BE0F1-01DD-434D-BE49-F1F639E4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440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a:extLst>
              <a:ext uri="{FF2B5EF4-FFF2-40B4-BE49-F238E27FC236}">
                <a16:creationId xmlns:a16="http://schemas.microsoft.com/office/drawing/2014/main" id="{C957D48F-6F7A-2E4D-A87E-B42397995639}"/>
              </a:ext>
            </a:extLst>
          </p:cNvPr>
          <p:cNvSpPr>
            <a:spLocks noGrp="1" noChangeArrowheads="1"/>
          </p:cNvSpPr>
          <p:nvPr>
            <p:ph type="title"/>
          </p:nvPr>
        </p:nvSpPr>
        <p:spPr/>
        <p:txBody>
          <a:bodyPr/>
          <a:lstStyle/>
          <a:p>
            <a:pPr eaLnBrk="1" hangingPunct="1"/>
            <a:r>
              <a:rPr lang="en-US" altLang="zh-CN"/>
              <a:t>FP Ops: Example 3</a:t>
            </a:r>
          </a:p>
        </p:txBody>
      </p:sp>
      <p:sp>
        <p:nvSpPr>
          <p:cNvPr id="148482" name="Rectangle 3">
            <a:extLst>
              <a:ext uri="{FF2B5EF4-FFF2-40B4-BE49-F238E27FC236}">
                <a16:creationId xmlns:a16="http://schemas.microsoft.com/office/drawing/2014/main" id="{AB56796C-A56F-4E4E-A6BC-F10F98A73958}"/>
              </a:ext>
            </a:extLst>
          </p:cNvPr>
          <p:cNvSpPr>
            <a:spLocks noGrp="1" noChangeArrowheads="1"/>
          </p:cNvSpPr>
          <p:nvPr>
            <p:ph type="body" idx="1"/>
          </p:nvPr>
        </p:nvSpPr>
        <p:spPr/>
        <p:txBody>
          <a:bodyPr/>
          <a:lstStyle/>
          <a:p>
            <a:pPr eaLnBrk="1" hangingPunct="1"/>
            <a:r>
              <a:rPr lang="en-US" altLang="zh-CN"/>
              <a:t>divide + add</a:t>
            </a:r>
          </a:p>
        </p:txBody>
      </p:sp>
      <p:pic>
        <p:nvPicPr>
          <p:cNvPr id="148483" name="Picture 5">
            <a:extLst>
              <a:ext uri="{FF2B5EF4-FFF2-40B4-BE49-F238E27FC236}">
                <a16:creationId xmlns:a16="http://schemas.microsoft.com/office/drawing/2014/main" id="{CA9A8CF9-E47E-2E4F-B3F1-5709B0088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4075"/>
            <a:ext cx="91440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7E7F2C3C-C81D-C04B-AECC-3590309246FF}"/>
              </a:ext>
            </a:extLst>
          </p:cNvPr>
          <p:cNvCxnSpPr/>
          <p:nvPr/>
        </p:nvCxnSpPr>
        <p:spPr>
          <a:xfrm>
            <a:off x="51054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2D97EE1-4CB2-504A-AC5E-37339924DB61}"/>
              </a:ext>
            </a:extLst>
          </p:cNvPr>
          <p:cNvCxnSpPr/>
          <p:nvPr/>
        </p:nvCxnSpPr>
        <p:spPr>
          <a:xfrm>
            <a:off x="57912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941346B-9392-9F48-915C-1CDE3DB2F89D}"/>
              </a:ext>
            </a:extLst>
          </p:cNvPr>
          <p:cNvCxnSpPr/>
          <p:nvPr/>
        </p:nvCxnSpPr>
        <p:spPr>
          <a:xfrm>
            <a:off x="64008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B5C32C6-EE13-BD48-8F73-A75EC0F255E5}"/>
              </a:ext>
            </a:extLst>
          </p:cNvPr>
          <p:cNvCxnSpPr/>
          <p:nvPr/>
        </p:nvCxnSpPr>
        <p:spPr>
          <a:xfrm>
            <a:off x="70866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7980BC0-B066-1240-B397-E98A8635670C}"/>
              </a:ext>
            </a:extLst>
          </p:cNvPr>
          <p:cNvCxnSpPr/>
          <p:nvPr/>
        </p:nvCxnSpPr>
        <p:spPr>
          <a:xfrm>
            <a:off x="73914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3FEA824-A551-FE47-9F6E-FC7DA510A2B2}"/>
              </a:ext>
            </a:extLst>
          </p:cNvPr>
          <p:cNvCxnSpPr/>
          <p:nvPr/>
        </p:nvCxnSpPr>
        <p:spPr>
          <a:xfrm>
            <a:off x="80010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C4BA67D-B783-7243-B1EF-0299EF857E9C}"/>
              </a:ext>
            </a:extLst>
          </p:cNvPr>
          <p:cNvSpPr/>
          <p:nvPr/>
        </p:nvSpPr>
        <p:spPr>
          <a:xfrm>
            <a:off x="838200" y="4114800"/>
            <a:ext cx="8229600" cy="1747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A742E8D2-F1B0-E04D-A78E-B34CBB05963C}"/>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A534E430-DFC1-144C-B609-923EDCBBEC1F}"/>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Enjoy</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30723" name="图片 6">
            <a:extLst>
              <a:ext uri="{FF2B5EF4-FFF2-40B4-BE49-F238E27FC236}">
                <a16:creationId xmlns:a16="http://schemas.microsoft.com/office/drawing/2014/main" id="{84955CDE-7260-A74D-BF30-1B51325C37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2">
            <a:extLst>
              <a:ext uri="{FF2B5EF4-FFF2-40B4-BE49-F238E27FC236}">
                <a16:creationId xmlns:a16="http://schemas.microsoft.com/office/drawing/2014/main" id="{26D9DC38-B615-B846-B6D5-47B8234DD45D}"/>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while some others are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Ordering or Paying</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a:extLst>
              <a:ext uri="{FF2B5EF4-FFF2-40B4-BE49-F238E27FC236}">
                <a16:creationId xmlns:a16="http://schemas.microsoft.com/office/drawing/2014/main" id="{E3BE9DF6-EFE6-E645-BDD0-236619D53BEF}"/>
              </a:ext>
            </a:extLst>
          </p:cNvPr>
          <p:cNvSpPr>
            <a:spLocks noGrp="1" noChangeArrowheads="1"/>
          </p:cNvSpPr>
          <p:nvPr>
            <p:ph type="title"/>
          </p:nvPr>
        </p:nvSpPr>
        <p:spPr/>
        <p:txBody>
          <a:bodyPr/>
          <a:lstStyle/>
          <a:p>
            <a:pPr eaLnBrk="1" hangingPunct="1"/>
            <a:r>
              <a:rPr lang="en-US" altLang="zh-CN"/>
              <a:t>FP Ops: Example 4</a:t>
            </a:r>
          </a:p>
        </p:txBody>
      </p:sp>
      <p:sp>
        <p:nvSpPr>
          <p:cNvPr id="149506" name="Rectangle 3">
            <a:extLst>
              <a:ext uri="{FF2B5EF4-FFF2-40B4-BE49-F238E27FC236}">
                <a16:creationId xmlns:a16="http://schemas.microsoft.com/office/drawing/2014/main" id="{1625A64E-B4B8-7A46-A14E-2CAF692D0964}"/>
              </a:ext>
            </a:extLst>
          </p:cNvPr>
          <p:cNvSpPr>
            <a:spLocks noGrp="1" noChangeArrowheads="1"/>
          </p:cNvSpPr>
          <p:nvPr>
            <p:ph type="body" idx="1"/>
          </p:nvPr>
        </p:nvSpPr>
        <p:spPr/>
        <p:txBody>
          <a:bodyPr/>
          <a:lstStyle/>
          <a:p>
            <a:pPr eaLnBrk="1" hangingPunct="1"/>
            <a:r>
              <a:rPr lang="en-US" altLang="zh-CN"/>
              <a:t>FP add + FP divide</a:t>
            </a:r>
          </a:p>
        </p:txBody>
      </p:sp>
      <p:pic>
        <p:nvPicPr>
          <p:cNvPr id="149507" name="Picture 5">
            <a:extLst>
              <a:ext uri="{FF2B5EF4-FFF2-40B4-BE49-F238E27FC236}">
                <a16:creationId xmlns:a16="http://schemas.microsoft.com/office/drawing/2014/main" id="{49F0BF31-5858-F941-B07B-CA5B0DDD4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7180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8A31F0E5-86AD-EE44-A914-9F6D22CED4F4}"/>
              </a:ext>
            </a:extLst>
          </p:cNvPr>
          <p:cNvCxnSpPr/>
          <p:nvPr/>
        </p:nvCxnSpPr>
        <p:spPr>
          <a:xfrm>
            <a:off x="3810000" y="41148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0B1C848-B135-834F-954A-FE161B0EE767}"/>
              </a:ext>
            </a:extLst>
          </p:cNvPr>
          <p:cNvCxnSpPr/>
          <p:nvPr/>
        </p:nvCxnSpPr>
        <p:spPr>
          <a:xfrm>
            <a:off x="4572000" y="41148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10">
            <a:extLst>
              <a:ext uri="{FF2B5EF4-FFF2-40B4-BE49-F238E27FC236}">
                <a16:creationId xmlns:a16="http://schemas.microsoft.com/office/drawing/2014/main" id="{98A47619-1227-1640-B239-F914E4B3D4AD}"/>
              </a:ext>
            </a:extLst>
          </p:cNvPr>
          <p:cNvSpPr/>
          <p:nvPr/>
        </p:nvSpPr>
        <p:spPr>
          <a:xfrm>
            <a:off x="1295400" y="4148138"/>
            <a:ext cx="78486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exploit ILP?</a:t>
            </a:r>
            <a:br>
              <a:rPr lang="en-US" altLang="zh-CN" kern="0" dirty="0"/>
            </a:br>
            <a:endParaRPr lang="en-US" altLang="zh-CN" kern="0" dirty="0"/>
          </a:p>
        </p:txBody>
      </p:sp>
    </p:spTree>
    <p:extLst>
      <p:ext uri="{BB962C8B-B14F-4D97-AF65-F5344CB8AC3E}">
        <p14:creationId xmlns:p14="http://schemas.microsoft.com/office/powerpoint/2010/main" val="39237371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C492-43C8-7340-AD31-1BF3EEFDC910}"/>
              </a:ext>
            </a:extLst>
          </p:cNvPr>
          <p:cNvSpPr>
            <a:spLocks noGrp="1"/>
          </p:cNvSpPr>
          <p:nvPr>
            <p:ph type="title"/>
          </p:nvPr>
        </p:nvSpPr>
        <p:spPr/>
        <p:txBody>
          <a:bodyPr/>
          <a:lstStyle/>
          <a:p>
            <a:r>
              <a:rPr lang="en-CN" dirty="0"/>
              <a:t>ILP Exploitation</a:t>
            </a:r>
          </a:p>
        </p:txBody>
      </p:sp>
      <p:sp>
        <p:nvSpPr>
          <p:cNvPr id="3" name="Content Placeholder 2">
            <a:extLst>
              <a:ext uri="{FF2B5EF4-FFF2-40B4-BE49-F238E27FC236}">
                <a16:creationId xmlns:a16="http://schemas.microsoft.com/office/drawing/2014/main" id="{C666015C-F698-A64A-9DCC-C40782C2899D}"/>
              </a:ext>
            </a:extLst>
          </p:cNvPr>
          <p:cNvSpPr>
            <a:spLocks noGrp="1"/>
          </p:cNvSpPr>
          <p:nvPr>
            <p:ph idx="1"/>
          </p:nvPr>
        </p:nvSpPr>
        <p:spPr>
          <a:xfrm>
            <a:off x="457200" y="1600200"/>
            <a:ext cx="8686800" cy="4525963"/>
          </a:xfrm>
        </p:spPr>
        <p:txBody>
          <a:bodyPr/>
          <a:lstStyle/>
          <a:p>
            <a:r>
              <a:rPr lang="en-CN" dirty="0">
                <a:solidFill>
                  <a:srgbClr val="00B0F0"/>
                </a:solidFill>
              </a:rPr>
              <a:t>Compiler-based static parallelism        </a:t>
            </a:r>
            <a:r>
              <a:rPr lang="en-CN" dirty="0"/>
              <a:t>only in domain-specific environments or in well-structured scientific applications with significant data-level parallelism</a:t>
            </a:r>
          </a:p>
          <a:p>
            <a:pPr marL="0" indent="0">
              <a:buNone/>
            </a:pPr>
            <a:endParaRPr lang="en-CN" dirty="0"/>
          </a:p>
          <a:p>
            <a:r>
              <a:rPr lang="en-CN" dirty="0">
                <a:solidFill>
                  <a:srgbClr val="00B0F0"/>
                </a:solidFill>
              </a:rPr>
              <a:t>Hardware-based dynamic parallelism</a:t>
            </a:r>
          </a:p>
          <a:p>
            <a:pPr marL="0" indent="0">
              <a:buNone/>
            </a:pPr>
            <a:r>
              <a:rPr lang="en-CN" dirty="0">
                <a:solidFill>
                  <a:srgbClr val="00B0F0"/>
                </a:solidFill>
              </a:rPr>
              <a:t>    </a:t>
            </a:r>
          </a:p>
        </p:txBody>
      </p:sp>
    </p:spTree>
    <p:extLst>
      <p:ext uri="{BB962C8B-B14F-4D97-AF65-F5344CB8AC3E}">
        <p14:creationId xmlns:p14="http://schemas.microsoft.com/office/powerpoint/2010/main" val="9089220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much ILP in a program?</a:t>
            </a:r>
            <a:br>
              <a:rPr lang="en-US" altLang="zh-CN" kern="0" dirty="0"/>
            </a:br>
            <a:endParaRPr lang="en-US" altLang="zh-CN" kern="0" dirty="0"/>
          </a:p>
        </p:txBody>
      </p:sp>
    </p:spTree>
    <p:extLst>
      <p:ext uri="{BB962C8B-B14F-4D97-AF65-F5344CB8AC3E}">
        <p14:creationId xmlns:p14="http://schemas.microsoft.com/office/powerpoint/2010/main" val="80902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553-7C25-2942-BD81-CD980910BB48}"/>
              </a:ext>
            </a:extLst>
          </p:cNvPr>
          <p:cNvSpPr>
            <a:spLocks noGrp="1"/>
          </p:cNvSpPr>
          <p:nvPr>
            <p:ph type="title"/>
          </p:nvPr>
        </p:nvSpPr>
        <p:spPr/>
        <p:txBody>
          <a:bodyPr/>
          <a:lstStyle/>
          <a:p>
            <a:r>
              <a:rPr lang="en-CN" dirty="0"/>
              <a:t>Parallel Instructions</a:t>
            </a:r>
          </a:p>
        </p:txBody>
      </p:sp>
      <p:sp>
        <p:nvSpPr>
          <p:cNvPr id="3" name="Content Placeholder 2">
            <a:extLst>
              <a:ext uri="{FF2B5EF4-FFF2-40B4-BE49-F238E27FC236}">
                <a16:creationId xmlns:a16="http://schemas.microsoft.com/office/drawing/2014/main" id="{B5331342-5C9C-C242-BE55-CDB6E006424B}"/>
              </a:ext>
            </a:extLst>
          </p:cNvPr>
          <p:cNvSpPr>
            <a:spLocks noGrp="1"/>
          </p:cNvSpPr>
          <p:nvPr>
            <p:ph idx="1"/>
          </p:nvPr>
        </p:nvSpPr>
        <p:spPr/>
        <p:txBody>
          <a:bodyPr/>
          <a:lstStyle/>
          <a:p>
            <a:r>
              <a:rPr lang="en-US" dirty="0"/>
              <a:t>T</a:t>
            </a:r>
            <a:r>
              <a:rPr lang="en-CN" dirty="0"/>
              <a:t>wo instructions that can execute simultaneously in a pipeline of arbitrary depth without causing any stalls, assuming sufficient resources and thus no structural hazards</a:t>
            </a:r>
          </a:p>
        </p:txBody>
      </p:sp>
    </p:spTree>
    <p:extLst>
      <p:ext uri="{BB962C8B-B14F-4D97-AF65-F5344CB8AC3E}">
        <p14:creationId xmlns:p14="http://schemas.microsoft.com/office/powerpoint/2010/main" val="3264511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F234-E5FF-1F4B-A1AF-417A11119C35}"/>
              </a:ext>
            </a:extLst>
          </p:cNvPr>
          <p:cNvSpPr>
            <a:spLocks noGrp="1"/>
          </p:cNvSpPr>
          <p:nvPr>
            <p:ph type="title"/>
          </p:nvPr>
        </p:nvSpPr>
        <p:spPr/>
        <p:txBody>
          <a:bodyPr/>
          <a:lstStyle/>
          <a:p>
            <a:r>
              <a:rPr lang="en-CN" dirty="0"/>
              <a:t>Dependent Instructions</a:t>
            </a:r>
          </a:p>
        </p:txBody>
      </p:sp>
      <p:sp>
        <p:nvSpPr>
          <p:cNvPr id="3" name="Content Placeholder 2">
            <a:extLst>
              <a:ext uri="{FF2B5EF4-FFF2-40B4-BE49-F238E27FC236}">
                <a16:creationId xmlns:a16="http://schemas.microsoft.com/office/drawing/2014/main" id="{D6D11A66-ABDC-6942-8F66-AFF45B093449}"/>
              </a:ext>
            </a:extLst>
          </p:cNvPr>
          <p:cNvSpPr>
            <a:spLocks noGrp="1"/>
          </p:cNvSpPr>
          <p:nvPr>
            <p:ph idx="1"/>
          </p:nvPr>
        </p:nvSpPr>
        <p:spPr/>
        <p:txBody>
          <a:bodyPr/>
          <a:lstStyle/>
          <a:p>
            <a:r>
              <a:rPr lang="en-US" dirty="0"/>
              <a:t>T</a:t>
            </a:r>
            <a:r>
              <a:rPr lang="en-CN" dirty="0"/>
              <a:t>wo instructions that are not parallel</a:t>
            </a:r>
          </a:p>
          <a:p>
            <a:r>
              <a:rPr lang="en-CN" dirty="0"/>
              <a:t>Must be executed in order</a:t>
            </a:r>
          </a:p>
          <a:p>
            <a:r>
              <a:rPr lang="en-US" dirty="0"/>
              <a:t>M</a:t>
            </a:r>
            <a:r>
              <a:rPr lang="en-CN" dirty="0"/>
              <a:t>ay often be partially overlapped</a:t>
            </a:r>
          </a:p>
        </p:txBody>
      </p:sp>
    </p:spTree>
    <p:extLst>
      <p:ext uri="{BB962C8B-B14F-4D97-AF65-F5344CB8AC3E}">
        <p14:creationId xmlns:p14="http://schemas.microsoft.com/office/powerpoint/2010/main" val="23369223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05ED-8B47-2A48-AE9F-CD4E3B69EC6D}"/>
              </a:ext>
            </a:extLst>
          </p:cNvPr>
          <p:cNvSpPr>
            <a:spLocks noGrp="1"/>
          </p:cNvSpPr>
          <p:nvPr>
            <p:ph type="title"/>
          </p:nvPr>
        </p:nvSpPr>
        <p:spPr/>
        <p:txBody>
          <a:bodyPr/>
          <a:lstStyle/>
          <a:p>
            <a:r>
              <a:rPr lang="en-CN" dirty="0"/>
              <a:t>Dependence</a:t>
            </a:r>
          </a:p>
        </p:txBody>
      </p:sp>
      <p:sp>
        <p:nvSpPr>
          <p:cNvPr id="3" name="Content Placeholder 2">
            <a:extLst>
              <a:ext uri="{FF2B5EF4-FFF2-40B4-BE49-F238E27FC236}">
                <a16:creationId xmlns:a16="http://schemas.microsoft.com/office/drawing/2014/main" id="{2BF35820-4E34-374C-9A6F-46345737074B}"/>
              </a:ext>
            </a:extLst>
          </p:cNvPr>
          <p:cNvSpPr>
            <a:spLocks noGrp="1"/>
          </p:cNvSpPr>
          <p:nvPr>
            <p:ph idx="1"/>
          </p:nvPr>
        </p:nvSpPr>
        <p:spPr/>
        <p:txBody>
          <a:bodyPr/>
          <a:lstStyle/>
          <a:p>
            <a:r>
              <a:rPr lang="en-CN" dirty="0"/>
              <a:t>Data dependence</a:t>
            </a:r>
          </a:p>
          <a:p>
            <a:r>
              <a:rPr lang="en-US" dirty="0"/>
              <a:t>N</a:t>
            </a:r>
            <a:r>
              <a:rPr lang="en-CN" dirty="0"/>
              <a:t>ame dependence</a:t>
            </a:r>
          </a:p>
          <a:p>
            <a:r>
              <a:rPr lang="en-US" dirty="0"/>
              <a:t>C</a:t>
            </a:r>
            <a:r>
              <a:rPr lang="en-CN" dirty="0"/>
              <a:t>ontrol dependence</a:t>
            </a:r>
          </a:p>
        </p:txBody>
      </p:sp>
    </p:spTree>
    <p:extLst>
      <p:ext uri="{BB962C8B-B14F-4D97-AF65-F5344CB8AC3E}">
        <p14:creationId xmlns:p14="http://schemas.microsoft.com/office/powerpoint/2010/main" val="39629145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C3E2-745F-C943-AB72-00735DC9B01E}"/>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3F9389B6-9D13-E242-9652-1C747421E943}"/>
              </a:ext>
            </a:extLst>
          </p:cNvPr>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a:t>
            </a:r>
          </a:p>
          <a:p>
            <a:endParaRPr lang="en-CN" dirty="0"/>
          </a:p>
        </p:txBody>
      </p:sp>
    </p:spTree>
    <p:extLst>
      <p:ext uri="{BB962C8B-B14F-4D97-AF65-F5344CB8AC3E}">
        <p14:creationId xmlns:p14="http://schemas.microsoft.com/office/powerpoint/2010/main" val="31828272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C3E2-745F-C943-AB72-00735DC9B01E}"/>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3F9389B6-9D13-E242-9652-1C747421E943}"/>
              </a:ext>
            </a:extLst>
          </p:cNvPr>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                     </a:t>
            </a:r>
            <a:r>
              <a:rPr lang="en-US" dirty="0">
                <a:solidFill>
                  <a:srgbClr val="00B0F0"/>
                </a:solidFill>
              </a:rPr>
              <a:t>(Dependence within a single </a:t>
            </a:r>
            <a:r>
              <a:rPr lang="en-US" dirty="0" err="1">
                <a:solidFill>
                  <a:srgbClr val="00B0F0"/>
                </a:solidFill>
              </a:rPr>
              <a:t>instr</a:t>
            </a:r>
            <a:r>
              <a:rPr lang="en-US" dirty="0">
                <a:solidFill>
                  <a:srgbClr val="00B0F0"/>
                </a:solidFill>
              </a:rPr>
              <a:t> is not considered as a dep: add x1, x1, x1)</a:t>
            </a:r>
            <a:endParaRPr lang="en-CN" dirty="0">
              <a:solidFill>
                <a:srgbClr val="00B0F0"/>
              </a:solidFill>
            </a:endParaRPr>
          </a:p>
          <a:p>
            <a:endParaRPr lang="en-CN" dirty="0"/>
          </a:p>
        </p:txBody>
      </p:sp>
    </p:spTree>
    <p:extLst>
      <p:ext uri="{BB962C8B-B14F-4D97-AF65-F5344CB8AC3E}">
        <p14:creationId xmlns:p14="http://schemas.microsoft.com/office/powerpoint/2010/main" val="40145050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29362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988FF53E-692D-1344-83A5-F941F721E485}"/>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EAE71917-ED8C-F445-99E4-490071966E05}"/>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32771" name="图片 6">
            <a:extLst>
              <a:ext uri="{FF2B5EF4-FFF2-40B4-BE49-F238E27FC236}">
                <a16:creationId xmlns:a16="http://schemas.microsoft.com/office/drawing/2014/main" id="{BDBFC264-6660-354B-A79D-3BEDB35532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Write </a:t>
            </a:r>
            <a:r>
              <a:rPr lang="en-US" altLang="en-CN" dirty="0">
                <a:solidFill>
                  <a:srgbClr val="00B0F0"/>
                </a:solidFill>
                <a:sym typeface="Wingdings" pitchFamily="2" charset="2"/>
              </a:rPr>
              <a:t> Read</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4961CEC6-EEFF-3A40-AA2C-756DB22837B2}"/>
              </a:ext>
            </a:extLst>
          </p:cNvPr>
          <p:cNvSpPr>
            <a:spLocks noChangeShapeType="1"/>
          </p:cNvSpPr>
          <p:nvPr/>
        </p:nvSpPr>
        <p:spPr bwMode="auto">
          <a:xfrm>
            <a:off x="4301168" y="2590800"/>
            <a:ext cx="347031"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7" name="Line 15">
            <a:extLst>
              <a:ext uri="{FF2B5EF4-FFF2-40B4-BE49-F238E27FC236}">
                <a16:creationId xmlns:a16="http://schemas.microsoft.com/office/drawing/2014/main" id="{77842A77-FB89-2640-B8C7-7439516993C2}"/>
              </a:ext>
            </a:extLst>
          </p:cNvPr>
          <p:cNvSpPr>
            <a:spLocks noChangeShapeType="1"/>
          </p:cNvSpPr>
          <p:nvPr/>
        </p:nvSpPr>
        <p:spPr bwMode="auto">
          <a:xfrm>
            <a:off x="41148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5115FE98-EA1E-E647-A483-4274436C0D90}"/>
              </a:ext>
            </a:extLst>
          </p:cNvPr>
          <p:cNvSpPr>
            <a:spLocks noChangeShapeType="1"/>
          </p:cNvSpPr>
          <p:nvPr/>
        </p:nvSpPr>
        <p:spPr bwMode="auto">
          <a:xfrm>
            <a:off x="4114800" y="4343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384404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1B4D80B4-90CF-5C49-9064-A74457750F95}"/>
              </a:ext>
            </a:extLst>
          </p:cNvPr>
          <p:cNvSpPr>
            <a:spLocks noGrp="1" noChangeArrowheads="1"/>
          </p:cNvSpPr>
          <p:nvPr>
            <p:ph type="title"/>
          </p:nvPr>
        </p:nvSpPr>
        <p:spPr/>
        <p:txBody>
          <a:bodyPr/>
          <a:lstStyle/>
          <a:p>
            <a:r>
              <a:rPr lang="en-CN" altLang="en-CN"/>
              <a:t>Name</a:t>
            </a:r>
            <a:r>
              <a:rPr lang="en-US" altLang="en-CN"/>
              <a:t> Dependence</a:t>
            </a:r>
            <a:endParaRPr lang="en-CN" altLang="en-CN"/>
          </a:p>
        </p:txBody>
      </p:sp>
      <p:sp>
        <p:nvSpPr>
          <p:cNvPr id="223234" name="Content Placeholder 2">
            <a:extLst>
              <a:ext uri="{FF2B5EF4-FFF2-40B4-BE49-F238E27FC236}">
                <a16:creationId xmlns:a16="http://schemas.microsoft.com/office/drawing/2014/main" id="{55ED30C9-C5DF-5349-9F8B-C3E54561E5EA}"/>
              </a:ext>
            </a:extLst>
          </p:cNvPr>
          <p:cNvSpPr>
            <a:spLocks noGrp="1" noChangeArrowheads="1"/>
          </p:cNvSpPr>
          <p:nvPr>
            <p:ph idx="1"/>
          </p:nvPr>
        </p:nvSpPr>
        <p:spPr/>
        <p:txBody>
          <a:bodyPr/>
          <a:lstStyle/>
          <a:p>
            <a:r>
              <a:rPr lang="en-US" altLang="en-CN" dirty="0"/>
              <a:t>T</a:t>
            </a:r>
            <a:r>
              <a:rPr lang="en-CN" altLang="en-CN" dirty="0"/>
              <a:t>wo instructions use the same register or memory location </a:t>
            </a:r>
            <a:r>
              <a:rPr lang="en-CN" altLang="en-CN" i="1" dirty="0"/>
              <a:t>(name)</a:t>
            </a:r>
            <a:r>
              <a:rPr lang="en-CN" altLang="en-CN" dirty="0"/>
              <a:t>, but there is </a:t>
            </a:r>
            <a:r>
              <a:rPr lang="en-CN" altLang="en-CN" dirty="0">
                <a:solidFill>
                  <a:srgbClr val="FFC000"/>
                </a:solidFill>
              </a:rPr>
              <a:t>no flow of data</a:t>
            </a:r>
            <a:r>
              <a:rPr lang="en-CN" altLang="en-CN" dirty="0"/>
              <a:t> between instructions associated w/ that name</a:t>
            </a:r>
          </a:p>
          <a:p>
            <a:r>
              <a:rPr lang="en-US" altLang="en-CN" dirty="0">
                <a:solidFill>
                  <a:srgbClr val="00B0F0"/>
                </a:solidFill>
              </a:rPr>
              <a:t>Read </a:t>
            </a:r>
            <a:r>
              <a:rPr lang="en-US" altLang="en-CN" dirty="0">
                <a:solidFill>
                  <a:srgbClr val="00B0F0"/>
                </a:solidFill>
                <a:sym typeface="Wingdings" pitchFamily="2" charset="2"/>
              </a:rPr>
              <a:t> Write </a:t>
            </a:r>
            <a:r>
              <a:rPr lang="en-US" altLang="en-CN" dirty="0">
                <a:sym typeface="Wingdings" pitchFamily="2" charset="2"/>
              </a:rPr>
              <a:t>or </a:t>
            </a:r>
            <a:r>
              <a:rPr lang="en-US" altLang="en-CN" dirty="0">
                <a:solidFill>
                  <a:srgbClr val="00B0F0"/>
                </a:solidFill>
                <a:sym typeface="Wingdings" pitchFamily="2" charset="2"/>
              </a:rPr>
              <a:t>Write  Write</a:t>
            </a:r>
            <a:endParaRPr lang="en-CN" altLang="en-CN" dirty="0">
              <a:solidFill>
                <a:srgbClr val="00B0F0"/>
              </a:solidFill>
            </a:endParaRPr>
          </a:p>
          <a:p>
            <a:endParaRPr lang="en-CN" altLang="en-CN" i="1"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371690EF-849C-5B47-AC78-54985DC2F13D}"/>
              </a:ext>
            </a:extLst>
          </p:cNvPr>
          <p:cNvSpPr>
            <a:spLocks noGrp="1" noChangeArrowheads="1"/>
          </p:cNvSpPr>
          <p:nvPr>
            <p:ph type="title"/>
          </p:nvPr>
        </p:nvSpPr>
        <p:spPr/>
        <p:txBody>
          <a:bodyPr/>
          <a:lstStyle/>
          <a:p>
            <a:r>
              <a:rPr lang="en-CN" altLang="en-CN"/>
              <a:t>Name Dependence</a:t>
            </a:r>
          </a:p>
        </p:txBody>
      </p:sp>
      <p:sp>
        <p:nvSpPr>
          <p:cNvPr id="3" name="Content Placeholder 2">
            <a:extLst>
              <a:ext uri="{FF2B5EF4-FFF2-40B4-BE49-F238E27FC236}">
                <a16:creationId xmlns:a16="http://schemas.microsoft.com/office/drawing/2014/main" id="{23721834-F160-8843-829D-10AD1DB81C62}"/>
              </a:ext>
            </a:extLst>
          </p:cNvPr>
          <p:cNvSpPr>
            <a:spLocks noGrp="1"/>
          </p:cNvSpPr>
          <p:nvPr>
            <p:ph idx="1"/>
          </p:nvPr>
        </p:nvSpPr>
        <p:spPr>
          <a:xfrm>
            <a:off x="457200" y="1600200"/>
            <a:ext cx="8686800" cy="4525963"/>
          </a:xfrm>
        </p:spPr>
        <p:txBody>
          <a:bodyPr/>
          <a:lstStyle/>
          <a:p>
            <a:pPr marL="0" indent="0">
              <a:buFontTx/>
              <a:buNone/>
              <a:defRPr/>
            </a:pPr>
            <a:r>
              <a:rPr lang="en-US" dirty="0"/>
              <a:t>A</a:t>
            </a:r>
            <a:r>
              <a:rPr lang="en-CN" dirty="0"/>
              <a:t>n instruction </a:t>
            </a:r>
            <a:r>
              <a:rPr lang="en-US" i="1" dirty="0" err="1"/>
              <a:t>i</a:t>
            </a:r>
            <a:r>
              <a:rPr lang="en-CN" dirty="0"/>
              <a:t> that precedes instr </a:t>
            </a:r>
            <a:r>
              <a:rPr lang="en-CN" i="1" dirty="0"/>
              <a:t>j</a:t>
            </a:r>
            <a:r>
              <a:rPr lang="en-CN" dirty="0"/>
              <a:t> in program order:</a:t>
            </a:r>
          </a:p>
          <a:p>
            <a:pPr>
              <a:defRPr/>
            </a:pPr>
            <a:r>
              <a:rPr lang="en-CN" dirty="0">
                <a:solidFill>
                  <a:srgbClr val="00B0F0"/>
                </a:solidFill>
              </a:rPr>
              <a:t>Antidependence</a:t>
            </a:r>
            <a:r>
              <a:rPr lang="en-US" dirty="0">
                <a:solidFill>
                  <a:srgbClr val="00B0F0"/>
                </a:solidFill>
              </a:rPr>
              <a:t>: </a:t>
            </a:r>
            <a:r>
              <a:rPr lang="en-US" altLang="en-CN" dirty="0">
                <a:solidFill>
                  <a:srgbClr val="00B0F0"/>
                </a:solidFill>
              </a:rPr>
              <a:t>Read </a:t>
            </a:r>
            <a:r>
              <a:rPr lang="en-US" altLang="en-CN" dirty="0">
                <a:solidFill>
                  <a:srgbClr val="00B0F0"/>
                </a:solidFill>
                <a:sym typeface="Wingdings" pitchFamily="2" charset="2"/>
              </a:rPr>
              <a:t> Write </a:t>
            </a:r>
            <a:endParaRPr lang="en-CN" dirty="0">
              <a:solidFill>
                <a:srgbClr val="00B0F0"/>
              </a:solidFill>
            </a:endParaRPr>
          </a:p>
          <a:p>
            <a:pPr marL="0" indent="0">
              <a:buFontTx/>
              <a:buNone/>
              <a:defRPr/>
            </a:pPr>
            <a:r>
              <a:rPr lang="en-CN" dirty="0"/>
              <a:t>  instruction j writes a register or </a:t>
            </a:r>
          </a:p>
          <a:p>
            <a:pPr marL="0" indent="0">
              <a:buFontTx/>
              <a:buNone/>
              <a:defRPr/>
            </a:pPr>
            <a:r>
              <a:rPr lang="en-CN" dirty="0"/>
              <a:t>  memory location that instruction </a:t>
            </a:r>
            <a:r>
              <a:rPr lang="en-US" i="1" dirty="0" err="1"/>
              <a:t>i</a:t>
            </a:r>
            <a:r>
              <a:rPr lang="en-CN" dirty="0"/>
              <a:t> </a:t>
            </a:r>
          </a:p>
          <a:p>
            <a:pPr marL="0" indent="0">
              <a:buFontTx/>
              <a:buNone/>
              <a:defRPr/>
            </a:pPr>
            <a:r>
              <a:rPr lang="en-CN" dirty="0"/>
              <a:t>  reads</a:t>
            </a:r>
          </a:p>
          <a:p>
            <a:pPr>
              <a:defRPr/>
            </a:pPr>
            <a:r>
              <a:rPr lang="en-CN" dirty="0">
                <a:solidFill>
                  <a:srgbClr val="00B0F0"/>
                </a:solidFill>
              </a:rPr>
              <a:t>Output</a:t>
            </a:r>
            <a:r>
              <a:rPr lang="zh-CN" altLang="en-US" dirty="0">
                <a:solidFill>
                  <a:srgbClr val="00B0F0"/>
                </a:solidFill>
              </a:rPr>
              <a:t> </a:t>
            </a:r>
            <a:r>
              <a:rPr lang="en-US" altLang="zh-CN" dirty="0">
                <a:solidFill>
                  <a:srgbClr val="00B0F0"/>
                </a:solidFill>
              </a:rPr>
              <a:t>dependence: </a:t>
            </a:r>
            <a:r>
              <a:rPr lang="en-US" altLang="en-CN" dirty="0">
                <a:solidFill>
                  <a:srgbClr val="00B0F0"/>
                </a:solidFill>
                <a:sym typeface="Wingdings" pitchFamily="2" charset="2"/>
              </a:rPr>
              <a:t>Write  Write</a:t>
            </a:r>
            <a:endParaRPr lang="en-US" altLang="zh-CN" dirty="0">
              <a:solidFill>
                <a:srgbClr val="00B0F0"/>
              </a:solidFill>
            </a:endParaRPr>
          </a:p>
          <a:p>
            <a:pPr marL="0" indent="0">
              <a:buFontTx/>
              <a:buNone/>
              <a:defRPr/>
            </a:pPr>
            <a:r>
              <a:rPr lang="en-US" altLang="zh-CN" dirty="0"/>
              <a:t>  instruction I and instruction j write </a:t>
            </a:r>
          </a:p>
          <a:p>
            <a:pPr marL="0" indent="0">
              <a:buFontTx/>
              <a:buNone/>
              <a:defRPr/>
            </a:pPr>
            <a:r>
              <a:rPr lang="en-US" altLang="zh-CN" dirty="0"/>
              <a:t>  the same register or memory location</a:t>
            </a:r>
            <a:endParaRPr lang="en-CN" altLang="zh-CN"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Name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x1: Read </a:t>
            </a:r>
            <a:r>
              <a:rPr lang="en-US" altLang="en-CN" dirty="0">
                <a:solidFill>
                  <a:srgbClr val="00B0F0"/>
                </a:solidFill>
                <a:sym typeface="Wingdings" pitchFamily="2" charset="2"/>
              </a:rPr>
              <a:t> Write, </a:t>
            </a:r>
            <a:r>
              <a:rPr lang="en-US" altLang="en-CN" dirty="0" err="1">
                <a:solidFill>
                  <a:srgbClr val="00B0F0"/>
                </a:solidFill>
                <a:sym typeface="Wingdings" pitchFamily="2" charset="2"/>
              </a:rPr>
              <a:t>antidependence</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f0, f1,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a:off x="4267201" y="3863181"/>
            <a:ext cx="838200" cy="175419"/>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230857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Name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x1: Read </a:t>
            </a:r>
            <a:r>
              <a:rPr lang="en-US" altLang="en-CN" dirty="0">
                <a:solidFill>
                  <a:srgbClr val="00B0F0"/>
                </a:solidFill>
                <a:sym typeface="Wingdings" pitchFamily="2" charset="2"/>
              </a:rPr>
              <a:t> Write, </a:t>
            </a:r>
            <a:r>
              <a:rPr lang="en-US" altLang="en-CN" dirty="0" err="1">
                <a:solidFill>
                  <a:srgbClr val="00B0F0"/>
                </a:solidFill>
                <a:sym typeface="Wingdings" pitchFamily="2" charset="2"/>
              </a:rPr>
              <a:t>antidependence</a:t>
            </a:r>
            <a:endParaRPr lang="en-US" altLang="en-CN" dirty="0">
              <a:solidFill>
                <a:srgbClr val="00B0F0"/>
              </a:solidFill>
              <a:sym typeface="Wingdings" pitchFamily="2" charset="2"/>
            </a:endParaRPr>
          </a:p>
          <a:p>
            <a:pPr>
              <a:defRPr/>
            </a:pPr>
            <a:r>
              <a:rPr lang="en-US" altLang="zh-CN" dirty="0">
                <a:solidFill>
                  <a:srgbClr val="00B0F0"/>
                </a:solidFill>
              </a:rPr>
              <a:t>f0: </a:t>
            </a:r>
            <a:r>
              <a:rPr lang="en-US" altLang="en-CN" dirty="0">
                <a:solidFill>
                  <a:srgbClr val="00B0F0"/>
                </a:solidFill>
              </a:rPr>
              <a:t>Write </a:t>
            </a:r>
            <a:r>
              <a:rPr lang="en-US" altLang="en-CN" dirty="0">
                <a:solidFill>
                  <a:srgbClr val="00B0F0"/>
                </a:solidFill>
                <a:sym typeface="Wingdings" pitchFamily="2" charset="2"/>
              </a:rPr>
              <a:t> Write, output dependence</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f0, f1,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a:off x="4267201" y="3863181"/>
            <a:ext cx="838200" cy="175419"/>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8" name="Line 15">
            <a:extLst>
              <a:ext uri="{FF2B5EF4-FFF2-40B4-BE49-F238E27FC236}">
                <a16:creationId xmlns:a16="http://schemas.microsoft.com/office/drawing/2014/main" id="{4FA34F67-B9E7-C546-ACEB-B247E93455A7}"/>
              </a:ext>
            </a:extLst>
          </p:cNvPr>
          <p:cNvSpPr>
            <a:spLocks noChangeShapeType="1"/>
          </p:cNvSpPr>
          <p:nvPr/>
        </p:nvSpPr>
        <p:spPr bwMode="auto">
          <a:xfrm>
            <a:off x="4114800" y="25908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4019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1B4D80B4-90CF-5C49-9064-A74457750F95}"/>
              </a:ext>
            </a:extLst>
          </p:cNvPr>
          <p:cNvSpPr>
            <a:spLocks noGrp="1" noChangeArrowheads="1"/>
          </p:cNvSpPr>
          <p:nvPr>
            <p:ph type="title"/>
          </p:nvPr>
        </p:nvSpPr>
        <p:spPr/>
        <p:txBody>
          <a:bodyPr/>
          <a:lstStyle/>
          <a:p>
            <a:r>
              <a:rPr lang="en-CN" altLang="en-CN"/>
              <a:t>Name</a:t>
            </a:r>
            <a:r>
              <a:rPr lang="en-US" altLang="en-CN"/>
              <a:t> Dependence</a:t>
            </a:r>
            <a:endParaRPr lang="en-CN" altLang="en-CN"/>
          </a:p>
        </p:txBody>
      </p:sp>
      <p:sp>
        <p:nvSpPr>
          <p:cNvPr id="223234" name="Content Placeholder 2">
            <a:extLst>
              <a:ext uri="{FF2B5EF4-FFF2-40B4-BE49-F238E27FC236}">
                <a16:creationId xmlns:a16="http://schemas.microsoft.com/office/drawing/2014/main" id="{55ED30C9-C5DF-5349-9F8B-C3E54561E5EA}"/>
              </a:ext>
            </a:extLst>
          </p:cNvPr>
          <p:cNvSpPr>
            <a:spLocks noGrp="1" noChangeArrowheads="1"/>
          </p:cNvSpPr>
          <p:nvPr>
            <p:ph idx="1"/>
          </p:nvPr>
        </p:nvSpPr>
        <p:spPr/>
        <p:txBody>
          <a:bodyPr/>
          <a:lstStyle/>
          <a:p>
            <a:r>
              <a:rPr lang="en-US" altLang="en-CN" dirty="0">
                <a:solidFill>
                  <a:srgbClr val="00B0F0"/>
                </a:solidFill>
              </a:rPr>
              <a:t>Register Renaming:                     </a:t>
            </a:r>
            <a:r>
              <a:rPr lang="en-US" altLang="en-CN" dirty="0"/>
              <a:t>change </a:t>
            </a:r>
            <a:r>
              <a:rPr lang="en-CN" altLang="en-CN" dirty="0"/>
              <a:t>the name (register number or memory location) used in name-dependent instructions such that the instructions do not conflict </a:t>
            </a:r>
          </a:p>
          <a:p>
            <a:r>
              <a:rPr lang="en-US" altLang="en-CN" dirty="0"/>
              <a:t>Statically </a:t>
            </a:r>
            <a:r>
              <a:rPr lang="en-US" altLang="zh-CN" dirty="0"/>
              <a:t>by </a:t>
            </a:r>
            <a:r>
              <a:rPr lang="en-US" altLang="en-CN" dirty="0"/>
              <a:t>compiler or dynamically by hardware</a:t>
            </a:r>
          </a:p>
          <a:p>
            <a:r>
              <a:rPr lang="en-US" altLang="en-CN" dirty="0"/>
              <a:t>Renamed instructions can execute simultaneously or be reordered</a:t>
            </a:r>
            <a:endParaRPr lang="en-CN" altLang="en-CN" dirty="0"/>
          </a:p>
          <a:p>
            <a:endParaRPr lang="en-CN" altLang="en-CN" i="1" dirty="0"/>
          </a:p>
        </p:txBody>
      </p:sp>
    </p:spTree>
    <p:extLst>
      <p:ext uri="{BB962C8B-B14F-4D97-AF65-F5344CB8AC3E}">
        <p14:creationId xmlns:p14="http://schemas.microsoft.com/office/powerpoint/2010/main" val="24410234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01224554-890C-474F-A378-2D8DB66B88C7}"/>
              </a:ext>
            </a:extLst>
          </p:cNvPr>
          <p:cNvSpPr>
            <a:spLocks noGrp="1" noChangeArrowheads="1"/>
          </p:cNvSpPr>
          <p:nvPr>
            <p:ph type="title"/>
          </p:nvPr>
        </p:nvSpPr>
        <p:spPr/>
        <p:txBody>
          <a:bodyPr/>
          <a:lstStyle/>
          <a:p>
            <a:r>
              <a:rPr lang="en-CN" altLang="en-CN"/>
              <a:t>Data Hazard</a:t>
            </a:r>
          </a:p>
        </p:txBody>
      </p:sp>
      <p:sp>
        <p:nvSpPr>
          <p:cNvPr id="3" name="Content Placeholder 2">
            <a:extLst>
              <a:ext uri="{FF2B5EF4-FFF2-40B4-BE49-F238E27FC236}">
                <a16:creationId xmlns:a16="http://schemas.microsoft.com/office/drawing/2014/main" id="{0F4B21B1-594B-5842-B4E2-34F0C62BD1A9}"/>
              </a:ext>
            </a:extLst>
          </p:cNvPr>
          <p:cNvSpPr>
            <a:spLocks noGrp="1"/>
          </p:cNvSpPr>
          <p:nvPr>
            <p:ph idx="1"/>
          </p:nvPr>
        </p:nvSpPr>
        <p:spPr>
          <a:xfrm>
            <a:off x="457200" y="1600200"/>
            <a:ext cx="8686800" cy="4525963"/>
          </a:xfrm>
        </p:spPr>
        <p:txBody>
          <a:bodyPr/>
          <a:lstStyle/>
          <a:p>
            <a:pPr marL="0" indent="0">
              <a:buNone/>
              <a:defRPr/>
            </a:pPr>
            <a:r>
              <a:rPr lang="en-US" dirty="0"/>
              <a:t>H</a:t>
            </a:r>
            <a:r>
              <a:rPr lang="en-CN" dirty="0"/>
              <a:t>azard exists whenever</a:t>
            </a:r>
          </a:p>
          <a:p>
            <a:pPr>
              <a:defRPr/>
            </a:pPr>
            <a:r>
              <a:rPr lang="en-CN" dirty="0"/>
              <a:t>1) there is a name/data dependence between instructions; </a:t>
            </a:r>
          </a:p>
          <a:p>
            <a:pPr>
              <a:defRPr/>
            </a:pPr>
            <a:r>
              <a:rPr lang="en-CN" dirty="0"/>
              <a:t>2) they are close enough; AND</a:t>
            </a:r>
          </a:p>
          <a:p>
            <a:pPr>
              <a:defRPr/>
            </a:pPr>
            <a:r>
              <a:rPr lang="en-CN" dirty="0"/>
              <a:t>3) the overlap during execution would change the order of access to the operand involved in the dependence</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01224554-890C-474F-A378-2D8DB66B88C7}"/>
              </a:ext>
            </a:extLst>
          </p:cNvPr>
          <p:cNvSpPr>
            <a:spLocks noGrp="1" noChangeArrowheads="1"/>
          </p:cNvSpPr>
          <p:nvPr>
            <p:ph type="title"/>
          </p:nvPr>
        </p:nvSpPr>
        <p:spPr/>
        <p:txBody>
          <a:bodyPr/>
          <a:lstStyle/>
          <a:p>
            <a:r>
              <a:rPr lang="en-CN" altLang="en-CN"/>
              <a:t>Data Hazard</a:t>
            </a:r>
          </a:p>
        </p:txBody>
      </p:sp>
      <p:sp>
        <p:nvSpPr>
          <p:cNvPr id="3" name="Content Placeholder 2">
            <a:extLst>
              <a:ext uri="{FF2B5EF4-FFF2-40B4-BE49-F238E27FC236}">
                <a16:creationId xmlns:a16="http://schemas.microsoft.com/office/drawing/2014/main" id="{0F4B21B1-594B-5842-B4E2-34F0C62BD1A9}"/>
              </a:ext>
            </a:extLst>
          </p:cNvPr>
          <p:cNvSpPr>
            <a:spLocks noGrp="1"/>
          </p:cNvSpPr>
          <p:nvPr>
            <p:ph idx="1"/>
          </p:nvPr>
        </p:nvSpPr>
        <p:spPr>
          <a:xfrm>
            <a:off x="457200" y="1600200"/>
            <a:ext cx="8686800" cy="4525963"/>
          </a:xfrm>
        </p:spPr>
        <p:txBody>
          <a:bodyPr/>
          <a:lstStyle/>
          <a:p>
            <a:pPr>
              <a:defRPr/>
            </a:pPr>
            <a:r>
              <a:rPr lang="en-CN" dirty="0">
                <a:solidFill>
                  <a:srgbClr val="00B0F0"/>
                </a:solidFill>
              </a:rPr>
              <a:t>Read After Write (RAW)                       </a:t>
            </a:r>
            <a:r>
              <a:rPr lang="en-CN" i="1" dirty="0"/>
              <a:t>j</a:t>
            </a:r>
            <a:r>
              <a:rPr lang="en-CN" dirty="0"/>
              <a:t> reads a source before </a:t>
            </a:r>
            <a:r>
              <a:rPr lang="en-US" i="1" dirty="0" err="1"/>
              <a:t>i</a:t>
            </a:r>
            <a:r>
              <a:rPr lang="en-CN" dirty="0"/>
              <a:t> writes it,        </a:t>
            </a:r>
            <a:r>
              <a:rPr lang="en-CN" i="1" dirty="0"/>
              <a:t>j</a:t>
            </a:r>
            <a:r>
              <a:rPr lang="en-CN" dirty="0"/>
              <a:t> incorrectly gets the old value</a:t>
            </a:r>
          </a:p>
          <a:p>
            <a:pPr>
              <a:defRPr/>
            </a:pPr>
            <a:r>
              <a:rPr lang="en-CN" dirty="0">
                <a:solidFill>
                  <a:srgbClr val="00B0F0"/>
                </a:solidFill>
              </a:rPr>
              <a:t>Write After Write (WAW)                     </a:t>
            </a:r>
            <a:r>
              <a:rPr lang="en-CN" i="1" dirty="0"/>
              <a:t>j</a:t>
            </a:r>
            <a:r>
              <a:rPr lang="en-CN" dirty="0"/>
              <a:t> writes a destination before </a:t>
            </a:r>
            <a:r>
              <a:rPr lang="en-US" i="1" dirty="0" err="1"/>
              <a:t>i</a:t>
            </a:r>
            <a:r>
              <a:rPr lang="en-US" dirty="0"/>
              <a:t> writes it</a:t>
            </a:r>
            <a:r>
              <a:rPr lang="en-CN" dirty="0"/>
              <a:t>,  </a:t>
            </a:r>
            <a:r>
              <a:rPr lang="en-US" dirty="0"/>
              <a:t>leaving the value written by </a:t>
            </a:r>
            <a:r>
              <a:rPr lang="en-US" i="1" dirty="0" err="1"/>
              <a:t>i</a:t>
            </a:r>
            <a:r>
              <a:rPr lang="en-US" i="1" dirty="0"/>
              <a:t> </a:t>
            </a:r>
            <a:r>
              <a:rPr lang="en-US" dirty="0"/>
              <a:t>but not j </a:t>
            </a:r>
            <a:r>
              <a:rPr lang="en-CN" dirty="0"/>
              <a:t> </a:t>
            </a:r>
            <a:endParaRPr lang="en-CN" dirty="0">
              <a:solidFill>
                <a:srgbClr val="00B0F0"/>
              </a:solidFill>
            </a:endParaRPr>
          </a:p>
          <a:p>
            <a:pPr>
              <a:defRPr/>
            </a:pPr>
            <a:r>
              <a:rPr lang="en-CN" dirty="0">
                <a:solidFill>
                  <a:srgbClr val="00B0F0"/>
                </a:solidFill>
              </a:rPr>
              <a:t>Write After Read (WAR)                       </a:t>
            </a:r>
            <a:r>
              <a:rPr lang="en-CN" i="1" dirty="0"/>
              <a:t>j </a:t>
            </a:r>
            <a:r>
              <a:rPr lang="en-CN" dirty="0"/>
              <a:t>writes a destination before </a:t>
            </a:r>
            <a:r>
              <a:rPr lang="en-US" i="1" dirty="0" err="1"/>
              <a:t>i</a:t>
            </a:r>
            <a:r>
              <a:rPr lang="en-US" dirty="0"/>
              <a:t> reads it</a:t>
            </a:r>
            <a:r>
              <a:rPr lang="en-CN" dirty="0"/>
              <a:t>,  </a:t>
            </a:r>
            <a:r>
              <a:rPr lang="en-US" i="1" dirty="0" err="1"/>
              <a:t>i</a:t>
            </a:r>
            <a:r>
              <a:rPr lang="en-CN" i="1" dirty="0"/>
              <a:t> </a:t>
            </a:r>
            <a:r>
              <a:rPr lang="en-CN" dirty="0"/>
              <a:t>incorrectly gets the new value</a:t>
            </a:r>
          </a:p>
        </p:txBody>
      </p:sp>
    </p:spTree>
    <p:extLst>
      <p:ext uri="{BB962C8B-B14F-4D97-AF65-F5344CB8AC3E}">
        <p14:creationId xmlns:p14="http://schemas.microsoft.com/office/powerpoint/2010/main" val="35306980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Control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if p1 {</a:t>
            </a:r>
          </a:p>
          <a:p>
            <a:pPr eaLnBrk="1" hangingPunct="1">
              <a:buFontTx/>
              <a:buNone/>
              <a:defRPr/>
            </a:pPr>
            <a:r>
              <a:rPr lang="en-US" altLang="zh-CN" dirty="0"/>
              <a:t>		</a:t>
            </a:r>
          </a:p>
          <a:p>
            <a:pPr eaLnBrk="1" hangingPunct="1">
              <a:buFontTx/>
              <a:buNone/>
              <a:defRPr/>
            </a:pPr>
            <a:r>
              <a:rPr lang="en-US" altLang="zh-CN" dirty="0"/>
              <a:t>	};</a:t>
            </a:r>
          </a:p>
          <a:p>
            <a:pPr eaLnBrk="1" hangingPunct="1">
              <a:buFontTx/>
              <a:buNone/>
              <a:defRPr/>
            </a:pPr>
            <a:r>
              <a:rPr lang="en-US" altLang="zh-CN" dirty="0"/>
              <a:t>	if p2 {</a:t>
            </a:r>
          </a:p>
          <a:p>
            <a:pPr eaLnBrk="1" hangingPunct="1">
              <a:buFontTx/>
              <a:buNone/>
              <a:defRPr/>
            </a:pPr>
            <a:endParaRPr lang="en-US" altLang="zh-CN" dirty="0"/>
          </a:p>
          <a:p>
            <a:pPr eaLnBrk="1" hangingPunct="1">
              <a:buFontTx/>
              <a:buNone/>
              <a:defRPr/>
            </a:pPr>
            <a:r>
              <a:rPr lang="en-US" altLang="zh-CN" dirty="0"/>
              <a:t>	};</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S1;</a:t>
            </a:r>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S2;</a:t>
            </a:r>
          </a:p>
          <a:p>
            <a:pPr eaLnBrk="1" hangingPunct="1">
              <a:buFontTx/>
              <a:buNone/>
              <a:defRPr/>
            </a:pP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5907223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Control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if p1 {</a:t>
            </a:r>
          </a:p>
          <a:p>
            <a:pPr eaLnBrk="1" hangingPunct="1">
              <a:buFontTx/>
              <a:buNone/>
              <a:defRPr/>
            </a:pPr>
            <a:r>
              <a:rPr lang="en-US" altLang="zh-CN" dirty="0"/>
              <a:t>		</a:t>
            </a:r>
          </a:p>
          <a:p>
            <a:pPr eaLnBrk="1" hangingPunct="1">
              <a:buFontTx/>
              <a:buNone/>
              <a:defRPr/>
            </a:pPr>
            <a:r>
              <a:rPr lang="en-US" altLang="zh-CN" dirty="0"/>
              <a:t>	};</a:t>
            </a:r>
          </a:p>
          <a:p>
            <a:pPr eaLnBrk="1" hangingPunct="1">
              <a:buFontTx/>
              <a:buNone/>
              <a:defRPr/>
            </a:pPr>
            <a:r>
              <a:rPr lang="en-US" altLang="zh-CN" dirty="0"/>
              <a:t>	if p2 {</a:t>
            </a:r>
          </a:p>
          <a:p>
            <a:pPr eaLnBrk="1" hangingPunct="1">
              <a:buFontTx/>
              <a:buNone/>
              <a:defRPr/>
            </a:pPr>
            <a:endParaRPr lang="en-US" altLang="zh-CN" dirty="0"/>
          </a:p>
          <a:p>
            <a:pPr eaLnBrk="1" hangingPunct="1">
              <a:buFontTx/>
              <a:buNone/>
              <a:defRPr/>
            </a:pPr>
            <a:r>
              <a:rPr lang="en-US" altLang="zh-CN" dirty="0"/>
              <a:t>	};</a:t>
            </a:r>
          </a:p>
          <a:p>
            <a:pPr>
              <a:defRPr/>
            </a:pPr>
            <a:r>
              <a:rPr lang="en-US" altLang="en-CN" dirty="0">
                <a:solidFill>
                  <a:srgbClr val="00B0F0"/>
                </a:solidFill>
              </a:rPr>
              <a:t>S1 is control-dependent on p1</a:t>
            </a:r>
            <a:endParaRPr lang="en-US" altLang="en-CN" dirty="0">
              <a:solidFill>
                <a:srgbClr val="00B0F0"/>
              </a:solidFill>
              <a:sym typeface="Wingdings" pitchFamily="2" charset="2"/>
            </a:endParaRPr>
          </a:p>
          <a:p>
            <a:pPr>
              <a:defRPr/>
            </a:pPr>
            <a:r>
              <a:rPr lang="en-US" altLang="zh-CN" dirty="0">
                <a:solidFill>
                  <a:srgbClr val="00B0F0"/>
                </a:solidFill>
              </a:rPr>
              <a:t>S2 is control-dependent on p2</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S1;</a:t>
            </a:r>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S2;</a:t>
            </a:r>
          </a:p>
          <a:p>
            <a:pPr eaLnBrk="1" hangingPunct="1">
              <a:buFontTx/>
              <a:buNone/>
              <a:defRPr/>
            </a:pP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flipV="1">
            <a:off x="1447800" y="2743200"/>
            <a:ext cx="914400" cy="152401"/>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Line 15">
            <a:extLst>
              <a:ext uri="{FF2B5EF4-FFF2-40B4-BE49-F238E27FC236}">
                <a16:creationId xmlns:a16="http://schemas.microsoft.com/office/drawing/2014/main" id="{726B1E55-CBD6-E049-8866-5C194A8E4119}"/>
              </a:ext>
            </a:extLst>
          </p:cNvPr>
          <p:cNvSpPr>
            <a:spLocks noChangeShapeType="1"/>
          </p:cNvSpPr>
          <p:nvPr/>
        </p:nvSpPr>
        <p:spPr bwMode="auto">
          <a:xfrm flipH="1" flipV="1">
            <a:off x="1447800" y="4495799"/>
            <a:ext cx="914400" cy="152401"/>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338188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74281C14-D9C6-D840-BD5D-128B7F640ADB}"/>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9293210E-6DF2-5A4A-BBA2-6F1094F23DED}"/>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34819" name="图片 6">
            <a:extLst>
              <a:ext uri="{FF2B5EF4-FFF2-40B4-BE49-F238E27FC236}">
                <a16:creationId xmlns:a16="http://schemas.microsoft.com/office/drawing/2014/main" id="{06078631-E52B-A34E-BA2E-C134368019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2">
            <a:extLst>
              <a:ext uri="{FF2B5EF4-FFF2-40B4-BE49-F238E27FC236}">
                <a16:creationId xmlns:a16="http://schemas.microsoft.com/office/drawing/2014/main" id="{6037CE99-9F8F-204B-B9B7-BAAB5259D485}"/>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besides eating </a:t>
            </a:r>
            <a:r>
              <a:rPr kumimoji="0" lang="en-US" altLang="zh-CN" sz="2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23333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Ordering or Paying</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47EB-6800-B24C-9186-5D02A587A09C}"/>
              </a:ext>
            </a:extLst>
          </p:cNvPr>
          <p:cNvSpPr>
            <a:spLocks noGrp="1"/>
          </p:cNvSpPr>
          <p:nvPr>
            <p:ph type="title"/>
          </p:nvPr>
        </p:nvSpPr>
        <p:spPr/>
        <p:txBody>
          <a:bodyPr/>
          <a:lstStyle/>
          <a:p>
            <a:r>
              <a:rPr lang="en-CN" dirty="0"/>
              <a:t>Pipelining Performance</a:t>
            </a:r>
          </a:p>
        </p:txBody>
      </p:sp>
      <p:graphicFrame>
        <p:nvGraphicFramePr>
          <p:cNvPr id="4" name="Content Placeholder 3">
            <a:extLst>
              <a:ext uri="{FF2B5EF4-FFF2-40B4-BE49-F238E27FC236}">
                <a16:creationId xmlns:a16="http://schemas.microsoft.com/office/drawing/2014/main" id="{0B8F0A44-1C07-1A49-8018-930B2A737714}"/>
              </a:ext>
            </a:extLst>
          </p:cNvPr>
          <p:cNvGraphicFramePr>
            <a:graphicFrameLocks noGrp="1"/>
          </p:cNvGraphicFramePr>
          <p:nvPr>
            <p:ph idx="1"/>
            <p:extLst>
              <p:ext uri="{D42A27DB-BD31-4B8C-83A1-F6EECF244321}">
                <p14:modId xmlns:p14="http://schemas.microsoft.com/office/powerpoint/2010/main" val="220172918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62527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14F2-7554-3445-BBFC-8D49EFAFF28A}"/>
              </a:ext>
            </a:extLst>
          </p:cNvPr>
          <p:cNvSpPr>
            <a:spLocks noGrp="1"/>
          </p:cNvSpPr>
          <p:nvPr>
            <p:ph type="title"/>
          </p:nvPr>
        </p:nvSpPr>
        <p:spPr/>
        <p:txBody>
          <a:bodyPr/>
          <a:lstStyle/>
          <a:p>
            <a:r>
              <a:rPr lang="en-CN" dirty="0"/>
              <a:t>Pipelining Optimization</a:t>
            </a:r>
          </a:p>
        </p:txBody>
      </p:sp>
      <p:pic>
        <p:nvPicPr>
          <p:cNvPr id="4" name="Picture 3">
            <a:extLst>
              <a:ext uri="{FF2B5EF4-FFF2-40B4-BE49-F238E27FC236}">
                <a16:creationId xmlns:a16="http://schemas.microsoft.com/office/drawing/2014/main" id="{84559D4C-D6E0-4C43-8750-A9673A692A59}"/>
              </a:ext>
            </a:extLst>
          </p:cNvPr>
          <p:cNvPicPr>
            <a:picLocks noChangeAspect="1"/>
          </p:cNvPicPr>
          <p:nvPr/>
        </p:nvPicPr>
        <p:blipFill>
          <a:blip r:embed="rId3"/>
          <a:stretch>
            <a:fillRect/>
          </a:stretch>
        </p:blipFill>
        <p:spPr>
          <a:xfrm>
            <a:off x="0" y="1600200"/>
            <a:ext cx="9144000" cy="4435929"/>
          </a:xfrm>
          <a:prstGeom prst="rect">
            <a:avLst/>
          </a:prstGeom>
        </p:spPr>
      </p:pic>
    </p:spTree>
    <p:extLst>
      <p:ext uri="{BB962C8B-B14F-4D97-AF65-F5344CB8AC3E}">
        <p14:creationId xmlns:p14="http://schemas.microsoft.com/office/powerpoint/2010/main" val="20770500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Property Constraints</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Exception Behavior</a:t>
            </a:r>
          </a:p>
          <a:p>
            <a:pPr eaLnBrk="1" hangingPunct="1">
              <a:buFontTx/>
              <a:buNone/>
              <a:defRPr/>
            </a:pPr>
            <a:r>
              <a:rPr lang="en-US" altLang="zh-CN" dirty="0"/>
              <a:t>	any changes in the ordering of instruction execution must not change how exceptions are raised in the program</a:t>
            </a:r>
          </a:p>
          <a:p>
            <a:pPr>
              <a:defRPr/>
            </a:pPr>
            <a:r>
              <a:rPr lang="en-US" altLang="zh-CN" dirty="0">
                <a:solidFill>
                  <a:srgbClr val="00B0F0"/>
                </a:solidFill>
              </a:rPr>
              <a:t>Data Flow</a:t>
            </a:r>
          </a:p>
          <a:p>
            <a:pPr eaLnBrk="1" hangingPunct="1">
              <a:buFontTx/>
              <a:buNone/>
              <a:defRPr/>
            </a:pPr>
            <a:r>
              <a:rPr lang="en-US" altLang="zh-CN" dirty="0"/>
              <a:t>	the actual flow of data values among instructions that produce results and those that consume them</a:t>
            </a:r>
          </a:p>
        </p:txBody>
      </p:sp>
    </p:spTree>
    <p:extLst>
      <p:ext uri="{BB962C8B-B14F-4D97-AF65-F5344CB8AC3E}">
        <p14:creationId xmlns:p14="http://schemas.microsoft.com/office/powerpoint/2010/main" val="21782432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Exception Behavior</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Exception Behavior</a:t>
            </a:r>
          </a:p>
          <a:p>
            <a:pPr eaLnBrk="1" hangingPunct="1">
              <a:buFontTx/>
              <a:buNone/>
              <a:defRPr/>
            </a:pPr>
            <a:r>
              <a:rPr lang="en-US" altLang="zh-CN" dirty="0"/>
              <a:t>	any changes in the ordering of instruction execution must not change how exceptions are raised in the program;</a:t>
            </a:r>
          </a:p>
          <a:p>
            <a:pPr eaLnBrk="1" hangingPunct="1">
              <a:buFontTx/>
              <a:buNone/>
              <a:defRPr/>
            </a:pPr>
            <a:r>
              <a:rPr lang="en-US" altLang="zh-CN" dirty="0"/>
              <a:t>	often relaxed to: reordering of instruction execution must not cause any new exceptions in the program</a:t>
            </a:r>
          </a:p>
        </p:txBody>
      </p:sp>
    </p:spTree>
    <p:extLst>
      <p:ext uri="{BB962C8B-B14F-4D97-AF65-F5344CB8AC3E}">
        <p14:creationId xmlns:p14="http://schemas.microsoft.com/office/powerpoint/2010/main" val="3418501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Exception Behavior</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L1:</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err="1"/>
              <a:t>ld</a:t>
            </a:r>
            <a:endParaRPr lang="en-US" altLang="zh-CN" kern="0" dirty="0"/>
          </a:p>
          <a:p>
            <a:pPr eaLnBrk="1" hangingPunct="1">
              <a:buNone/>
              <a:defRPr/>
            </a:pPr>
            <a:r>
              <a:rPr lang="en-US" altLang="zh-CN" kern="0" dirty="0"/>
              <a:t>…</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x3, x4</a:t>
            </a:r>
          </a:p>
          <a:p>
            <a:pPr eaLnBrk="1" hangingPunct="1">
              <a:buFontTx/>
              <a:buNone/>
              <a:defRPr/>
            </a:pPr>
            <a:r>
              <a:rPr lang="en-US" altLang="zh-CN" kern="0" dirty="0"/>
              <a:t>x2, x0, L1 </a:t>
            </a:r>
          </a:p>
          <a:p>
            <a:pPr eaLnBrk="1" hangingPunct="1">
              <a:buFontTx/>
              <a:buNone/>
              <a:defRPr/>
            </a:pPr>
            <a:r>
              <a:rPr lang="en-US" altLang="zh-CN" kern="0" dirty="0"/>
              <a:t>x1, 0(x2)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5264563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Exception Behavior</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L1:</a:t>
            </a:r>
          </a:p>
          <a:p>
            <a:pPr>
              <a:defRPr/>
            </a:pPr>
            <a:r>
              <a:rPr lang="en-US" altLang="en-CN" dirty="0">
                <a:solidFill>
                  <a:srgbClr val="00B0F0"/>
                </a:solidFill>
              </a:rPr>
              <a:t>x2: data dependence</a:t>
            </a:r>
            <a:endParaRPr lang="en-US" altLang="en-CN" dirty="0">
              <a:solidFill>
                <a:srgbClr val="00B0F0"/>
              </a:solidFill>
              <a:sym typeface="Wingdings" pitchFamily="2" charset="2"/>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err="1"/>
              <a:t>ld</a:t>
            </a:r>
            <a:endParaRPr lang="en-US" altLang="zh-CN" kern="0" dirty="0"/>
          </a:p>
          <a:p>
            <a:pPr eaLnBrk="1" hangingPunct="1">
              <a:buNone/>
              <a:defRPr/>
            </a:pPr>
            <a:r>
              <a:rPr lang="en-US" altLang="zh-CN" kern="0" dirty="0"/>
              <a:t>…</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x3, x4</a:t>
            </a:r>
          </a:p>
          <a:p>
            <a:pPr eaLnBrk="1" hangingPunct="1">
              <a:buFontTx/>
              <a:buNone/>
              <a:defRPr/>
            </a:pPr>
            <a:r>
              <a:rPr lang="en-US" altLang="zh-CN" kern="0" dirty="0"/>
              <a:t>x2, x0, L1 </a:t>
            </a:r>
          </a:p>
          <a:p>
            <a:pPr eaLnBrk="1" hangingPunct="1">
              <a:buFontTx/>
              <a:buNone/>
              <a:defRPr/>
            </a:pPr>
            <a:r>
              <a:rPr lang="en-US" altLang="zh-CN" kern="0" dirty="0"/>
              <a:t>x1, 0(x2)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61E3DE73-3BCE-F546-A36C-3CAA6267AFC5}"/>
              </a:ext>
            </a:extLst>
          </p:cNvPr>
          <p:cNvSpPr>
            <a:spLocks noChangeShapeType="1"/>
          </p:cNvSpPr>
          <p:nvPr/>
        </p:nvSpPr>
        <p:spPr bwMode="auto">
          <a:xfrm>
            <a:off x="3474000" y="25908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56509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Exception Behavior</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L1:</a:t>
            </a:r>
          </a:p>
          <a:p>
            <a:pPr>
              <a:defRPr/>
            </a:pPr>
            <a:r>
              <a:rPr lang="en-US" altLang="en-CN" dirty="0">
                <a:solidFill>
                  <a:srgbClr val="00B0F0"/>
                </a:solidFill>
              </a:rPr>
              <a:t>x2: add </a:t>
            </a:r>
            <a:r>
              <a:rPr lang="en-US" altLang="en-CN" dirty="0">
                <a:solidFill>
                  <a:srgbClr val="00B0F0"/>
                </a:solidFill>
                <a:sym typeface="Wingdings" pitchFamily="2" charset="2"/>
              </a:rPr>
              <a:t> </a:t>
            </a:r>
            <a:r>
              <a:rPr lang="en-US" altLang="en-CN" dirty="0" err="1">
                <a:solidFill>
                  <a:srgbClr val="00B0F0"/>
                </a:solidFill>
                <a:sym typeface="Wingdings" pitchFamily="2" charset="2"/>
              </a:rPr>
              <a:t>beq</a:t>
            </a:r>
            <a:r>
              <a:rPr lang="en-US" altLang="en-CN" dirty="0">
                <a:solidFill>
                  <a:srgbClr val="00B0F0"/>
                </a:solidFill>
                <a:sym typeface="Wingdings" pitchFamily="2" charset="2"/>
              </a:rPr>
              <a:t>,</a:t>
            </a:r>
            <a:r>
              <a:rPr lang="en-US" altLang="en-CN" dirty="0">
                <a:solidFill>
                  <a:srgbClr val="00B0F0"/>
                </a:solidFill>
              </a:rPr>
              <a:t> data dependence</a:t>
            </a:r>
          </a:p>
          <a:p>
            <a:pPr>
              <a:defRPr/>
            </a:pPr>
            <a:r>
              <a:rPr lang="en-US" altLang="en-CN" dirty="0">
                <a:solidFill>
                  <a:srgbClr val="00B0F0"/>
                </a:solidFill>
                <a:sym typeface="Wingdings" pitchFamily="2" charset="2"/>
              </a:rPr>
              <a:t>x2: </a:t>
            </a:r>
            <a:r>
              <a:rPr lang="en-US" altLang="en-CN" dirty="0" err="1">
                <a:solidFill>
                  <a:srgbClr val="00B0F0"/>
                </a:solidFill>
                <a:sym typeface="Wingdings" pitchFamily="2" charset="2"/>
              </a:rPr>
              <a:t>beq</a:t>
            </a:r>
            <a:r>
              <a:rPr lang="en-US" altLang="en-CN" dirty="0">
                <a:solidFill>
                  <a:srgbClr val="00B0F0"/>
                </a:solidFill>
                <a:sym typeface="Wingdings" pitchFamily="2" charset="2"/>
              </a:rPr>
              <a:t>  </a:t>
            </a:r>
            <a:r>
              <a:rPr lang="en-US" altLang="en-CN" dirty="0" err="1">
                <a:solidFill>
                  <a:srgbClr val="00B0F0"/>
                </a:solidFill>
                <a:sym typeface="Wingdings" pitchFamily="2" charset="2"/>
              </a:rPr>
              <a:t>ld</a:t>
            </a:r>
            <a:r>
              <a:rPr lang="en-US" altLang="en-CN" dirty="0">
                <a:solidFill>
                  <a:srgbClr val="00B0F0"/>
                </a:solidFill>
                <a:sym typeface="Wingdings" pitchFamily="2" charset="2"/>
              </a:rPr>
              <a:t>, control dependence for memory protection</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err="1"/>
              <a:t>ld</a:t>
            </a:r>
            <a:endParaRPr lang="en-US" altLang="zh-CN" kern="0" dirty="0"/>
          </a:p>
          <a:p>
            <a:pPr eaLnBrk="1" hangingPunct="1">
              <a:buNone/>
              <a:defRPr/>
            </a:pPr>
            <a:r>
              <a:rPr lang="en-US" altLang="zh-CN" kern="0" dirty="0"/>
              <a:t>…</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x3, x4</a:t>
            </a:r>
          </a:p>
          <a:p>
            <a:pPr eaLnBrk="1" hangingPunct="1">
              <a:buFontTx/>
              <a:buNone/>
              <a:defRPr/>
            </a:pPr>
            <a:r>
              <a:rPr lang="en-US" altLang="zh-CN" kern="0" dirty="0"/>
              <a:t>x2, x0, L1 </a:t>
            </a:r>
          </a:p>
          <a:p>
            <a:pPr eaLnBrk="1" hangingPunct="1">
              <a:buFontTx/>
              <a:buNone/>
              <a:defRPr/>
            </a:pPr>
            <a:r>
              <a:rPr lang="en-US" altLang="zh-CN" kern="0" dirty="0"/>
              <a:t>x1, 0(x2)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61E3DE73-3BCE-F546-A36C-3CAA6267AFC5}"/>
              </a:ext>
            </a:extLst>
          </p:cNvPr>
          <p:cNvSpPr>
            <a:spLocks noChangeShapeType="1"/>
          </p:cNvSpPr>
          <p:nvPr/>
        </p:nvSpPr>
        <p:spPr bwMode="auto">
          <a:xfrm>
            <a:off x="3474000" y="25908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DC59ADEE-0382-6A4C-9C71-CB89DE22CD79}"/>
              </a:ext>
            </a:extLst>
          </p:cNvPr>
          <p:cNvSpPr>
            <a:spLocks noChangeShapeType="1"/>
          </p:cNvSpPr>
          <p:nvPr/>
        </p:nvSpPr>
        <p:spPr bwMode="auto">
          <a:xfrm>
            <a:off x="3473999" y="3238500"/>
            <a:ext cx="1097979" cy="1905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2952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Data Flow</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Data Flow</a:t>
            </a:r>
          </a:p>
          <a:p>
            <a:pPr eaLnBrk="1" hangingPunct="1">
              <a:buFontTx/>
              <a:buNone/>
              <a:defRPr/>
            </a:pPr>
            <a:r>
              <a:rPr lang="en-US" altLang="zh-CN" dirty="0"/>
              <a:t>	the actual flow of data values among instructions that produce results and those that consume them;</a:t>
            </a:r>
          </a:p>
          <a:p>
            <a:pPr eaLnBrk="1" hangingPunct="1">
              <a:buFontTx/>
              <a:buNone/>
              <a:defRPr/>
            </a:pPr>
            <a:r>
              <a:rPr lang="en-US" altLang="zh-CN" dirty="0"/>
              <a:t>	branches make data flow dynamic as they allow the source of data for a given instruction to come from many points</a:t>
            </a:r>
          </a:p>
        </p:txBody>
      </p:sp>
    </p:spTree>
    <p:extLst>
      <p:ext uri="{BB962C8B-B14F-4D97-AF65-F5344CB8AC3E}">
        <p14:creationId xmlns:p14="http://schemas.microsoft.com/office/powerpoint/2010/main" val="13191043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Flow</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a:t>
            </a:r>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a:t>sub</a:t>
            </a:r>
          </a:p>
          <a:p>
            <a:pPr eaLnBrk="1" hangingPunct="1">
              <a:buFontTx/>
              <a:buNone/>
              <a:defRPr/>
            </a:pPr>
            <a:r>
              <a:rPr lang="en-US" altLang="zh-CN" kern="0" dirty="0"/>
              <a:t>…</a:t>
            </a:r>
          </a:p>
          <a:p>
            <a:pPr eaLnBrk="1" hangingPunct="1">
              <a:buFontTx/>
              <a:buNone/>
              <a:defRPr/>
            </a:pPr>
            <a:r>
              <a:rPr lang="en-US" altLang="zh-CN" kern="0" dirty="0"/>
              <a:t>or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x1, x2, x3</a:t>
            </a:r>
          </a:p>
          <a:p>
            <a:pPr eaLnBrk="1" hangingPunct="1">
              <a:buFontTx/>
              <a:buNone/>
              <a:defRPr/>
            </a:pPr>
            <a:r>
              <a:rPr lang="en-US" altLang="zh-CN" kern="0" dirty="0"/>
              <a:t>x4, x0, L </a:t>
            </a:r>
          </a:p>
          <a:p>
            <a:pPr eaLnBrk="1" hangingPunct="1">
              <a:buFontTx/>
              <a:buNone/>
              <a:defRPr/>
            </a:pPr>
            <a:r>
              <a:rPr lang="en-US" altLang="zh-CN" kern="0" dirty="0"/>
              <a:t>x1, x5, x6</a:t>
            </a:r>
          </a:p>
          <a:p>
            <a:pPr eaLnBrk="1" hangingPunct="1">
              <a:buFontTx/>
              <a:buNone/>
              <a:defRPr/>
            </a:pPr>
            <a:endParaRPr lang="en-US" altLang="zh-CN" kern="0" dirty="0"/>
          </a:p>
          <a:p>
            <a:pPr eaLnBrk="1" hangingPunct="1">
              <a:buFontTx/>
              <a:buNone/>
              <a:defRPr/>
            </a:pPr>
            <a:r>
              <a:rPr lang="en-US" altLang="zh-CN" kern="0" dirty="0"/>
              <a:t>x7, x1, x8</a:t>
            </a:r>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5345159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Flow</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8392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a:t>
            </a:r>
          </a:p>
          <a:p>
            <a:pPr>
              <a:defRPr/>
            </a:pPr>
            <a:endParaRPr lang="en-US" altLang="en-CN" dirty="0">
              <a:solidFill>
                <a:srgbClr val="00B0F0"/>
              </a:solidFill>
            </a:endParaRPr>
          </a:p>
          <a:p>
            <a:pPr>
              <a:defRPr/>
            </a:pPr>
            <a:r>
              <a:rPr lang="en-US" altLang="en-CN" dirty="0">
                <a:solidFill>
                  <a:srgbClr val="00B0F0"/>
                </a:solidFill>
              </a:rPr>
              <a:t>x1 of or instruction is data-dependent on both add and sub instructions</a:t>
            </a:r>
          </a:p>
          <a:p>
            <a:pPr>
              <a:defRPr/>
            </a:pPr>
            <a:r>
              <a:rPr lang="en-US" altLang="en-CN" dirty="0">
                <a:solidFill>
                  <a:srgbClr val="00B0F0"/>
                </a:solidFill>
              </a:rPr>
              <a:t>value of x1 is control-dependent on </a:t>
            </a:r>
            <a:r>
              <a:rPr lang="en-US" altLang="en-CN" dirty="0" err="1">
                <a:solidFill>
                  <a:srgbClr val="00B0F0"/>
                </a:solidFill>
              </a:rPr>
              <a:t>beq</a:t>
            </a:r>
            <a:endParaRPr lang="en-US" altLang="en-CN" dirty="0">
              <a:solidFill>
                <a:srgbClr val="00B0F0"/>
              </a:solidFill>
            </a:endParaRPr>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a:t>sub</a:t>
            </a:r>
          </a:p>
          <a:p>
            <a:pPr eaLnBrk="1" hangingPunct="1">
              <a:buFontTx/>
              <a:buNone/>
              <a:defRPr/>
            </a:pPr>
            <a:r>
              <a:rPr lang="en-US" altLang="zh-CN" kern="0" dirty="0"/>
              <a:t>…</a:t>
            </a:r>
          </a:p>
          <a:p>
            <a:pPr eaLnBrk="1" hangingPunct="1">
              <a:buFontTx/>
              <a:buNone/>
              <a:defRPr/>
            </a:pPr>
            <a:r>
              <a:rPr lang="en-US" altLang="zh-CN" kern="0" dirty="0"/>
              <a:t>or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x1</a:t>
            </a:r>
            <a:r>
              <a:rPr lang="en-US" altLang="zh-CN" kern="0" dirty="0"/>
              <a:t>, x2, x3</a:t>
            </a:r>
          </a:p>
          <a:p>
            <a:pPr eaLnBrk="1" hangingPunct="1">
              <a:buFontTx/>
              <a:buNone/>
              <a:defRPr/>
            </a:pPr>
            <a:r>
              <a:rPr lang="en-US" altLang="zh-CN" kern="0" dirty="0"/>
              <a:t>x4, x0, L </a:t>
            </a:r>
          </a:p>
          <a:p>
            <a:pPr eaLnBrk="1" hangingPunct="1">
              <a:buFontTx/>
              <a:buNone/>
              <a:defRPr/>
            </a:pPr>
            <a:r>
              <a:rPr lang="en-US" altLang="zh-CN" kern="0" dirty="0">
                <a:solidFill>
                  <a:srgbClr val="00B0F0"/>
                </a:solidFill>
              </a:rPr>
              <a:t>x1</a:t>
            </a:r>
            <a:r>
              <a:rPr lang="en-US" altLang="zh-CN" kern="0" dirty="0"/>
              <a:t>, x5, x6</a:t>
            </a:r>
          </a:p>
          <a:p>
            <a:pPr eaLnBrk="1" hangingPunct="1">
              <a:buFontTx/>
              <a:buNone/>
              <a:defRPr/>
            </a:pPr>
            <a:endParaRPr lang="en-US" altLang="zh-CN" kern="0" dirty="0"/>
          </a:p>
          <a:p>
            <a:pPr eaLnBrk="1" hangingPunct="1">
              <a:buFontTx/>
              <a:buNone/>
              <a:defRPr/>
            </a:pPr>
            <a:r>
              <a:rPr lang="en-US" altLang="zh-CN" kern="0" dirty="0"/>
              <a:t>x7, </a:t>
            </a:r>
            <a:r>
              <a:rPr lang="en-US" altLang="zh-CN" kern="0" dirty="0">
                <a:solidFill>
                  <a:srgbClr val="00B0F0"/>
                </a:solidFill>
              </a:rPr>
              <a:t>x1</a:t>
            </a:r>
            <a:r>
              <a:rPr lang="en-US" altLang="zh-CN" kern="0" dirty="0"/>
              <a:t>, x8</a:t>
            </a:r>
          </a:p>
          <a:p>
            <a:pPr eaLnBrk="1" hangingPunct="1">
              <a:buFontTx/>
              <a:buNone/>
              <a:defRPr/>
            </a:pPr>
            <a:endParaRPr lang="en-US" altLang="zh-CN" kern="0" dirty="0"/>
          </a:p>
          <a:p>
            <a:pPr marL="0" indent="0">
              <a:buFontTx/>
              <a:buNone/>
            </a:pPr>
            <a:endParaRPr lang="en-CN" kern="0" dirty="0"/>
          </a:p>
        </p:txBody>
      </p:sp>
      <p:sp>
        <p:nvSpPr>
          <p:cNvPr id="6" name="Line 6">
            <a:extLst>
              <a:ext uri="{FF2B5EF4-FFF2-40B4-BE49-F238E27FC236}">
                <a16:creationId xmlns:a16="http://schemas.microsoft.com/office/drawing/2014/main" id="{54180060-ABA4-6B4A-A593-4E21F96C3DE1}"/>
              </a:ext>
            </a:extLst>
          </p:cNvPr>
          <p:cNvSpPr>
            <a:spLocks noChangeShapeType="1"/>
          </p:cNvSpPr>
          <p:nvPr/>
        </p:nvSpPr>
        <p:spPr bwMode="auto">
          <a:xfrm>
            <a:off x="1944000" y="3352800"/>
            <a:ext cx="3096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3446072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a:extLst>
              <a:ext uri="{FF2B5EF4-FFF2-40B4-BE49-F238E27FC236}">
                <a16:creationId xmlns:a16="http://schemas.microsoft.com/office/drawing/2014/main" id="{361B59DD-ED84-6445-81B4-9C9A843FC0E1}"/>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7E13803F-C7A2-FE40-B2E3-562896D90298}"/>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36867" name="图片 6">
            <a:extLst>
              <a:ext uri="{FF2B5EF4-FFF2-40B4-BE49-F238E27FC236}">
                <a16:creationId xmlns:a16="http://schemas.microsoft.com/office/drawing/2014/main" id="{82245E6F-9B9C-E548-BFA6-562858DB10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a:extLst>
              <a:ext uri="{FF2B5EF4-FFF2-40B4-BE49-F238E27FC236}">
                <a16:creationId xmlns:a16="http://schemas.microsoft.com/office/drawing/2014/main" id="{4CA25DEE-714C-114A-A418-430B2110B290}"/>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co-use dependent function areas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speed up the dining process </a:t>
            </a:r>
            <a:r>
              <a:rPr kumimoji="0" lang="en-US" altLang="zh-CN" sz="3200" b="1"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of all</a:t>
            </a:r>
          </a:p>
        </p:txBody>
      </p:sp>
      <p:cxnSp>
        <p:nvCxnSpPr>
          <p:cNvPr id="36869" name="直接连接符 6">
            <a:extLst>
              <a:ext uri="{FF2B5EF4-FFF2-40B4-BE49-F238E27FC236}">
                <a16:creationId xmlns:a16="http://schemas.microsoft.com/office/drawing/2014/main" id="{BE1CF5AB-9087-1F43-AE80-9281CC07ADC3}"/>
              </a:ext>
            </a:extLst>
          </p:cNvPr>
          <p:cNvCxnSpPr>
            <a:cxnSpLocks noChangeShapeType="1"/>
          </p:cNvCxnSpPr>
          <p:nvPr/>
        </p:nvCxnSpPr>
        <p:spPr bwMode="auto">
          <a:xfrm>
            <a:off x="1752600" y="1905000"/>
            <a:ext cx="5791200" cy="1588"/>
          </a:xfrm>
          <a:prstGeom prst="line">
            <a:avLst/>
          </a:prstGeom>
          <a:noFill/>
          <a:ln w="76200" algn="ctr">
            <a:solidFill>
              <a:srgbClr val="00CC00"/>
            </a:solidFill>
            <a:round/>
            <a:headEnd/>
            <a:tailEnd/>
          </a:ln>
          <a:extLst>
            <a:ext uri="{909E8E84-426E-40DD-AFC4-6F175D3DCCD1}">
              <a14:hiddenFill xmlns:a14="http://schemas.microsoft.com/office/drawing/2010/main">
                <a:noFill/>
              </a14:hiddenFill>
            </a:ext>
          </a:extLst>
        </p:spPr>
      </p:cxnSp>
      <p:sp>
        <p:nvSpPr>
          <p:cNvPr id="8" name="弧形 7">
            <a:extLst>
              <a:ext uri="{FF2B5EF4-FFF2-40B4-BE49-F238E27FC236}">
                <a16:creationId xmlns:a16="http://schemas.microsoft.com/office/drawing/2014/main" id="{74299A88-E769-604F-939B-A7B1AACB9822}"/>
              </a:ext>
            </a:extLst>
          </p:cNvPr>
          <p:cNvSpPr/>
          <p:nvPr/>
        </p:nvSpPr>
        <p:spPr bwMode="auto">
          <a:xfrm>
            <a:off x="0" y="1371600"/>
            <a:ext cx="7924800" cy="457200"/>
          </a:xfrm>
          <a:prstGeom prst="arc">
            <a:avLst>
              <a:gd name="adj1" fmla="val 10724017"/>
              <a:gd name="adj2" fmla="val 85530"/>
            </a:avLst>
          </a:prstGeom>
          <a:noFill/>
          <a:ln w="38100" cap="flat" cmpd="sng" algn="ctr">
            <a:solidFill>
              <a:srgbClr val="3399FF"/>
            </a:solidFill>
            <a:prstDash val="solid"/>
            <a:round/>
            <a:headEnd type="arrow"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exploit ILP?</a:t>
            </a:r>
            <a:br>
              <a:rPr lang="en-US" altLang="zh-CN" kern="0" dirty="0"/>
            </a:br>
            <a:endParaRPr lang="en-US" altLang="zh-CN" kern="0" dirty="0"/>
          </a:p>
        </p:txBody>
      </p:sp>
    </p:spTree>
    <p:extLst>
      <p:ext uri="{BB962C8B-B14F-4D97-AF65-F5344CB8AC3E}">
        <p14:creationId xmlns:p14="http://schemas.microsoft.com/office/powerpoint/2010/main" val="16191888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C492-43C8-7340-AD31-1BF3EEFDC910}"/>
              </a:ext>
            </a:extLst>
          </p:cNvPr>
          <p:cNvSpPr>
            <a:spLocks noGrp="1"/>
          </p:cNvSpPr>
          <p:nvPr>
            <p:ph type="title"/>
          </p:nvPr>
        </p:nvSpPr>
        <p:spPr/>
        <p:txBody>
          <a:bodyPr/>
          <a:lstStyle/>
          <a:p>
            <a:r>
              <a:rPr lang="en-CN" dirty="0"/>
              <a:t>ILP Exploitation</a:t>
            </a:r>
          </a:p>
        </p:txBody>
      </p:sp>
      <p:sp>
        <p:nvSpPr>
          <p:cNvPr id="3" name="Content Placeholder 2">
            <a:extLst>
              <a:ext uri="{FF2B5EF4-FFF2-40B4-BE49-F238E27FC236}">
                <a16:creationId xmlns:a16="http://schemas.microsoft.com/office/drawing/2014/main" id="{C666015C-F698-A64A-9DCC-C40782C2899D}"/>
              </a:ext>
            </a:extLst>
          </p:cNvPr>
          <p:cNvSpPr>
            <a:spLocks noGrp="1"/>
          </p:cNvSpPr>
          <p:nvPr>
            <p:ph idx="1"/>
          </p:nvPr>
        </p:nvSpPr>
        <p:spPr>
          <a:xfrm>
            <a:off x="457200" y="1600200"/>
            <a:ext cx="8686800" cy="4525963"/>
          </a:xfrm>
        </p:spPr>
        <p:txBody>
          <a:bodyPr/>
          <a:lstStyle/>
          <a:p>
            <a:r>
              <a:rPr lang="en-CN" dirty="0">
                <a:solidFill>
                  <a:srgbClr val="00B0F0"/>
                </a:solidFill>
              </a:rPr>
              <a:t>Compiler-based static parallelism        </a:t>
            </a:r>
            <a:r>
              <a:rPr lang="en-CN" dirty="0"/>
              <a:t>only in domain-specific environments or in well-structured scientific applications with significant data-level parallelism</a:t>
            </a:r>
          </a:p>
          <a:p>
            <a:pPr marL="0" indent="0">
              <a:buNone/>
            </a:pPr>
            <a:endParaRPr lang="en-CN" dirty="0"/>
          </a:p>
          <a:p>
            <a:r>
              <a:rPr lang="en-CN" dirty="0">
                <a:solidFill>
                  <a:srgbClr val="00B0F0"/>
                </a:solidFill>
              </a:rPr>
              <a:t>Hardware-based dynamic parallelism</a:t>
            </a:r>
          </a:p>
          <a:p>
            <a:pPr marL="0" indent="0">
              <a:buNone/>
            </a:pPr>
            <a:r>
              <a:rPr lang="en-CN" dirty="0">
                <a:solidFill>
                  <a:srgbClr val="00B0F0"/>
                </a:solidFill>
              </a:rPr>
              <a:t>    </a:t>
            </a:r>
          </a:p>
        </p:txBody>
      </p:sp>
    </p:spTree>
    <p:extLst>
      <p:ext uri="{BB962C8B-B14F-4D97-AF65-F5344CB8AC3E}">
        <p14:creationId xmlns:p14="http://schemas.microsoft.com/office/powerpoint/2010/main" val="1488559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Static Scheduling</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Pipeline Scheduling</a:t>
            </a:r>
          </a:p>
          <a:p>
            <a:pPr eaLnBrk="1" hangingPunct="1">
              <a:buFontTx/>
              <a:buNone/>
              <a:defRPr/>
            </a:pPr>
            <a:r>
              <a:rPr lang="en-US" altLang="zh-CN" dirty="0"/>
              <a:t>	re-order instructions to avoid stalls</a:t>
            </a:r>
          </a:p>
          <a:p>
            <a:pPr eaLnBrk="1" hangingPunct="1">
              <a:buFontTx/>
              <a:buNone/>
              <a:defRPr/>
            </a:pPr>
            <a:endParaRPr lang="en-US" altLang="zh-CN" dirty="0"/>
          </a:p>
          <a:p>
            <a:pPr>
              <a:defRPr/>
            </a:pPr>
            <a:r>
              <a:rPr lang="en-US" altLang="zh-CN" dirty="0">
                <a:solidFill>
                  <a:srgbClr val="00B0F0"/>
                </a:solidFill>
              </a:rPr>
              <a:t>Loop Unrolling</a:t>
            </a:r>
          </a:p>
          <a:p>
            <a:pPr eaLnBrk="1" hangingPunct="1">
              <a:buFontTx/>
              <a:buNone/>
              <a:defRPr/>
            </a:pPr>
            <a:r>
              <a:rPr lang="en-US" altLang="zh-CN" dirty="0"/>
              <a:t>	replicate the loop body multiple times to increase the number of instructions relative to the branch and overhead instructions</a:t>
            </a:r>
          </a:p>
        </p:txBody>
      </p:sp>
    </p:spTree>
    <p:extLst>
      <p:ext uri="{BB962C8B-B14F-4D97-AF65-F5344CB8AC3E}">
        <p14:creationId xmlns:p14="http://schemas.microsoft.com/office/powerpoint/2010/main" val="18171800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9770909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0" y="3810000"/>
            <a:ext cx="4217949"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9860764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a:extLst>
              <a:ext uri="{FF2B5EF4-FFF2-40B4-BE49-F238E27FC236}">
                <a16:creationId xmlns:a16="http://schemas.microsoft.com/office/drawing/2014/main" id="{49296658-8FFC-0249-B651-2A8C2A461893}"/>
              </a:ext>
            </a:extLst>
          </p:cNvPr>
          <p:cNvSpPr txBox="1">
            <a:spLocks noChangeArrowheads="1"/>
          </p:cNvSpPr>
          <p:nvPr/>
        </p:nvSpPr>
        <p:spPr bwMode="auto">
          <a:xfrm>
            <a:off x="5715000" y="4724400"/>
            <a:ext cx="3429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a:extLst>
              <a:ext uri="{FF2B5EF4-FFF2-40B4-BE49-F238E27FC236}">
                <a16:creationId xmlns:a16="http://schemas.microsoft.com/office/drawing/2014/main" id="{FF9180BC-CE32-F448-9863-EAAE61754AAA}"/>
              </a:ext>
            </a:extLst>
          </p:cNvPr>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12525195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a:extLst>
              <a:ext uri="{FF2B5EF4-FFF2-40B4-BE49-F238E27FC236}">
                <a16:creationId xmlns:a16="http://schemas.microsoft.com/office/drawing/2014/main" id="{49296658-8FFC-0249-B651-2A8C2A461893}"/>
              </a:ext>
            </a:extLst>
          </p:cNvPr>
          <p:cNvSpPr txBox="1">
            <a:spLocks noChangeArrowheads="1"/>
          </p:cNvSpPr>
          <p:nvPr/>
        </p:nvSpPr>
        <p:spPr bwMode="auto">
          <a:xfrm>
            <a:off x="5715000" y="4724400"/>
            <a:ext cx="3429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a:extLst>
              <a:ext uri="{FF2B5EF4-FFF2-40B4-BE49-F238E27FC236}">
                <a16:creationId xmlns:a16="http://schemas.microsoft.com/office/drawing/2014/main" id="{FF9180BC-CE32-F448-9863-EAAE61754AAA}"/>
              </a:ext>
            </a:extLst>
          </p:cNvPr>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3" name="TextBox 6">
            <a:extLst>
              <a:ext uri="{FF2B5EF4-FFF2-40B4-BE49-F238E27FC236}">
                <a16:creationId xmlns:a16="http://schemas.microsoft.com/office/drawing/2014/main" id="{C2BF05F9-E493-D246-A0C7-F3EF61B62F92}"/>
              </a:ext>
            </a:extLst>
          </p:cNvPr>
          <p:cNvSpPr txBox="1">
            <a:spLocks noChangeArrowheads="1"/>
          </p:cNvSpPr>
          <p:nvPr/>
        </p:nvSpPr>
        <p:spPr bwMode="auto">
          <a:xfrm>
            <a:off x="5943599" y="5662394"/>
            <a:ext cx="3339325"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decrement pointer per double word</a:t>
            </a:r>
            <a:endParaRPr lang="zh-CN" altLang="en-US" sz="1800" dirty="0">
              <a:solidFill>
                <a:srgbClr val="00B0F0"/>
              </a:solidFill>
              <a:latin typeface="+mn-lt"/>
            </a:endParaRPr>
          </a:p>
        </p:txBody>
      </p:sp>
      <p:sp>
        <p:nvSpPr>
          <p:cNvPr id="14" name="椭圆 8">
            <a:extLst>
              <a:ext uri="{FF2B5EF4-FFF2-40B4-BE49-F238E27FC236}">
                <a16:creationId xmlns:a16="http://schemas.microsoft.com/office/drawing/2014/main" id="{89079846-C106-2749-AE4D-4EE7D9B5653C}"/>
              </a:ext>
            </a:extLst>
          </p:cNvPr>
          <p:cNvSpPr/>
          <p:nvPr/>
        </p:nvSpPr>
        <p:spPr>
          <a:xfrm>
            <a:off x="4572000" y="5546725"/>
            <a:ext cx="4444225"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8513635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a:extLst>
              <a:ext uri="{FF2B5EF4-FFF2-40B4-BE49-F238E27FC236}">
                <a16:creationId xmlns:a16="http://schemas.microsoft.com/office/drawing/2014/main" id="{49296658-8FFC-0249-B651-2A8C2A461893}"/>
              </a:ext>
            </a:extLst>
          </p:cNvPr>
          <p:cNvSpPr txBox="1">
            <a:spLocks noChangeArrowheads="1"/>
          </p:cNvSpPr>
          <p:nvPr/>
        </p:nvSpPr>
        <p:spPr bwMode="auto">
          <a:xfrm>
            <a:off x="5715000" y="4724400"/>
            <a:ext cx="3429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a:extLst>
              <a:ext uri="{FF2B5EF4-FFF2-40B4-BE49-F238E27FC236}">
                <a16:creationId xmlns:a16="http://schemas.microsoft.com/office/drawing/2014/main" id="{FF9180BC-CE32-F448-9863-EAAE61754AAA}"/>
              </a:ext>
            </a:extLst>
          </p:cNvPr>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3" name="TextBox 6">
            <a:extLst>
              <a:ext uri="{FF2B5EF4-FFF2-40B4-BE49-F238E27FC236}">
                <a16:creationId xmlns:a16="http://schemas.microsoft.com/office/drawing/2014/main" id="{C2BF05F9-E493-D246-A0C7-F3EF61B62F92}"/>
              </a:ext>
            </a:extLst>
          </p:cNvPr>
          <p:cNvSpPr txBox="1">
            <a:spLocks noChangeArrowheads="1"/>
          </p:cNvSpPr>
          <p:nvPr/>
        </p:nvSpPr>
        <p:spPr bwMode="auto">
          <a:xfrm>
            <a:off x="5943599" y="5662394"/>
            <a:ext cx="333932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move to next element</a:t>
            </a:r>
            <a:endParaRPr lang="zh-CN" altLang="en-US" sz="1800" dirty="0">
              <a:solidFill>
                <a:srgbClr val="00B0F0"/>
              </a:solidFill>
              <a:latin typeface="+mn-lt"/>
            </a:endParaRPr>
          </a:p>
        </p:txBody>
      </p:sp>
      <p:sp>
        <p:nvSpPr>
          <p:cNvPr id="14" name="椭圆 8">
            <a:extLst>
              <a:ext uri="{FF2B5EF4-FFF2-40B4-BE49-F238E27FC236}">
                <a16:creationId xmlns:a16="http://schemas.microsoft.com/office/drawing/2014/main" id="{89079846-C106-2749-AE4D-4EE7D9B5653C}"/>
              </a:ext>
            </a:extLst>
          </p:cNvPr>
          <p:cNvSpPr/>
          <p:nvPr/>
        </p:nvSpPr>
        <p:spPr>
          <a:xfrm>
            <a:off x="4572000" y="5546725"/>
            <a:ext cx="4444225"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30488474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a:extLst>
              <a:ext uri="{FF2B5EF4-FFF2-40B4-BE49-F238E27FC236}">
                <a16:creationId xmlns:a16="http://schemas.microsoft.com/office/drawing/2014/main" id="{49296658-8FFC-0249-B651-2A8C2A461893}"/>
              </a:ext>
            </a:extLst>
          </p:cNvPr>
          <p:cNvSpPr txBox="1">
            <a:spLocks noChangeArrowheads="1"/>
          </p:cNvSpPr>
          <p:nvPr/>
        </p:nvSpPr>
        <p:spPr bwMode="auto">
          <a:xfrm>
            <a:off x="5715000" y="4724400"/>
            <a:ext cx="3429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a:extLst>
              <a:ext uri="{FF2B5EF4-FFF2-40B4-BE49-F238E27FC236}">
                <a16:creationId xmlns:a16="http://schemas.microsoft.com/office/drawing/2014/main" id="{FF9180BC-CE32-F448-9863-EAAE61754AAA}"/>
              </a:ext>
            </a:extLst>
          </p:cNvPr>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3" name="TextBox 6">
            <a:extLst>
              <a:ext uri="{FF2B5EF4-FFF2-40B4-BE49-F238E27FC236}">
                <a16:creationId xmlns:a16="http://schemas.microsoft.com/office/drawing/2014/main" id="{C2BF05F9-E493-D246-A0C7-F3EF61B62F92}"/>
              </a:ext>
            </a:extLst>
          </p:cNvPr>
          <p:cNvSpPr txBox="1">
            <a:spLocks noChangeArrowheads="1"/>
          </p:cNvSpPr>
          <p:nvPr/>
        </p:nvSpPr>
        <p:spPr bwMode="auto">
          <a:xfrm>
            <a:off x="5943599" y="5662394"/>
            <a:ext cx="333932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move to next element</a:t>
            </a:r>
            <a:endParaRPr lang="zh-CN" altLang="en-US" sz="1800" dirty="0">
              <a:solidFill>
                <a:srgbClr val="00B0F0"/>
              </a:solidFill>
              <a:latin typeface="+mn-lt"/>
            </a:endParaRPr>
          </a:p>
        </p:txBody>
      </p:sp>
      <p:sp>
        <p:nvSpPr>
          <p:cNvPr id="14" name="椭圆 8">
            <a:extLst>
              <a:ext uri="{FF2B5EF4-FFF2-40B4-BE49-F238E27FC236}">
                <a16:creationId xmlns:a16="http://schemas.microsoft.com/office/drawing/2014/main" id="{89079846-C106-2749-AE4D-4EE7D9B5653C}"/>
              </a:ext>
            </a:extLst>
          </p:cNvPr>
          <p:cNvSpPr/>
          <p:nvPr/>
        </p:nvSpPr>
        <p:spPr>
          <a:xfrm>
            <a:off x="4572000" y="5546725"/>
            <a:ext cx="4444225"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2" name="TextBox 6">
            <a:extLst>
              <a:ext uri="{FF2B5EF4-FFF2-40B4-BE49-F238E27FC236}">
                <a16:creationId xmlns:a16="http://schemas.microsoft.com/office/drawing/2014/main" id="{63D0F863-696D-9949-9E43-C11274B54B11}"/>
              </a:ext>
            </a:extLst>
          </p:cNvPr>
          <p:cNvSpPr txBox="1">
            <a:spLocks noChangeArrowheads="1"/>
          </p:cNvSpPr>
          <p:nvPr/>
        </p:nvSpPr>
        <p:spPr bwMode="auto">
          <a:xfrm>
            <a:off x="6324600" y="6302157"/>
            <a:ext cx="30098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Regs[x2]+8 for lowest-address element</a:t>
            </a:r>
            <a:endParaRPr lang="zh-CN" altLang="en-US" sz="1800" dirty="0">
              <a:solidFill>
                <a:srgbClr val="00B0F0"/>
              </a:solidFill>
              <a:latin typeface="+mn-lt"/>
            </a:endParaRPr>
          </a:p>
        </p:txBody>
      </p:sp>
      <p:sp>
        <p:nvSpPr>
          <p:cNvPr id="15" name="椭圆 8">
            <a:extLst>
              <a:ext uri="{FF2B5EF4-FFF2-40B4-BE49-F238E27FC236}">
                <a16:creationId xmlns:a16="http://schemas.microsoft.com/office/drawing/2014/main" id="{8082161E-82B7-034C-9C18-89F912815548}"/>
              </a:ext>
            </a:extLst>
          </p:cNvPr>
          <p:cNvSpPr/>
          <p:nvPr/>
        </p:nvSpPr>
        <p:spPr>
          <a:xfrm>
            <a:off x="4623575" y="6186488"/>
            <a:ext cx="4520425" cy="65563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4627631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Tree>
    <p:extLst>
      <p:ext uri="{BB962C8B-B14F-4D97-AF65-F5344CB8AC3E}">
        <p14:creationId xmlns:p14="http://schemas.microsoft.com/office/powerpoint/2010/main" val="2118172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68F26D63-E14A-7147-ACA2-52A2D16F5946}"/>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speed up the dining process of all</a:t>
            </a:r>
          </a:p>
        </p:txBody>
      </p:sp>
      <p:sp>
        <p:nvSpPr>
          <p:cNvPr id="5" name="标题 1">
            <a:extLst>
              <a:ext uri="{FF2B5EF4-FFF2-40B4-BE49-F238E27FC236}">
                <a16:creationId xmlns:a16="http://schemas.microsoft.com/office/drawing/2014/main" id="{CA204814-34F5-BF4B-8A08-5FDBD3C9CB92}"/>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sp>
        <p:nvSpPr>
          <p:cNvPr id="38915" name="标题 1">
            <a:extLst>
              <a:ext uri="{FF2B5EF4-FFF2-40B4-BE49-F238E27FC236}">
                <a16:creationId xmlns:a16="http://schemas.microsoft.com/office/drawing/2014/main" id="{80DAEDF1-700B-D041-8263-F5589EEA2953}"/>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38916" name="图片 6">
            <a:extLst>
              <a:ext uri="{FF2B5EF4-FFF2-40B4-BE49-F238E27FC236}">
                <a16:creationId xmlns:a16="http://schemas.microsoft.com/office/drawing/2014/main" id="{8B6E9C00-DEE9-1A48-B7A6-68B18AC11E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圆角矩形 8">
            <a:extLst>
              <a:ext uri="{FF2B5EF4-FFF2-40B4-BE49-F238E27FC236}">
                <a16:creationId xmlns:a16="http://schemas.microsoft.com/office/drawing/2014/main" id="{720E0E78-220D-EA49-8ED2-EF65A89EFC9E}"/>
              </a:ext>
            </a:extLst>
          </p:cNvPr>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8" name="圆角矩形 9">
            <a:extLst>
              <a:ext uri="{FF2B5EF4-FFF2-40B4-BE49-F238E27FC236}">
                <a16:creationId xmlns:a16="http://schemas.microsoft.com/office/drawing/2014/main" id="{95B3D172-8D09-8A42-B574-1C40FE883378}"/>
              </a:ext>
            </a:extLst>
          </p:cNvPr>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9" name="圆角矩形 10">
            <a:extLst>
              <a:ext uri="{FF2B5EF4-FFF2-40B4-BE49-F238E27FC236}">
                <a16:creationId xmlns:a16="http://schemas.microsoft.com/office/drawing/2014/main" id="{9C21AB3E-A0C6-3341-A2A2-7C016E19F4BD}"/>
              </a:ext>
            </a:extLst>
          </p:cNvPr>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8" name="椭圆 8">
            <a:extLst>
              <a:ext uri="{FF2B5EF4-FFF2-40B4-BE49-F238E27FC236}">
                <a16:creationId xmlns:a16="http://schemas.microsoft.com/office/drawing/2014/main" id="{6B7CD98C-FF55-E84E-B45D-E69CAA6FD627}"/>
              </a:ext>
            </a:extLst>
          </p:cNvPr>
          <p:cNvSpPr/>
          <p:nvPr/>
        </p:nvSpPr>
        <p:spPr>
          <a:xfrm>
            <a:off x="609600" y="6354763"/>
            <a:ext cx="52578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Line 9">
            <a:extLst>
              <a:ext uri="{FF2B5EF4-FFF2-40B4-BE49-F238E27FC236}">
                <a16:creationId xmlns:a16="http://schemas.microsoft.com/office/drawing/2014/main" id="{04DBEAE0-DB60-7241-B724-C10524966D41}"/>
              </a:ext>
            </a:extLst>
          </p:cNvPr>
          <p:cNvSpPr>
            <a:spLocks noChangeShapeType="1"/>
          </p:cNvSpPr>
          <p:nvPr/>
        </p:nvSpPr>
        <p:spPr bwMode="auto">
          <a:xfrm>
            <a:off x="2286000" y="2743200"/>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 name="TextBox 10">
            <a:extLst>
              <a:ext uri="{FF2B5EF4-FFF2-40B4-BE49-F238E27FC236}">
                <a16:creationId xmlns:a16="http://schemas.microsoft.com/office/drawing/2014/main" id="{07EC705E-168D-DD4C-92A2-E3D071C429AD}"/>
              </a:ext>
            </a:extLst>
          </p:cNvPr>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14995089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8" name="椭圆 8">
            <a:extLst>
              <a:ext uri="{FF2B5EF4-FFF2-40B4-BE49-F238E27FC236}">
                <a16:creationId xmlns:a16="http://schemas.microsoft.com/office/drawing/2014/main" id="{6B7CD98C-FF55-E84E-B45D-E69CAA6FD627}"/>
              </a:ext>
            </a:extLst>
          </p:cNvPr>
          <p:cNvSpPr/>
          <p:nvPr/>
        </p:nvSpPr>
        <p:spPr>
          <a:xfrm>
            <a:off x="609600" y="6143044"/>
            <a:ext cx="52578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Line 9">
            <a:extLst>
              <a:ext uri="{FF2B5EF4-FFF2-40B4-BE49-F238E27FC236}">
                <a16:creationId xmlns:a16="http://schemas.microsoft.com/office/drawing/2014/main" id="{04DBEAE0-DB60-7241-B724-C10524966D41}"/>
              </a:ext>
            </a:extLst>
          </p:cNvPr>
          <p:cNvSpPr>
            <a:spLocks noChangeShapeType="1"/>
          </p:cNvSpPr>
          <p:nvPr/>
        </p:nvSpPr>
        <p:spPr bwMode="auto">
          <a:xfrm>
            <a:off x="2286000" y="2743200"/>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 name="TextBox 10">
            <a:extLst>
              <a:ext uri="{FF2B5EF4-FFF2-40B4-BE49-F238E27FC236}">
                <a16:creationId xmlns:a16="http://schemas.microsoft.com/office/drawing/2014/main" id="{07EC705E-168D-DD4C-92A2-E3D071C429AD}"/>
              </a:ext>
            </a:extLst>
          </p:cNvPr>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331448"/>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309362"/>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228885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8</a:t>
            </a:r>
            <a:r>
              <a:rPr lang="en-US" altLang="zh-CN" dirty="0"/>
              <a:t>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9" name="Line 9">
            <a:extLst>
              <a:ext uri="{FF2B5EF4-FFF2-40B4-BE49-F238E27FC236}">
                <a16:creationId xmlns:a16="http://schemas.microsoft.com/office/drawing/2014/main" id="{04DBEAE0-DB60-7241-B724-C10524966D41}"/>
              </a:ext>
            </a:extLst>
          </p:cNvPr>
          <p:cNvSpPr>
            <a:spLocks noChangeShapeType="1"/>
          </p:cNvSpPr>
          <p:nvPr/>
        </p:nvSpPr>
        <p:spPr bwMode="auto">
          <a:xfrm>
            <a:off x="2286000" y="2743200"/>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 name="TextBox 10">
            <a:extLst>
              <a:ext uri="{FF2B5EF4-FFF2-40B4-BE49-F238E27FC236}">
                <a16:creationId xmlns:a16="http://schemas.microsoft.com/office/drawing/2014/main" id="{07EC705E-168D-DD4C-92A2-E3D071C429AD}"/>
              </a:ext>
            </a:extLst>
          </p:cNvPr>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331448"/>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309362"/>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1616639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7</a:t>
            </a:r>
            <a:r>
              <a:rPr lang="en-US" altLang="zh-CN" dirty="0"/>
              <a:t>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addi</a:t>
            </a:r>
            <a:endParaRPr lang="en-US" altLang="zh-CN" kern="0" dirty="0"/>
          </a:p>
          <a:p>
            <a:pPr eaLnBrk="1" hangingPunct="1">
              <a:buNone/>
              <a:defRPr/>
            </a:pPr>
            <a:r>
              <a:rPr lang="en-US" altLang="zh-CN" kern="0" dirty="0" err="1"/>
              <a:t>fadd.d</a:t>
            </a:r>
            <a:endParaRPr lang="en-US" altLang="zh-CN" kern="0" dirty="0"/>
          </a:p>
          <a:p>
            <a:pPr eaLnBrk="1" hangingPunct="1">
              <a:buNone/>
              <a:defRPr/>
            </a:pPr>
            <a:r>
              <a:rPr lang="en-US" altLang="zh-CN" kern="0" dirty="0" err="1"/>
              <a:t>fsd</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4124049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7</a:t>
            </a:r>
          </a:p>
          <a:p>
            <a:pPr marL="0" indent="0" algn="r">
              <a:buNone/>
              <a:defRPr/>
            </a:pPr>
            <a:r>
              <a:rPr lang="en-US" altLang="zh-CN" dirty="0">
                <a:solidFill>
                  <a:srgbClr val="92D050"/>
                </a:solidFill>
              </a:rPr>
              <a:t>3</a:t>
            </a:r>
            <a:r>
              <a:rPr lang="en-US" altLang="zh-CN" dirty="0">
                <a:solidFill>
                  <a:srgbClr val="00B0F0"/>
                </a:solidFill>
              </a:rPr>
              <a:t>/7</a:t>
            </a:r>
            <a:r>
              <a:rPr lang="zh-CN" altLang="en-US" dirty="0">
                <a:solidFill>
                  <a:srgbClr val="00B0F0"/>
                </a:solidFill>
              </a:rPr>
              <a:t> </a:t>
            </a:r>
            <a:r>
              <a:rPr lang="en-US" altLang="zh-CN" dirty="0">
                <a:solidFill>
                  <a:srgbClr val="00B0F0"/>
                </a:solidFill>
              </a:rPr>
              <a:t>is actual work</a:t>
            </a:r>
            <a:r>
              <a:rPr lang="en-US" altLang="zh-CN" dirty="0"/>
              <a:t> </a:t>
            </a:r>
          </a:p>
          <a:p>
            <a:endParaRPr lang="en-CN" dirty="0"/>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92D050"/>
                </a:solidFill>
              </a:rPr>
              <a:t>fld</a:t>
            </a:r>
            <a:endParaRPr lang="en-US" altLang="zh-CN" kern="0" dirty="0">
              <a:solidFill>
                <a:srgbClr val="92D050"/>
              </a:solidFill>
            </a:endParaRPr>
          </a:p>
          <a:p>
            <a:pPr eaLnBrk="1" hangingPunct="1">
              <a:buFontTx/>
              <a:buNone/>
              <a:defRPr/>
            </a:pPr>
            <a:r>
              <a:rPr lang="en-US" altLang="zh-CN" kern="0" dirty="0" err="1"/>
              <a:t>addi</a:t>
            </a:r>
            <a:endParaRPr lang="en-US" altLang="zh-CN" kern="0" dirty="0"/>
          </a:p>
          <a:p>
            <a:pPr eaLnBrk="1" hangingPunct="1">
              <a:buNone/>
              <a:defRPr/>
            </a:pPr>
            <a:r>
              <a:rPr lang="en-US" altLang="zh-CN" kern="0" dirty="0" err="1">
                <a:solidFill>
                  <a:srgbClr val="92D050"/>
                </a:solidFill>
              </a:rPr>
              <a:t>fadd.d</a:t>
            </a:r>
            <a:endParaRPr lang="en-US" altLang="zh-CN" kern="0" dirty="0">
              <a:solidFill>
                <a:srgbClr val="92D050"/>
              </a:solidFill>
            </a:endParaRPr>
          </a:p>
          <a:p>
            <a:pPr eaLnBrk="1" hangingPunct="1">
              <a:buNone/>
              <a:defRPr/>
            </a:pPr>
            <a:r>
              <a:rPr lang="en-US" altLang="zh-CN" kern="0" dirty="0" err="1">
                <a:solidFill>
                  <a:srgbClr val="92D050"/>
                </a:solidFill>
              </a:rPr>
              <a:t>fsd</a:t>
            </a:r>
            <a:endParaRPr lang="en-US" altLang="zh-CN" kern="0" dirty="0">
              <a:solidFill>
                <a:srgbClr val="92D050"/>
              </a:solidFill>
            </a:endParaRPr>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28446551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7</a:t>
            </a:r>
          </a:p>
          <a:p>
            <a:pPr marL="0" indent="0" algn="r">
              <a:buNone/>
              <a:defRPr/>
            </a:pPr>
            <a:r>
              <a:rPr lang="en-US" altLang="zh-CN" dirty="0">
                <a:solidFill>
                  <a:srgbClr val="92D050"/>
                </a:solidFill>
              </a:rPr>
              <a:t>3</a:t>
            </a:r>
            <a:r>
              <a:rPr lang="en-US" altLang="zh-CN" dirty="0">
                <a:solidFill>
                  <a:srgbClr val="00B0F0"/>
                </a:solidFill>
              </a:rPr>
              <a:t>/7</a:t>
            </a:r>
            <a:r>
              <a:rPr lang="zh-CN" altLang="en-US" dirty="0">
                <a:solidFill>
                  <a:srgbClr val="00B0F0"/>
                </a:solidFill>
              </a:rPr>
              <a:t> </a:t>
            </a:r>
            <a:r>
              <a:rPr lang="en-US" altLang="zh-CN" dirty="0">
                <a:solidFill>
                  <a:srgbClr val="00B0F0"/>
                </a:solidFill>
              </a:rPr>
              <a:t>is actual work</a:t>
            </a:r>
            <a:r>
              <a:rPr lang="en-US" altLang="zh-CN" dirty="0"/>
              <a:t> </a:t>
            </a:r>
          </a:p>
          <a:p>
            <a:endParaRPr lang="en-CN" dirty="0"/>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92D050"/>
                </a:solidFill>
              </a:rPr>
              <a:t>fld</a:t>
            </a:r>
            <a:endParaRPr lang="en-US" altLang="zh-CN" kern="0" dirty="0">
              <a:solidFill>
                <a:srgbClr val="92D050"/>
              </a:solidFill>
            </a:endParaRPr>
          </a:p>
          <a:p>
            <a:pPr eaLnBrk="1" hangingPunct="1">
              <a:buFontTx/>
              <a:buNone/>
              <a:defRPr/>
            </a:pPr>
            <a:r>
              <a:rPr lang="en-US" altLang="zh-CN" kern="0" dirty="0" err="1">
                <a:solidFill>
                  <a:srgbClr val="FFC000"/>
                </a:solidFill>
              </a:rPr>
              <a:t>addi</a:t>
            </a:r>
            <a:endParaRPr lang="en-US" altLang="zh-CN" kern="0" dirty="0">
              <a:solidFill>
                <a:srgbClr val="FFC000"/>
              </a:solidFill>
            </a:endParaRPr>
          </a:p>
          <a:p>
            <a:pPr eaLnBrk="1" hangingPunct="1">
              <a:buNone/>
              <a:defRPr/>
            </a:pPr>
            <a:r>
              <a:rPr lang="en-US" altLang="zh-CN" kern="0" dirty="0" err="1">
                <a:solidFill>
                  <a:srgbClr val="92D050"/>
                </a:solidFill>
              </a:rPr>
              <a:t>fadd.d</a:t>
            </a:r>
            <a:endParaRPr lang="en-US" altLang="zh-CN" kern="0" dirty="0">
              <a:solidFill>
                <a:srgbClr val="92D050"/>
              </a:solidFill>
            </a:endParaRPr>
          </a:p>
          <a:p>
            <a:pPr eaLnBrk="1" hangingPunct="1">
              <a:buNone/>
              <a:defRPr/>
            </a:pPr>
            <a:r>
              <a:rPr lang="en-US" altLang="zh-CN" kern="0" dirty="0" err="1">
                <a:solidFill>
                  <a:srgbClr val="92D050"/>
                </a:solidFill>
              </a:rPr>
              <a:t>fsd</a:t>
            </a:r>
            <a:endParaRPr lang="en-US" altLang="zh-CN" kern="0" dirty="0">
              <a:solidFill>
                <a:srgbClr val="92D050"/>
              </a:solidFill>
            </a:endParaRPr>
          </a:p>
          <a:p>
            <a:pPr eaLnBrk="1" hangingPunct="1">
              <a:buFontTx/>
              <a:buNone/>
              <a:defRPr/>
            </a:pPr>
            <a:r>
              <a:rPr lang="en-US" altLang="zh-CN" kern="0" dirty="0" err="1">
                <a:solidFill>
                  <a:srgbClr val="FFC000"/>
                </a:solidFill>
              </a:rPr>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
        <p:nvSpPr>
          <p:cNvPr id="9" name="Rectangle 2">
            <a:extLst>
              <a:ext uri="{FF2B5EF4-FFF2-40B4-BE49-F238E27FC236}">
                <a16:creationId xmlns:a16="http://schemas.microsoft.com/office/drawing/2014/main" id="{7BE01D0D-8832-314F-8C8F-F37708DD2DF0}"/>
              </a:ext>
            </a:extLst>
          </p:cNvPr>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solidFill>
                  <a:schemeClr val="bg1"/>
                </a:solidFill>
              </a:rPr>
              <a:t>How to     </a:t>
            </a:r>
            <a:r>
              <a:rPr lang="en-US" altLang="zh-CN" kern="0" dirty="0">
                <a:solidFill>
                  <a:srgbClr val="FFC000"/>
                </a:solidFill>
              </a:rPr>
              <a:t>loop overhead</a:t>
            </a:r>
            <a:r>
              <a:rPr lang="en-US" altLang="zh-CN" kern="0" dirty="0">
                <a:solidFill>
                  <a:schemeClr val="bg1"/>
                </a:solidFill>
              </a:rPr>
              <a:t>?</a:t>
            </a:r>
            <a:br>
              <a:rPr lang="en-US" altLang="zh-CN" kern="0" dirty="0">
                <a:solidFill>
                  <a:schemeClr val="bg1"/>
                </a:solidFill>
              </a:rPr>
            </a:br>
            <a:endParaRPr lang="en-US" altLang="zh-CN" kern="0" dirty="0">
              <a:solidFill>
                <a:schemeClr val="bg1"/>
              </a:solidFill>
            </a:endParaRPr>
          </a:p>
        </p:txBody>
      </p:sp>
    </p:spTree>
    <p:extLst>
      <p:ext uri="{BB962C8B-B14F-4D97-AF65-F5344CB8AC3E}">
        <p14:creationId xmlns:p14="http://schemas.microsoft.com/office/powerpoint/2010/main" val="23656375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a:t>
            </a:r>
            <a:r>
              <a:rPr lang="en-US" altLang="zh-CN" kern="0" dirty="0">
                <a:solidFill>
                  <a:srgbClr val="FFC000"/>
                </a:solidFill>
              </a:rPr>
              <a:t>loop overhead</a:t>
            </a:r>
            <a:r>
              <a:rPr lang="en-US" altLang="zh-CN" kern="0" dirty="0"/>
              <a:t>?</a:t>
            </a:r>
            <a:br>
              <a:rPr lang="en-US" altLang="zh-CN" kern="0" dirty="0"/>
            </a:br>
            <a:endParaRPr lang="en-US" altLang="zh-CN" kern="0" dirty="0"/>
          </a:p>
        </p:txBody>
      </p:sp>
      <p:sp>
        <p:nvSpPr>
          <p:cNvPr id="3" name="Line 15">
            <a:extLst>
              <a:ext uri="{FF2B5EF4-FFF2-40B4-BE49-F238E27FC236}">
                <a16:creationId xmlns:a16="http://schemas.microsoft.com/office/drawing/2014/main" id="{ACAE3B14-5231-C149-843E-E0A137E31586}"/>
              </a:ext>
            </a:extLst>
          </p:cNvPr>
          <p:cNvSpPr>
            <a:spLocks noChangeShapeType="1"/>
          </p:cNvSpPr>
          <p:nvPr/>
        </p:nvSpPr>
        <p:spPr bwMode="auto">
          <a:xfrm>
            <a:off x="2819400" y="26280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408182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Replicate </a:t>
            </a:r>
            <a:r>
              <a:rPr lang="en-US" altLang="zh-CN" dirty="0">
                <a:solidFill>
                  <a:srgbClr val="92D050"/>
                </a:solidFill>
              </a:rPr>
              <a:t>loop body</a:t>
            </a:r>
            <a:r>
              <a:rPr lang="en-US" altLang="zh-CN" dirty="0"/>
              <a:t> multiple times given the same amount of </a:t>
            </a:r>
            <a:r>
              <a:rPr lang="en-US" altLang="zh-CN" dirty="0">
                <a:solidFill>
                  <a:srgbClr val="FFC000"/>
                </a:solidFill>
              </a:rPr>
              <a:t>overhead instructions</a:t>
            </a:r>
            <a:endParaRPr lang="en-CN" dirty="0">
              <a:solidFill>
                <a:srgbClr val="FFC000"/>
              </a:solidFill>
            </a:endParaRP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92D050"/>
                </a:solidFill>
              </a:rPr>
              <a:t>fld</a:t>
            </a:r>
            <a:endParaRPr lang="en-US" altLang="zh-CN" kern="0" dirty="0">
              <a:solidFill>
                <a:srgbClr val="92D050"/>
              </a:solidFill>
            </a:endParaRPr>
          </a:p>
          <a:p>
            <a:pPr eaLnBrk="1" hangingPunct="1">
              <a:buFontTx/>
              <a:buNone/>
              <a:defRPr/>
            </a:pPr>
            <a:r>
              <a:rPr lang="en-US" altLang="zh-CN" kern="0" dirty="0" err="1">
                <a:solidFill>
                  <a:srgbClr val="FFC000"/>
                </a:solidFill>
              </a:rPr>
              <a:t>addi</a:t>
            </a:r>
            <a:endParaRPr lang="en-US" altLang="zh-CN" kern="0" dirty="0">
              <a:solidFill>
                <a:srgbClr val="FFC000"/>
              </a:solidFill>
            </a:endParaRPr>
          </a:p>
          <a:p>
            <a:pPr eaLnBrk="1" hangingPunct="1">
              <a:buNone/>
              <a:defRPr/>
            </a:pPr>
            <a:r>
              <a:rPr lang="en-US" altLang="zh-CN" kern="0" dirty="0" err="1">
                <a:solidFill>
                  <a:srgbClr val="92D050"/>
                </a:solidFill>
              </a:rPr>
              <a:t>fadd.d</a:t>
            </a:r>
            <a:endParaRPr lang="en-US" altLang="zh-CN" kern="0" dirty="0">
              <a:solidFill>
                <a:srgbClr val="92D050"/>
              </a:solidFill>
            </a:endParaRPr>
          </a:p>
          <a:p>
            <a:pPr eaLnBrk="1" hangingPunct="1">
              <a:buNone/>
              <a:defRPr/>
            </a:pPr>
            <a:r>
              <a:rPr lang="en-US" altLang="zh-CN" kern="0" dirty="0" err="1">
                <a:solidFill>
                  <a:srgbClr val="92D050"/>
                </a:solidFill>
              </a:rPr>
              <a:t>fsd</a:t>
            </a:r>
            <a:endParaRPr lang="en-US" altLang="zh-CN" kern="0" dirty="0">
              <a:solidFill>
                <a:srgbClr val="92D050"/>
              </a:solidFill>
            </a:endParaRPr>
          </a:p>
          <a:p>
            <a:pPr eaLnBrk="1" hangingPunct="1">
              <a:buFontTx/>
              <a:buNone/>
              <a:defRPr/>
            </a:pPr>
            <a:r>
              <a:rPr lang="en-US" altLang="zh-CN" kern="0" dirty="0" err="1">
                <a:solidFill>
                  <a:srgbClr val="FFC000"/>
                </a:solidFill>
              </a:rPr>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29766987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Tree>
    <p:extLst>
      <p:ext uri="{BB962C8B-B14F-4D97-AF65-F5344CB8AC3E}">
        <p14:creationId xmlns:p14="http://schemas.microsoft.com/office/powerpoint/2010/main" val="4464216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406525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9E304AA9-A808-1A4A-9236-14CE78E7BAB4}"/>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speed up the dining process of all</a:t>
            </a:r>
          </a:p>
        </p:txBody>
      </p:sp>
      <p:sp>
        <p:nvSpPr>
          <p:cNvPr id="5" name="标题 1">
            <a:extLst>
              <a:ext uri="{FF2B5EF4-FFF2-40B4-BE49-F238E27FC236}">
                <a16:creationId xmlns:a16="http://schemas.microsoft.com/office/drawing/2014/main" id="{DC6F876B-293B-C44E-9FE8-D416C28C6B10}"/>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cxnSp>
        <p:nvCxnSpPr>
          <p:cNvPr id="40963" name="直接连接符 12">
            <a:extLst>
              <a:ext uri="{FF2B5EF4-FFF2-40B4-BE49-F238E27FC236}">
                <a16:creationId xmlns:a16="http://schemas.microsoft.com/office/drawing/2014/main" id="{AA24C8B9-8273-8E44-8150-E809DE8E1640}"/>
              </a:ext>
            </a:extLst>
          </p:cNvPr>
          <p:cNvCxnSpPr>
            <a:cxnSpLocks noChangeShapeType="1"/>
          </p:cNvCxnSpPr>
          <p:nvPr/>
        </p:nvCxnSpPr>
        <p:spPr bwMode="auto">
          <a:xfrm rot="5400000">
            <a:off x="4610894" y="2323306"/>
            <a:ext cx="838200" cy="1588"/>
          </a:xfrm>
          <a:prstGeom prst="line">
            <a:avLst/>
          </a:prstGeom>
          <a:noFill/>
          <a:ln w="38100" algn="ctr">
            <a:solidFill>
              <a:srgbClr val="00B0F0"/>
            </a:solidFill>
            <a:round/>
            <a:headEnd/>
            <a:tailEnd/>
          </a:ln>
          <a:extLst>
            <a:ext uri="{909E8E84-426E-40DD-AFC4-6F175D3DCCD1}">
              <a14:hiddenFill xmlns:a14="http://schemas.microsoft.com/office/drawing/2010/main">
                <a:noFill/>
              </a14:hiddenFill>
            </a:ext>
          </a:extLst>
        </p:spPr>
      </p:cxnSp>
      <p:sp>
        <p:nvSpPr>
          <p:cNvPr id="40964" name="标题 1">
            <a:extLst>
              <a:ext uri="{FF2B5EF4-FFF2-40B4-BE49-F238E27FC236}">
                <a16:creationId xmlns:a16="http://schemas.microsoft.com/office/drawing/2014/main" id="{17E804B9-0D6C-1C4F-BB9D-BEBCF332A735}"/>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40965" name="图片 6">
            <a:extLst>
              <a:ext uri="{FF2B5EF4-FFF2-40B4-BE49-F238E27FC236}">
                <a16:creationId xmlns:a16="http://schemas.microsoft.com/office/drawing/2014/main" id="{C1ADFA88-A7D7-F04F-8C4C-CC3EE534F0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圆角矩形 8">
            <a:extLst>
              <a:ext uri="{FF2B5EF4-FFF2-40B4-BE49-F238E27FC236}">
                <a16:creationId xmlns:a16="http://schemas.microsoft.com/office/drawing/2014/main" id="{8CA62A84-6108-C74A-B87C-B56C6E9353C9}"/>
              </a:ext>
            </a:extLst>
          </p:cNvPr>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7" name="圆角矩形 9">
            <a:extLst>
              <a:ext uri="{FF2B5EF4-FFF2-40B4-BE49-F238E27FC236}">
                <a16:creationId xmlns:a16="http://schemas.microsoft.com/office/drawing/2014/main" id="{26EA45E6-8B82-B84E-9886-598C2D28B05B}"/>
              </a:ext>
            </a:extLst>
          </p:cNvPr>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8" name="圆角矩形 10">
            <a:extLst>
              <a:ext uri="{FF2B5EF4-FFF2-40B4-BE49-F238E27FC236}">
                <a16:creationId xmlns:a16="http://schemas.microsoft.com/office/drawing/2014/main" id="{D162DB4E-27DD-9249-A2B8-AEA5FAD74D9C}"/>
              </a:ext>
            </a:extLst>
          </p:cNvPr>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9" name="Rectangle 2">
            <a:extLst>
              <a:ext uri="{FF2B5EF4-FFF2-40B4-BE49-F238E27FC236}">
                <a16:creationId xmlns:a16="http://schemas.microsoft.com/office/drawing/2014/main" id="{6DAD4587-C3B8-394F-A2F9-CC6D74BE5131}"/>
              </a:ext>
            </a:extLst>
          </p:cNvPr>
          <p:cNvSpPr>
            <a:spLocks noChangeArrowheads="1"/>
          </p:cNvSpPr>
          <p:nvPr/>
        </p:nvSpPr>
        <p:spPr bwMode="auto">
          <a:xfrm>
            <a:off x="4953000" y="19050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fastest if only one to server</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26-CC per four ops</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675447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6.5-CC per 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13210524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a:t>
            </a:r>
            <a:r>
              <a:rPr lang="zh-CN" altLang="en-US" kern="0" dirty="0"/>
              <a:t> </a:t>
            </a:r>
            <a:r>
              <a:rPr lang="en-US" altLang="zh-CN" kern="0" dirty="0"/>
              <a:t>gain</a:t>
            </a:r>
            <a:r>
              <a:rPr lang="zh-CN" altLang="en-US" kern="0" dirty="0"/>
              <a:t> </a:t>
            </a:r>
            <a:r>
              <a:rPr lang="en-US" altLang="zh-CN" kern="0" dirty="0"/>
              <a:t>more?</a:t>
            </a:r>
            <a:br>
              <a:rPr lang="en-US" altLang="zh-CN" kern="0" dirty="0"/>
            </a:br>
            <a:endParaRPr lang="en-US" altLang="zh-CN" kern="0" dirty="0"/>
          </a:p>
        </p:txBody>
      </p:sp>
    </p:spTree>
    <p:extLst>
      <p:ext uri="{BB962C8B-B14F-4D97-AF65-F5344CB8AC3E}">
        <p14:creationId xmlns:p14="http://schemas.microsoft.com/office/powerpoint/2010/main" val="36300694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Scheduling!</a:t>
            </a:r>
            <a:br>
              <a:rPr lang="en-US" altLang="zh-CN" kern="0" dirty="0"/>
            </a:br>
            <a:endParaRPr lang="en-US" altLang="zh-CN" kern="0" dirty="0"/>
          </a:p>
        </p:txBody>
      </p:sp>
    </p:spTree>
    <p:extLst>
      <p:ext uri="{BB962C8B-B14F-4D97-AF65-F5344CB8AC3E}">
        <p14:creationId xmlns:p14="http://schemas.microsoft.com/office/powerpoint/2010/main" val="8974811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EA8099-A395-EE49-A244-CFD744B5D9C2}"/>
              </a:ext>
            </a:extLst>
          </p:cNvPr>
          <p:cNvPicPr>
            <a:picLocks noChangeAspect="1"/>
          </p:cNvPicPr>
          <p:nvPr/>
        </p:nvPicPr>
        <p:blipFill>
          <a:blip r:embed="rId3"/>
          <a:stretch>
            <a:fillRect/>
          </a:stretch>
        </p:blipFill>
        <p:spPr>
          <a:xfrm>
            <a:off x="914400" y="2296800"/>
            <a:ext cx="4195993" cy="456120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14-CC per four ops</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a:xfrm>
            <a:off x="0" y="274638"/>
            <a:ext cx="9144000" cy="1143000"/>
          </a:xfrm>
        </p:spPr>
        <p:txBody>
          <a:bodyPr/>
          <a:lstStyle/>
          <a:p>
            <a:r>
              <a:rPr lang="en-CN" dirty="0"/>
              <a:t>Loop Unrolling &amp; Scheduling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35278410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EA8099-A395-EE49-A244-CFD744B5D9C2}"/>
              </a:ext>
            </a:extLst>
          </p:cNvPr>
          <p:cNvPicPr>
            <a:picLocks noChangeAspect="1"/>
          </p:cNvPicPr>
          <p:nvPr/>
        </p:nvPicPr>
        <p:blipFill>
          <a:blip r:embed="rId3"/>
          <a:stretch>
            <a:fillRect/>
          </a:stretch>
        </p:blipFill>
        <p:spPr>
          <a:xfrm>
            <a:off x="914400" y="2296800"/>
            <a:ext cx="4195993" cy="456120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3.5-CC per 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a:xfrm>
            <a:off x="0" y="274638"/>
            <a:ext cx="9144000" cy="1143000"/>
          </a:xfrm>
        </p:spPr>
        <p:txBody>
          <a:bodyPr/>
          <a:lstStyle/>
          <a:p>
            <a:r>
              <a:rPr lang="en-CN" dirty="0"/>
              <a:t>Loop Unrolling &amp; Scheduling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33421887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handle branches?</a:t>
            </a:r>
            <a:br>
              <a:rPr lang="en-US" altLang="zh-CN" kern="0" dirty="0"/>
            </a:br>
            <a:endParaRPr lang="en-US" altLang="zh-CN" kern="0" dirty="0"/>
          </a:p>
        </p:txBody>
      </p:sp>
    </p:spTree>
    <p:extLst>
      <p:ext uri="{BB962C8B-B14F-4D97-AF65-F5344CB8AC3E}">
        <p14:creationId xmlns:p14="http://schemas.microsoft.com/office/powerpoint/2010/main" val="7581218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a:extLst>
              <a:ext uri="{FF2B5EF4-FFF2-40B4-BE49-F238E27FC236}">
                <a16:creationId xmlns:a16="http://schemas.microsoft.com/office/drawing/2014/main" id="{99701824-110E-FB4C-A743-B8E99C508FD1}"/>
              </a:ext>
            </a:extLst>
          </p:cNvPr>
          <p:cNvSpPr>
            <a:spLocks noGrp="1" noChangeArrowheads="1"/>
          </p:cNvSpPr>
          <p:nvPr>
            <p:ph type="title"/>
          </p:nvPr>
        </p:nvSpPr>
        <p:spPr/>
        <p:txBody>
          <a:bodyPr/>
          <a:lstStyle/>
          <a:p>
            <a:pPr eaLnBrk="1" hangingPunct="1"/>
            <a:r>
              <a:rPr lang="en-US" altLang="zh-CN" dirty="0"/>
              <a:t>Control Hazard</a:t>
            </a:r>
          </a:p>
        </p:txBody>
      </p:sp>
      <p:sp>
        <p:nvSpPr>
          <p:cNvPr id="254978" name="Rectangle 3">
            <a:extLst>
              <a:ext uri="{FF2B5EF4-FFF2-40B4-BE49-F238E27FC236}">
                <a16:creationId xmlns:a16="http://schemas.microsoft.com/office/drawing/2014/main" id="{1645778D-79D9-1F4F-887A-AC162AD9B443}"/>
              </a:ext>
            </a:extLst>
          </p:cNvPr>
          <p:cNvSpPr>
            <a:spLocks noGrp="1" noChangeArrowheads="1"/>
          </p:cNvSpPr>
          <p:nvPr>
            <p:ph type="body" idx="1"/>
          </p:nvPr>
        </p:nvSpPr>
        <p:spPr>
          <a:xfrm>
            <a:off x="457200" y="1600200"/>
            <a:ext cx="8686800" cy="5105400"/>
          </a:xfrm>
        </p:spPr>
        <p:txBody>
          <a:bodyPr/>
          <a:lstStyle/>
          <a:p>
            <a:pPr eaLnBrk="1" hangingPunct="1"/>
            <a:r>
              <a:rPr lang="en-US" altLang="zh-CN" b="1"/>
              <a:t>branches</a:t>
            </a:r>
            <a:r>
              <a:rPr lang="en-US" altLang="zh-CN"/>
              <a:t> and jumps</a:t>
            </a:r>
          </a:p>
          <a:p>
            <a:pPr eaLnBrk="1" hangingPunct="1"/>
            <a:r>
              <a:rPr lang="en-US" altLang="zh-CN" b="1"/>
              <a:t>Branch hazard</a:t>
            </a:r>
          </a:p>
          <a:p>
            <a:pPr eaLnBrk="1" hangingPunct="1">
              <a:buFontTx/>
              <a:buNone/>
            </a:pPr>
            <a:r>
              <a:rPr lang="en-US" altLang="zh-CN" b="1"/>
              <a:t>	</a:t>
            </a:r>
            <a:r>
              <a:rPr lang="en-US" altLang="zh-CN"/>
              <a:t>a branch may or may mot change PC to other values other than PC+4;</a:t>
            </a:r>
          </a:p>
          <a:p>
            <a:pPr eaLnBrk="1" hangingPunct="1">
              <a:buFontTx/>
              <a:buNone/>
            </a:pPr>
            <a:r>
              <a:rPr lang="en-US" altLang="zh-CN"/>
              <a:t>	</a:t>
            </a:r>
            <a:r>
              <a:rPr lang="en-US" altLang="zh-CN">
                <a:solidFill>
                  <a:srgbClr val="00B0F0"/>
                </a:solidFill>
              </a:rPr>
              <a:t>taken branch</a:t>
            </a:r>
            <a:r>
              <a:rPr lang="en-US" altLang="zh-CN"/>
              <a:t>: changes PC to its target address;</a:t>
            </a:r>
          </a:p>
          <a:p>
            <a:pPr eaLnBrk="1" hangingPunct="1">
              <a:buFontTx/>
              <a:buNone/>
            </a:pPr>
            <a:r>
              <a:rPr lang="en-US" altLang="zh-CN"/>
              <a:t>	</a:t>
            </a:r>
            <a:r>
              <a:rPr lang="en-US" altLang="zh-CN">
                <a:solidFill>
                  <a:srgbClr val="00B0F0"/>
                </a:solidFill>
              </a:rPr>
              <a:t>untaken branch</a:t>
            </a:r>
            <a:r>
              <a:rPr lang="en-US" altLang="zh-CN"/>
              <a:t>: falls through</a:t>
            </a:r>
            <a:r>
              <a:rPr lang="zh-CN" altLang="en-US"/>
              <a:t> </a:t>
            </a:r>
            <a:r>
              <a:rPr lang="en-US" altLang="zh-CN"/>
              <a:t>to PC+4;</a:t>
            </a:r>
          </a:p>
          <a:p>
            <a:pPr eaLnBrk="1" hangingPunct="1">
              <a:buFontTx/>
              <a:buNone/>
            </a:pPr>
            <a:endParaRPr lang="en-US" altLang="zh-CN"/>
          </a:p>
          <a:p>
            <a:pPr eaLnBrk="1" hangingPunct="1">
              <a:buFontTx/>
              <a:buNone/>
            </a:pPr>
            <a:r>
              <a:rPr lang="en-US" altLang="zh-CN"/>
              <a:t>	PC is not changed till the end of ID;</a:t>
            </a:r>
            <a:endParaRPr lang="en-US" altLang="zh-CN" b="1"/>
          </a:p>
        </p:txBody>
      </p:sp>
      <p:pic>
        <p:nvPicPr>
          <p:cNvPr id="254979" name="Picture 11" descr="figa5">
            <a:extLst>
              <a:ext uri="{FF2B5EF4-FFF2-40B4-BE49-F238E27FC236}">
                <a16:creationId xmlns:a16="http://schemas.microsoft.com/office/drawing/2014/main" id="{8108A4A5-4A0C-A648-A968-BBEB4FDCB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088" y="1752600"/>
            <a:ext cx="3617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362CA43-6347-9E4F-86D2-4AEF65AED96F}"/>
              </a:ext>
            </a:extLst>
          </p:cNvPr>
          <p:cNvSpPr/>
          <p:nvPr/>
        </p:nvSpPr>
        <p:spPr bwMode="auto">
          <a:xfrm>
            <a:off x="5334000" y="2667000"/>
            <a:ext cx="3810000" cy="228600"/>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254981" name="AutoShape 13">
            <a:extLst>
              <a:ext uri="{FF2B5EF4-FFF2-40B4-BE49-F238E27FC236}">
                <a16:creationId xmlns:a16="http://schemas.microsoft.com/office/drawing/2014/main" id="{916866D8-ED73-384B-9284-BE1078BC115B}"/>
              </a:ext>
            </a:extLst>
          </p:cNvPr>
          <p:cNvSpPr>
            <a:spLocks noChangeArrowheads="1"/>
          </p:cNvSpPr>
          <p:nvPr/>
        </p:nvSpPr>
        <p:spPr bwMode="auto">
          <a:xfrm>
            <a:off x="7239000" y="2057400"/>
            <a:ext cx="207963" cy="4572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a:extLst>
              <a:ext uri="{FF2B5EF4-FFF2-40B4-BE49-F238E27FC236}">
                <a16:creationId xmlns:a16="http://schemas.microsoft.com/office/drawing/2014/main" id="{3818C938-452B-0A4C-8963-3D8F9F2B66A3}"/>
              </a:ext>
            </a:extLst>
          </p:cNvPr>
          <p:cNvSpPr>
            <a:spLocks noGrp="1" noChangeArrowheads="1"/>
          </p:cNvSpPr>
          <p:nvPr>
            <p:ph type="title"/>
          </p:nvPr>
        </p:nvSpPr>
        <p:spPr/>
        <p:txBody>
          <a:bodyPr/>
          <a:lstStyle/>
          <a:p>
            <a:pPr eaLnBrk="1" hangingPunct="1"/>
            <a:r>
              <a:rPr lang="en-US" altLang="zh-CN"/>
              <a:t>Branch Hazard</a:t>
            </a:r>
          </a:p>
        </p:txBody>
      </p:sp>
      <p:sp>
        <p:nvSpPr>
          <p:cNvPr id="257026" name="Rectangle 3">
            <a:extLst>
              <a:ext uri="{FF2B5EF4-FFF2-40B4-BE49-F238E27FC236}">
                <a16:creationId xmlns:a16="http://schemas.microsoft.com/office/drawing/2014/main" id="{DB76B0F1-E3D1-AF40-A549-10B57A856210}"/>
              </a:ext>
            </a:extLst>
          </p:cNvPr>
          <p:cNvSpPr>
            <a:spLocks noGrp="1" noChangeArrowheads="1"/>
          </p:cNvSpPr>
          <p:nvPr>
            <p:ph type="body" idx="1"/>
          </p:nvPr>
        </p:nvSpPr>
        <p:spPr>
          <a:xfrm>
            <a:off x="457200" y="1600200"/>
            <a:ext cx="8229600" cy="5105400"/>
          </a:xfrm>
        </p:spPr>
        <p:txBody>
          <a:bodyPr/>
          <a:lstStyle/>
          <a:p>
            <a:pPr eaLnBrk="1" hangingPunct="1"/>
            <a:r>
              <a:rPr lang="en-US" altLang="zh-CN" b="1" dirty="0"/>
              <a:t>Redo IF</a:t>
            </a:r>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buFontTx/>
              <a:buNone/>
            </a:pPr>
            <a:r>
              <a:rPr lang="en-US" altLang="zh-CN" dirty="0"/>
              <a:t>	If the branch is untaken,</a:t>
            </a:r>
          </a:p>
          <a:p>
            <a:pPr eaLnBrk="1" hangingPunct="1">
              <a:buFontTx/>
              <a:buNone/>
            </a:pPr>
            <a:r>
              <a:rPr lang="en-US" altLang="zh-CN" dirty="0"/>
              <a:t>	the stall is unnecessary.</a:t>
            </a:r>
          </a:p>
        </p:txBody>
      </p:sp>
      <p:pic>
        <p:nvPicPr>
          <p:cNvPr id="257027" name="Picture 4" descr="figa11">
            <a:extLst>
              <a:ext uri="{FF2B5EF4-FFF2-40B4-BE49-F238E27FC236}">
                <a16:creationId xmlns:a16="http://schemas.microsoft.com/office/drawing/2014/main" id="{DF233F72-8C8B-1546-8101-4FF96A2D0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8" name="Text Box 5">
            <a:extLst>
              <a:ext uri="{FF2B5EF4-FFF2-40B4-BE49-F238E27FC236}">
                <a16:creationId xmlns:a16="http://schemas.microsoft.com/office/drawing/2014/main" id="{CD35534D-95ED-EE40-9F6C-25CECF3CC50C}"/>
              </a:ext>
            </a:extLst>
          </p:cNvPr>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p>
        </p:txBody>
      </p:sp>
      <p:sp>
        <p:nvSpPr>
          <p:cNvPr id="257029" name="Line 7">
            <a:extLst>
              <a:ext uri="{FF2B5EF4-FFF2-40B4-BE49-F238E27FC236}">
                <a16:creationId xmlns:a16="http://schemas.microsoft.com/office/drawing/2014/main" id="{167BB004-73CB-BF4D-A0C2-74BD71979CE6}"/>
              </a:ext>
            </a:extLst>
          </p:cNvPr>
          <p:cNvSpPr>
            <a:spLocks noChangeShapeType="1"/>
          </p:cNvSpPr>
          <p:nvPr/>
        </p:nvSpPr>
        <p:spPr bwMode="auto">
          <a:xfrm flipV="1">
            <a:off x="6858000" y="3886200"/>
            <a:ext cx="0" cy="5334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a:extLst>
              <a:ext uri="{FF2B5EF4-FFF2-40B4-BE49-F238E27FC236}">
                <a16:creationId xmlns:a16="http://schemas.microsoft.com/office/drawing/2014/main" id="{F156F634-6B47-1947-9B04-636F999A2C6F}"/>
              </a:ext>
            </a:extLst>
          </p:cNvPr>
          <p:cNvSpPr>
            <a:spLocks noGrp="1" noChangeArrowheads="1"/>
          </p:cNvSpPr>
          <p:nvPr>
            <p:ph type="title"/>
          </p:nvPr>
        </p:nvSpPr>
        <p:spPr/>
        <p:txBody>
          <a:bodyPr/>
          <a:lstStyle/>
          <a:p>
            <a:pPr eaLnBrk="1" hangingPunct="1"/>
            <a:r>
              <a:rPr lang="en-US" altLang="zh-CN"/>
              <a:t>Branch Hazard</a:t>
            </a:r>
          </a:p>
        </p:txBody>
      </p:sp>
      <p:sp>
        <p:nvSpPr>
          <p:cNvPr id="259074" name="Rectangle 3">
            <a:extLst>
              <a:ext uri="{FF2B5EF4-FFF2-40B4-BE49-F238E27FC236}">
                <a16:creationId xmlns:a16="http://schemas.microsoft.com/office/drawing/2014/main" id="{3E485188-1A5B-5146-922C-A8F11152F0CC}"/>
              </a:ext>
            </a:extLst>
          </p:cNvPr>
          <p:cNvSpPr>
            <a:spLocks noGrp="1" noChangeArrowheads="1"/>
          </p:cNvSpPr>
          <p:nvPr>
            <p:ph type="body" idx="1"/>
          </p:nvPr>
        </p:nvSpPr>
        <p:spPr>
          <a:xfrm>
            <a:off x="457200" y="1600200"/>
            <a:ext cx="8229600" cy="5105400"/>
          </a:xfrm>
        </p:spPr>
        <p:txBody>
          <a:bodyPr/>
          <a:lstStyle/>
          <a:p>
            <a:pPr eaLnBrk="1" hangingPunct="1"/>
            <a:r>
              <a:rPr lang="en-US" altLang="zh-CN" b="1"/>
              <a:t>Redo IF</a:t>
            </a:r>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buFontTx/>
              <a:buNone/>
            </a:pPr>
            <a:r>
              <a:rPr lang="en-US" altLang="zh-CN"/>
              <a:t>	If the branch is untaken,</a:t>
            </a:r>
          </a:p>
          <a:p>
            <a:pPr eaLnBrk="1" hangingPunct="1">
              <a:buFontTx/>
              <a:buNone/>
            </a:pPr>
            <a:r>
              <a:rPr lang="en-US" altLang="zh-CN"/>
              <a:t>	the stall is unnecessary.</a:t>
            </a:r>
            <a:endParaRPr lang="en-US" altLang="zh-CN" sz="2000"/>
          </a:p>
          <a:p>
            <a:pPr eaLnBrk="1" hangingPunct="1">
              <a:buFontTx/>
              <a:buNone/>
            </a:pPr>
            <a:r>
              <a:rPr lang="en-US" altLang="zh-CN" sz="2000"/>
              <a:t>  	</a:t>
            </a:r>
            <a:r>
              <a:rPr lang="en-US" altLang="zh-CN" sz="2000">
                <a:solidFill>
                  <a:srgbClr val="00B0F0"/>
                </a:solidFill>
              </a:rPr>
              <a:t>One stall cycle per branch leads to a 10%~30% perf loss.</a:t>
            </a:r>
          </a:p>
          <a:p>
            <a:pPr eaLnBrk="1" hangingPunct="1">
              <a:buFontTx/>
              <a:buNone/>
            </a:pPr>
            <a:r>
              <a:rPr lang="en-US" altLang="zh-CN"/>
              <a:t>	</a:t>
            </a:r>
          </a:p>
          <a:p>
            <a:pPr eaLnBrk="1" hangingPunct="1">
              <a:buFontTx/>
              <a:buNone/>
            </a:pPr>
            <a:endParaRPr lang="en-US" altLang="zh-CN"/>
          </a:p>
        </p:txBody>
      </p:sp>
      <p:pic>
        <p:nvPicPr>
          <p:cNvPr id="259075" name="Picture 4" descr="figa11">
            <a:extLst>
              <a:ext uri="{FF2B5EF4-FFF2-40B4-BE49-F238E27FC236}">
                <a16:creationId xmlns:a16="http://schemas.microsoft.com/office/drawing/2014/main" id="{9E69C401-6093-C04C-9A41-FDD4AC664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6" name="Text Box 5">
            <a:extLst>
              <a:ext uri="{FF2B5EF4-FFF2-40B4-BE49-F238E27FC236}">
                <a16:creationId xmlns:a16="http://schemas.microsoft.com/office/drawing/2014/main" id="{9D7B9B09-144F-8144-9266-83C92E3927FF}"/>
              </a:ext>
            </a:extLst>
          </p:cNvPr>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p>
        </p:txBody>
      </p:sp>
      <p:sp>
        <p:nvSpPr>
          <p:cNvPr id="259077" name="Line 7">
            <a:extLst>
              <a:ext uri="{FF2B5EF4-FFF2-40B4-BE49-F238E27FC236}">
                <a16:creationId xmlns:a16="http://schemas.microsoft.com/office/drawing/2014/main" id="{43CE6A9C-EBDD-804B-AD93-D6249C28AEDB}"/>
              </a:ext>
            </a:extLst>
          </p:cNvPr>
          <p:cNvSpPr>
            <a:spLocks noChangeShapeType="1"/>
          </p:cNvSpPr>
          <p:nvPr/>
        </p:nvSpPr>
        <p:spPr bwMode="auto">
          <a:xfrm flipV="1">
            <a:off x="6858000" y="3886200"/>
            <a:ext cx="0" cy="5334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a:extLst>
              <a:ext uri="{FF2B5EF4-FFF2-40B4-BE49-F238E27FC236}">
                <a16:creationId xmlns:a16="http://schemas.microsoft.com/office/drawing/2014/main" id="{7C531349-9903-BB44-97CE-D3322CF04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0"/>
            <a:ext cx="19716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a:extLst>
              <a:ext uri="{FF2B5EF4-FFF2-40B4-BE49-F238E27FC236}">
                <a16:creationId xmlns:a16="http://schemas.microsoft.com/office/drawing/2014/main" id="{31840641-445B-3E47-9041-DF3466784CC2}"/>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speed up the</a:t>
            </a:r>
          </a:p>
        </p:txBody>
      </p:sp>
      <p:sp>
        <p:nvSpPr>
          <p:cNvPr id="5" name="标题 1">
            <a:extLst>
              <a:ext uri="{FF2B5EF4-FFF2-40B4-BE49-F238E27FC236}">
                <a16:creationId xmlns:a16="http://schemas.microsoft.com/office/drawing/2014/main" id="{DE03527B-6AE4-744D-9B93-B457DEA0C065}"/>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cxnSp>
        <p:nvCxnSpPr>
          <p:cNvPr id="43012" name="直接连接符 12">
            <a:extLst>
              <a:ext uri="{FF2B5EF4-FFF2-40B4-BE49-F238E27FC236}">
                <a16:creationId xmlns:a16="http://schemas.microsoft.com/office/drawing/2014/main" id="{C3EF295C-1005-BC4E-A951-7E9DDE0FC2DB}"/>
              </a:ext>
            </a:extLst>
          </p:cNvPr>
          <p:cNvCxnSpPr>
            <a:cxnSpLocks noChangeShapeType="1"/>
          </p:cNvCxnSpPr>
          <p:nvPr/>
        </p:nvCxnSpPr>
        <p:spPr bwMode="auto">
          <a:xfrm rot="5400000">
            <a:off x="4610894" y="2323306"/>
            <a:ext cx="838200" cy="1588"/>
          </a:xfrm>
          <a:prstGeom prst="line">
            <a:avLst/>
          </a:prstGeom>
          <a:noFill/>
          <a:ln w="38100" algn="ctr">
            <a:solidFill>
              <a:srgbClr val="00B0F0"/>
            </a:solidFill>
            <a:round/>
            <a:headEnd/>
            <a:tailEnd/>
          </a:ln>
          <a:extLst>
            <a:ext uri="{909E8E84-426E-40DD-AFC4-6F175D3DCCD1}">
              <a14:hiddenFill xmlns:a14="http://schemas.microsoft.com/office/drawing/2010/main">
                <a:noFill/>
              </a14:hiddenFill>
            </a:ext>
          </a:extLst>
        </p:spPr>
      </p:cxnSp>
      <p:sp>
        <p:nvSpPr>
          <p:cNvPr id="43013" name="标题 1">
            <a:extLst>
              <a:ext uri="{FF2B5EF4-FFF2-40B4-BE49-F238E27FC236}">
                <a16:creationId xmlns:a16="http://schemas.microsoft.com/office/drawing/2014/main" id="{CED175E5-921B-054A-9482-44D38F513EA3}"/>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43014" name="图片 6">
            <a:extLst>
              <a:ext uri="{FF2B5EF4-FFF2-40B4-BE49-F238E27FC236}">
                <a16:creationId xmlns:a16="http://schemas.microsoft.com/office/drawing/2014/main" id="{264220B5-C7BA-914D-9CB0-EAE54DD6DC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圆角矩形 8">
            <a:extLst>
              <a:ext uri="{FF2B5EF4-FFF2-40B4-BE49-F238E27FC236}">
                <a16:creationId xmlns:a16="http://schemas.microsoft.com/office/drawing/2014/main" id="{8E4D8661-7CAE-3947-8651-3A5F87AA8478}"/>
              </a:ext>
            </a:extLst>
          </p:cNvPr>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16" name="圆角矩形 9">
            <a:extLst>
              <a:ext uri="{FF2B5EF4-FFF2-40B4-BE49-F238E27FC236}">
                <a16:creationId xmlns:a16="http://schemas.microsoft.com/office/drawing/2014/main" id="{F71A5B64-3F69-264D-A226-18AE339ECCC4}"/>
              </a:ext>
            </a:extLst>
          </p:cNvPr>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17" name="圆角矩形 10">
            <a:extLst>
              <a:ext uri="{FF2B5EF4-FFF2-40B4-BE49-F238E27FC236}">
                <a16:creationId xmlns:a16="http://schemas.microsoft.com/office/drawing/2014/main" id="{C5B42357-9F34-4149-9504-0E52146F471E}"/>
              </a:ext>
            </a:extLst>
          </p:cNvPr>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18" name="Rectangle 2">
            <a:extLst>
              <a:ext uri="{FF2B5EF4-FFF2-40B4-BE49-F238E27FC236}">
                <a16:creationId xmlns:a16="http://schemas.microsoft.com/office/drawing/2014/main" id="{DF659490-B943-CE4D-AF01-E8420A44E065}"/>
              </a:ext>
            </a:extLst>
          </p:cNvPr>
          <p:cNvSpPr>
            <a:spLocks noChangeArrowheads="1"/>
          </p:cNvSpPr>
          <p:nvPr/>
        </p:nvSpPr>
        <p:spPr bwMode="auto">
          <a:xfrm>
            <a:off x="4953000" y="19050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fastest if only one to server</a:t>
            </a:r>
          </a:p>
        </p:txBody>
      </p:sp>
      <p:sp>
        <p:nvSpPr>
          <p:cNvPr id="43019" name="圆角矩形 14">
            <a:extLst>
              <a:ext uri="{FF2B5EF4-FFF2-40B4-BE49-F238E27FC236}">
                <a16:creationId xmlns:a16="http://schemas.microsoft.com/office/drawing/2014/main" id="{DFEAE3FA-AE50-184C-8CEA-5D3137712E0C}"/>
              </a:ext>
            </a:extLst>
          </p:cNvPr>
          <p:cNvSpPr>
            <a:spLocks noChangeArrowheads="1"/>
          </p:cNvSpPr>
          <p:nvPr/>
        </p:nvSpPr>
        <p:spPr bwMode="auto">
          <a:xfrm>
            <a:off x="-228600" y="3048000"/>
            <a:ext cx="52578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potentially very, very long queue</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3">
            <a:extLst>
              <a:ext uri="{FF2B5EF4-FFF2-40B4-BE49-F238E27FC236}">
                <a16:creationId xmlns:a16="http://schemas.microsoft.com/office/drawing/2014/main" id="{E69FFB44-6465-B643-9A8B-ED6085F463D3}"/>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p>
          <a:p>
            <a:pPr eaLnBrk="1" hangingPunct="1"/>
            <a:r>
              <a:rPr lang="en-US" altLang="zh-CN" b="1"/>
              <a:t>Freeze or flush the pipeline</a:t>
            </a:r>
          </a:p>
          <a:p>
            <a:pPr eaLnBrk="1" hangingPunct="1">
              <a:buFontTx/>
              <a:buNone/>
            </a:pPr>
            <a:r>
              <a:rPr lang="en-US" altLang="zh-CN" b="1"/>
              <a:t>	</a:t>
            </a:r>
            <a:r>
              <a:rPr lang="en-US" altLang="zh-CN"/>
              <a:t>hold or delete any instructions after the branch till the branch dst is known;</a:t>
            </a:r>
          </a:p>
          <a:p>
            <a:pPr eaLnBrk="1" hangingPunct="1">
              <a:buFontTx/>
              <a:buNone/>
            </a:pPr>
            <a:endParaRPr lang="en-US" altLang="zh-CN" b="1"/>
          </a:p>
          <a:p>
            <a:pPr eaLnBrk="1" hangingPunct="1">
              <a:buFontTx/>
              <a:buNone/>
            </a:pPr>
            <a:r>
              <a:rPr lang="en-US" altLang="zh-CN" b="1"/>
              <a:t>	</a:t>
            </a:r>
          </a:p>
          <a:p>
            <a:pPr eaLnBrk="1" hangingPunct="1">
              <a:buFontTx/>
              <a:buNone/>
            </a:pPr>
            <a:endParaRPr lang="en-US" altLang="zh-CN" b="1"/>
          </a:p>
        </p:txBody>
      </p:sp>
      <p:pic>
        <p:nvPicPr>
          <p:cNvPr id="261122" name="Picture 7" descr="figa11">
            <a:extLst>
              <a:ext uri="{FF2B5EF4-FFF2-40B4-BE49-F238E27FC236}">
                <a16:creationId xmlns:a16="http://schemas.microsoft.com/office/drawing/2014/main" id="{50122DBF-6E3A-5048-94F7-58AB40F28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123" name="Rectangle 2">
            <a:extLst>
              <a:ext uri="{FF2B5EF4-FFF2-40B4-BE49-F238E27FC236}">
                <a16:creationId xmlns:a16="http://schemas.microsoft.com/office/drawing/2014/main" id="{CF6F6E24-A578-E045-BC91-8021083D4DC8}"/>
              </a:ext>
            </a:extLst>
          </p:cNvPr>
          <p:cNvSpPr>
            <a:spLocks noGrp="1" noChangeArrowheads="1"/>
          </p:cNvSpPr>
          <p:nvPr>
            <p:ph type="title"/>
          </p:nvPr>
        </p:nvSpPr>
        <p:spPr/>
        <p:txBody>
          <a:bodyPr/>
          <a:lstStyle/>
          <a:p>
            <a:pPr eaLnBrk="1" hangingPunct="1"/>
            <a:r>
              <a:rPr lang="en-US" altLang="zh-CN"/>
              <a:t>Branch Hazard: Solutions</a:t>
            </a:r>
          </a:p>
        </p:txBody>
      </p:sp>
      <p:sp>
        <p:nvSpPr>
          <p:cNvPr id="261124" name="Text Box 5">
            <a:extLst>
              <a:ext uri="{FF2B5EF4-FFF2-40B4-BE49-F238E27FC236}">
                <a16:creationId xmlns:a16="http://schemas.microsoft.com/office/drawing/2014/main" id="{30E9A8BC-3960-9643-BE22-099D124F8729}"/>
              </a:ext>
            </a:extLst>
          </p:cNvPr>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1125" name="Line 8">
            <a:extLst>
              <a:ext uri="{FF2B5EF4-FFF2-40B4-BE49-F238E27FC236}">
                <a16:creationId xmlns:a16="http://schemas.microsoft.com/office/drawing/2014/main" id="{CC2D57D3-F43B-DA4A-AAD8-9C8D0B65ED4E}"/>
              </a:ext>
            </a:extLst>
          </p:cNvPr>
          <p:cNvSpPr>
            <a:spLocks noChangeShapeType="1"/>
          </p:cNvSpPr>
          <p:nvPr/>
        </p:nvSpPr>
        <p:spPr bwMode="auto">
          <a:xfrm flipH="1">
            <a:off x="6629400" y="6400800"/>
            <a:ext cx="2286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3">
            <a:extLst>
              <a:ext uri="{FF2B5EF4-FFF2-40B4-BE49-F238E27FC236}">
                <a16:creationId xmlns:a16="http://schemas.microsoft.com/office/drawing/2014/main" id="{A06873BA-0CFB-2947-8D9E-4CBB455B7ABF}"/>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p>
          <a:p>
            <a:pPr eaLnBrk="1" hangingPunct="1"/>
            <a:r>
              <a:rPr lang="en-US" altLang="zh-CN" b="1"/>
              <a:t>Freeze or flush the pipeline</a:t>
            </a:r>
          </a:p>
          <a:p>
            <a:pPr eaLnBrk="1" hangingPunct="1">
              <a:buFontTx/>
              <a:buNone/>
            </a:pPr>
            <a:r>
              <a:rPr lang="en-US" altLang="zh-CN" b="1"/>
              <a:t>	</a:t>
            </a:r>
            <a:r>
              <a:rPr lang="en-US" altLang="zh-CN"/>
              <a:t>hold or delete any instructions after the branch till the branch dst is known;</a:t>
            </a:r>
          </a:p>
          <a:p>
            <a:pPr eaLnBrk="1" hangingPunct="1">
              <a:buFontTx/>
              <a:buNone/>
            </a:pPr>
            <a:r>
              <a:rPr lang="en-US" altLang="zh-CN" b="1"/>
              <a:t>	</a:t>
            </a:r>
            <a:r>
              <a:rPr lang="en-US" altLang="zh-CN">
                <a:solidFill>
                  <a:srgbClr val="00B0F0"/>
                </a:solidFill>
              </a:rPr>
              <a:t>fixed penalty regardless of branch effectiveness;</a:t>
            </a:r>
          </a:p>
          <a:p>
            <a:pPr eaLnBrk="1" hangingPunct="1">
              <a:buFontTx/>
              <a:buNone/>
            </a:pPr>
            <a:endParaRPr lang="en-US" altLang="zh-CN"/>
          </a:p>
          <a:p>
            <a:pPr eaLnBrk="1" hangingPunct="1">
              <a:buFontTx/>
              <a:buNone/>
            </a:pPr>
            <a:endParaRPr lang="en-US" altLang="zh-CN" b="1"/>
          </a:p>
          <a:p>
            <a:pPr eaLnBrk="1" hangingPunct="1">
              <a:buFontTx/>
              <a:buNone/>
            </a:pPr>
            <a:r>
              <a:rPr lang="en-US" altLang="zh-CN" b="1"/>
              <a:t>	</a:t>
            </a:r>
          </a:p>
          <a:p>
            <a:pPr eaLnBrk="1" hangingPunct="1">
              <a:buFontTx/>
              <a:buNone/>
            </a:pPr>
            <a:endParaRPr lang="en-US" altLang="zh-CN" b="1"/>
          </a:p>
        </p:txBody>
      </p:sp>
      <p:pic>
        <p:nvPicPr>
          <p:cNvPr id="263170" name="Picture 7" descr="figa11">
            <a:extLst>
              <a:ext uri="{FF2B5EF4-FFF2-40B4-BE49-F238E27FC236}">
                <a16:creationId xmlns:a16="http://schemas.microsoft.com/office/drawing/2014/main" id="{E7192DC7-B8B4-A449-BC9C-F2623874C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171" name="Rectangle 2">
            <a:extLst>
              <a:ext uri="{FF2B5EF4-FFF2-40B4-BE49-F238E27FC236}">
                <a16:creationId xmlns:a16="http://schemas.microsoft.com/office/drawing/2014/main" id="{F15A3C93-15C5-F94E-BBC3-B99E3895811F}"/>
              </a:ext>
            </a:extLst>
          </p:cNvPr>
          <p:cNvSpPr>
            <a:spLocks noGrp="1" noChangeArrowheads="1"/>
          </p:cNvSpPr>
          <p:nvPr>
            <p:ph type="title"/>
          </p:nvPr>
        </p:nvSpPr>
        <p:spPr/>
        <p:txBody>
          <a:bodyPr/>
          <a:lstStyle/>
          <a:p>
            <a:pPr eaLnBrk="1" hangingPunct="1"/>
            <a:r>
              <a:rPr lang="en-US" altLang="zh-CN"/>
              <a:t>Branch Hazard: Solutions</a:t>
            </a:r>
          </a:p>
        </p:txBody>
      </p:sp>
      <p:sp>
        <p:nvSpPr>
          <p:cNvPr id="263172" name="Text Box 5">
            <a:extLst>
              <a:ext uri="{FF2B5EF4-FFF2-40B4-BE49-F238E27FC236}">
                <a16:creationId xmlns:a16="http://schemas.microsoft.com/office/drawing/2014/main" id="{B2E9D71E-4FC6-3443-B92C-4EE7B83C7606}"/>
              </a:ext>
            </a:extLst>
          </p:cNvPr>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3173" name="Line 8">
            <a:extLst>
              <a:ext uri="{FF2B5EF4-FFF2-40B4-BE49-F238E27FC236}">
                <a16:creationId xmlns:a16="http://schemas.microsoft.com/office/drawing/2014/main" id="{79E1493C-EB1A-D840-995B-269EFD06678A}"/>
              </a:ext>
            </a:extLst>
          </p:cNvPr>
          <p:cNvSpPr>
            <a:spLocks noChangeShapeType="1"/>
          </p:cNvSpPr>
          <p:nvPr/>
        </p:nvSpPr>
        <p:spPr bwMode="auto">
          <a:xfrm flipH="1">
            <a:off x="6629400" y="6400800"/>
            <a:ext cx="2286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3">
            <a:extLst>
              <a:ext uri="{FF2B5EF4-FFF2-40B4-BE49-F238E27FC236}">
                <a16:creationId xmlns:a16="http://schemas.microsoft.com/office/drawing/2014/main" id="{C5FF454E-AF6B-E344-B337-1FA1D37152F0}"/>
              </a:ext>
            </a:extLst>
          </p:cNvPr>
          <p:cNvSpPr>
            <a:spLocks noGrp="1" noChangeArrowheads="1"/>
          </p:cNvSpPr>
          <p:nvPr>
            <p:ph type="title"/>
          </p:nvPr>
        </p:nvSpPr>
        <p:spPr/>
        <p:txBody>
          <a:bodyPr/>
          <a:lstStyle/>
          <a:p>
            <a:pPr eaLnBrk="1" hangingPunct="1"/>
            <a:r>
              <a:rPr lang="en-US" altLang="zh-CN"/>
              <a:t>Branch Hazard: Solutions</a:t>
            </a:r>
          </a:p>
        </p:txBody>
      </p:sp>
      <p:sp>
        <p:nvSpPr>
          <p:cNvPr id="265218" name="Rectangle 4">
            <a:extLst>
              <a:ext uri="{FF2B5EF4-FFF2-40B4-BE49-F238E27FC236}">
                <a16:creationId xmlns:a16="http://schemas.microsoft.com/office/drawing/2014/main" id="{0CCEBFAD-06DA-B646-88AA-EC357BA23D49}"/>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2</a:t>
            </a:r>
          </a:p>
          <a:p>
            <a:pPr eaLnBrk="1" hangingPunct="1"/>
            <a:r>
              <a:rPr lang="en-US" altLang="zh-CN" b="1"/>
              <a:t>Predicted-untaken / not-taken</a:t>
            </a:r>
          </a:p>
          <a:p>
            <a:pPr eaLnBrk="1" hangingPunct="1">
              <a:buFontTx/>
              <a:buNone/>
            </a:pPr>
            <a:r>
              <a:rPr lang="en-US" altLang="zh-CN" b="1"/>
              <a:t>	</a:t>
            </a:r>
            <a:r>
              <a:rPr lang="en-US" altLang="zh-CN"/>
              <a:t>simply treat every branch as untaken;</a:t>
            </a:r>
          </a:p>
          <a:p>
            <a:pPr eaLnBrk="1" hangingPunct="1">
              <a:buFontTx/>
              <a:buNone/>
            </a:pPr>
            <a:endParaRPr lang="en-US" altLang="zh-CN" b="1"/>
          </a:p>
          <a:p>
            <a:pPr eaLnBrk="1" hangingPunct="1">
              <a:buFontTx/>
              <a:buNone/>
            </a:pPr>
            <a:r>
              <a:rPr lang="en-US" altLang="zh-CN" b="1"/>
              <a:t>	</a:t>
            </a:r>
          </a:p>
        </p:txBody>
      </p:sp>
      <p:pic>
        <p:nvPicPr>
          <p:cNvPr id="265219" name="Picture 7" descr="figa121">
            <a:extLst>
              <a:ext uri="{FF2B5EF4-FFF2-40B4-BE49-F238E27FC236}">
                <a16:creationId xmlns:a16="http://schemas.microsoft.com/office/drawing/2014/main" id="{63A351CF-40B8-5F47-B656-CF7735FCD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0" name="Line 8">
            <a:extLst>
              <a:ext uri="{FF2B5EF4-FFF2-40B4-BE49-F238E27FC236}">
                <a16:creationId xmlns:a16="http://schemas.microsoft.com/office/drawing/2014/main" id="{CC479C73-B63A-9F49-8240-242A8D7351AA}"/>
              </a:ext>
            </a:extLst>
          </p:cNvPr>
          <p:cNvSpPr>
            <a:spLocks noChangeShapeType="1"/>
          </p:cNvSpPr>
          <p:nvPr/>
        </p:nvSpPr>
        <p:spPr bwMode="auto">
          <a:xfrm>
            <a:off x="0" y="5943600"/>
            <a:ext cx="69342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3">
            <a:extLst>
              <a:ext uri="{FF2B5EF4-FFF2-40B4-BE49-F238E27FC236}">
                <a16:creationId xmlns:a16="http://schemas.microsoft.com/office/drawing/2014/main" id="{CFD1CEC9-204C-424D-869A-B2D0EE17C991}"/>
              </a:ext>
            </a:extLst>
          </p:cNvPr>
          <p:cNvSpPr>
            <a:spLocks noGrp="1" noChangeArrowheads="1"/>
          </p:cNvSpPr>
          <p:nvPr>
            <p:ph type="title"/>
          </p:nvPr>
        </p:nvSpPr>
        <p:spPr/>
        <p:txBody>
          <a:bodyPr/>
          <a:lstStyle/>
          <a:p>
            <a:pPr eaLnBrk="1" hangingPunct="1"/>
            <a:r>
              <a:rPr lang="en-US" altLang="zh-CN"/>
              <a:t>Branch Hazard: Solutions</a:t>
            </a:r>
          </a:p>
        </p:txBody>
      </p:sp>
      <p:sp>
        <p:nvSpPr>
          <p:cNvPr id="267266" name="Rectangle 4">
            <a:extLst>
              <a:ext uri="{FF2B5EF4-FFF2-40B4-BE49-F238E27FC236}">
                <a16:creationId xmlns:a16="http://schemas.microsoft.com/office/drawing/2014/main" id="{1765F811-21F5-F440-B87D-38A9FC423832}"/>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2</a:t>
            </a:r>
          </a:p>
          <a:p>
            <a:pPr eaLnBrk="1" hangingPunct="1"/>
            <a:r>
              <a:rPr lang="en-US" altLang="zh-CN" b="1"/>
              <a:t>Predicted-untaken / not-taken</a:t>
            </a:r>
          </a:p>
          <a:p>
            <a:pPr eaLnBrk="1" hangingPunct="1">
              <a:buFontTx/>
              <a:buNone/>
            </a:pPr>
            <a:r>
              <a:rPr lang="en-US" altLang="zh-CN" b="1"/>
              <a:t>	</a:t>
            </a:r>
            <a:r>
              <a:rPr lang="en-US" altLang="zh-CN"/>
              <a:t>simply treat every branch as untaken;</a:t>
            </a:r>
          </a:p>
          <a:p>
            <a:pPr eaLnBrk="1" hangingPunct="1">
              <a:buFontTx/>
              <a:buNone/>
            </a:pPr>
            <a:endParaRPr lang="en-US" altLang="zh-CN" b="1"/>
          </a:p>
          <a:p>
            <a:pPr eaLnBrk="1" hangingPunct="1">
              <a:buFontTx/>
              <a:buNone/>
            </a:pPr>
            <a:r>
              <a:rPr lang="en-US" altLang="zh-CN" b="1"/>
              <a:t>	</a:t>
            </a:r>
            <a:r>
              <a:rPr lang="en-US" altLang="zh-CN">
                <a:solidFill>
                  <a:srgbClr val="00B0F0"/>
                </a:solidFill>
              </a:rPr>
              <a:t>when the branch is untaken,</a:t>
            </a:r>
          </a:p>
          <a:p>
            <a:pPr eaLnBrk="1" hangingPunct="1">
              <a:buFontTx/>
              <a:buNone/>
            </a:pPr>
            <a:r>
              <a:rPr lang="en-US" altLang="zh-CN">
                <a:solidFill>
                  <a:srgbClr val="00B0F0"/>
                </a:solidFill>
              </a:rPr>
              <a:t>	pipelining as if no hazard.</a:t>
            </a:r>
            <a:endParaRPr lang="en-US" altLang="zh-CN" b="1">
              <a:solidFill>
                <a:srgbClr val="00B0F0"/>
              </a:solidFill>
            </a:endParaRPr>
          </a:p>
        </p:txBody>
      </p:sp>
      <p:pic>
        <p:nvPicPr>
          <p:cNvPr id="267267" name="Picture 7" descr="figa121">
            <a:extLst>
              <a:ext uri="{FF2B5EF4-FFF2-40B4-BE49-F238E27FC236}">
                <a16:creationId xmlns:a16="http://schemas.microsoft.com/office/drawing/2014/main" id="{3F89BEFD-6773-494C-A554-52BF2034E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268" name="Line 8">
            <a:extLst>
              <a:ext uri="{FF2B5EF4-FFF2-40B4-BE49-F238E27FC236}">
                <a16:creationId xmlns:a16="http://schemas.microsoft.com/office/drawing/2014/main" id="{C9A8EFA9-B290-3C41-96BC-E2DAC0720E3F}"/>
              </a:ext>
            </a:extLst>
          </p:cNvPr>
          <p:cNvSpPr>
            <a:spLocks noChangeShapeType="1"/>
          </p:cNvSpPr>
          <p:nvPr/>
        </p:nvSpPr>
        <p:spPr bwMode="auto">
          <a:xfrm>
            <a:off x="0" y="5943600"/>
            <a:ext cx="69342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a:extLst>
              <a:ext uri="{FF2B5EF4-FFF2-40B4-BE49-F238E27FC236}">
                <a16:creationId xmlns:a16="http://schemas.microsoft.com/office/drawing/2014/main" id="{FE427E68-7553-A742-901B-AB6748AA11B0}"/>
              </a:ext>
            </a:extLst>
          </p:cNvPr>
          <p:cNvSpPr>
            <a:spLocks noGrp="1" noChangeArrowheads="1"/>
          </p:cNvSpPr>
          <p:nvPr>
            <p:ph type="title"/>
          </p:nvPr>
        </p:nvSpPr>
        <p:spPr/>
        <p:txBody>
          <a:bodyPr/>
          <a:lstStyle/>
          <a:p>
            <a:pPr eaLnBrk="1" hangingPunct="1"/>
            <a:r>
              <a:rPr lang="en-US" altLang="zh-CN"/>
              <a:t>Branch Hazard: Solutions</a:t>
            </a:r>
          </a:p>
        </p:txBody>
      </p:sp>
      <p:sp>
        <p:nvSpPr>
          <p:cNvPr id="269314" name="Rectangle 3">
            <a:extLst>
              <a:ext uri="{FF2B5EF4-FFF2-40B4-BE49-F238E27FC236}">
                <a16:creationId xmlns:a16="http://schemas.microsoft.com/office/drawing/2014/main" id="{9E42C284-3B0F-D94C-90F1-B07B52359664}"/>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2</a:t>
            </a:r>
          </a:p>
          <a:p>
            <a:pPr eaLnBrk="1" hangingPunct="1"/>
            <a:r>
              <a:rPr lang="en-US" altLang="zh-CN" b="1"/>
              <a:t>Predicted-untaken</a:t>
            </a:r>
          </a:p>
          <a:p>
            <a:pPr eaLnBrk="1" hangingPunct="1">
              <a:buFontTx/>
              <a:buNone/>
            </a:pPr>
            <a:r>
              <a:rPr lang="en-US" altLang="zh-CN" b="1"/>
              <a:t>	</a:t>
            </a:r>
            <a:r>
              <a:rPr lang="en-US" altLang="zh-CN"/>
              <a:t>but if the branch is taken:</a:t>
            </a:r>
          </a:p>
          <a:p>
            <a:pPr eaLnBrk="1" hangingPunct="1">
              <a:buFontTx/>
              <a:buNone/>
            </a:pPr>
            <a:r>
              <a:rPr lang="en-US" altLang="zh-CN"/>
              <a:t>	turn fetched instr into a no-op (idle);</a:t>
            </a:r>
          </a:p>
          <a:p>
            <a:pPr eaLnBrk="1" hangingPunct="1">
              <a:buFontTx/>
              <a:buNone/>
            </a:pPr>
            <a:r>
              <a:rPr lang="en-US" altLang="zh-CN"/>
              <a:t>	restart the IF at the branch target addr</a:t>
            </a:r>
            <a:endParaRPr lang="en-US" altLang="zh-CN" b="1"/>
          </a:p>
          <a:p>
            <a:pPr eaLnBrk="1" hangingPunct="1">
              <a:buFontTx/>
              <a:buNone/>
            </a:pPr>
            <a:endParaRPr lang="en-US" altLang="zh-CN" b="1"/>
          </a:p>
        </p:txBody>
      </p:sp>
      <p:pic>
        <p:nvPicPr>
          <p:cNvPr id="269315" name="Picture 4" descr="figa122">
            <a:extLst>
              <a:ext uri="{FF2B5EF4-FFF2-40B4-BE49-F238E27FC236}">
                <a16:creationId xmlns:a16="http://schemas.microsoft.com/office/drawing/2014/main" id="{636EDCD7-A71F-8644-9568-2BDC3B233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10175"/>
            <a:ext cx="9144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16" name="Line 5">
            <a:extLst>
              <a:ext uri="{FF2B5EF4-FFF2-40B4-BE49-F238E27FC236}">
                <a16:creationId xmlns:a16="http://schemas.microsoft.com/office/drawing/2014/main" id="{55BAFE8E-B0F7-344D-909C-8DBE7B8537CB}"/>
              </a:ext>
            </a:extLst>
          </p:cNvPr>
          <p:cNvSpPr>
            <a:spLocks noChangeShapeType="1"/>
          </p:cNvSpPr>
          <p:nvPr/>
        </p:nvSpPr>
        <p:spPr bwMode="auto">
          <a:xfrm>
            <a:off x="0" y="5867400"/>
            <a:ext cx="6781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a:extLst>
              <a:ext uri="{FF2B5EF4-FFF2-40B4-BE49-F238E27FC236}">
                <a16:creationId xmlns:a16="http://schemas.microsoft.com/office/drawing/2014/main" id="{FD57ED75-ACA4-D948-9B72-CC053DCFE13B}"/>
              </a:ext>
            </a:extLst>
          </p:cNvPr>
          <p:cNvSpPr>
            <a:spLocks noGrp="1" noChangeArrowheads="1"/>
          </p:cNvSpPr>
          <p:nvPr>
            <p:ph type="title"/>
          </p:nvPr>
        </p:nvSpPr>
        <p:spPr/>
        <p:txBody>
          <a:bodyPr/>
          <a:lstStyle/>
          <a:p>
            <a:pPr eaLnBrk="1" hangingPunct="1"/>
            <a:r>
              <a:rPr lang="en-US" altLang="zh-CN"/>
              <a:t>Branch Hazard: Solutions</a:t>
            </a:r>
          </a:p>
        </p:txBody>
      </p:sp>
      <p:sp>
        <p:nvSpPr>
          <p:cNvPr id="271362" name="Rectangle 3">
            <a:extLst>
              <a:ext uri="{FF2B5EF4-FFF2-40B4-BE49-F238E27FC236}">
                <a16:creationId xmlns:a16="http://schemas.microsoft.com/office/drawing/2014/main" id="{A1C27A07-DBDA-3F4D-9BFC-17C617388967}"/>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3</a:t>
            </a:r>
          </a:p>
          <a:p>
            <a:pPr eaLnBrk="1" hangingPunct="1"/>
            <a:r>
              <a:rPr lang="en-US" altLang="zh-CN" b="1"/>
              <a:t>Predicted-taken</a:t>
            </a:r>
          </a:p>
          <a:p>
            <a:pPr eaLnBrk="1" hangingPunct="1">
              <a:buFontTx/>
              <a:buNone/>
            </a:pPr>
            <a:r>
              <a:rPr lang="en-US" altLang="zh-CN" b="1"/>
              <a:t>	</a:t>
            </a:r>
            <a:r>
              <a:rPr lang="en-US" altLang="zh-CN"/>
              <a:t>simply treat every branch as taken;</a:t>
            </a:r>
          </a:p>
          <a:p>
            <a:pPr eaLnBrk="1" hangingPunct="1">
              <a:buFontTx/>
              <a:buNone/>
            </a:pPr>
            <a:endParaRPr lang="en-US" altLang="zh-CN"/>
          </a:p>
          <a:p>
            <a:pPr eaLnBrk="1" hangingPunct="1">
              <a:buFontTx/>
              <a:buNone/>
            </a:pPr>
            <a:r>
              <a:rPr lang="en-US" altLang="zh-CN"/>
              <a:t>	</a:t>
            </a:r>
            <a:r>
              <a:rPr lang="en-US" altLang="zh-CN" b="1">
                <a:solidFill>
                  <a:srgbClr val="00B0F0"/>
                </a:solidFill>
              </a:rPr>
              <a:t>what decides its effectiveness?</a:t>
            </a:r>
            <a:endParaRPr lang="en-US" altLang="zh-CN">
              <a:solidFill>
                <a:srgbClr val="00B0F0"/>
              </a:solidFill>
            </a:endParaRPr>
          </a:p>
          <a:p>
            <a:pPr eaLnBrk="1" hangingPunct="1">
              <a:buFontTx/>
              <a:buNone/>
            </a:pPr>
            <a:r>
              <a:rPr lang="en-US" altLang="zh-CN"/>
              <a:t>	</a:t>
            </a:r>
          </a:p>
          <a:p>
            <a:pPr eaLnBrk="1" hangingPunct="1">
              <a:buFontTx/>
              <a:buNone/>
            </a:pPr>
            <a:r>
              <a:rPr lang="en-US" altLang="zh-CN"/>
              <a:t>	</a:t>
            </a:r>
            <a:endParaRPr lang="en-US" altLang="zh-CN" b="1"/>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a:extLst>
              <a:ext uri="{FF2B5EF4-FFF2-40B4-BE49-F238E27FC236}">
                <a16:creationId xmlns:a16="http://schemas.microsoft.com/office/drawing/2014/main" id="{EF7153EA-D694-164A-94D9-038ADAD1B816}"/>
              </a:ext>
            </a:extLst>
          </p:cNvPr>
          <p:cNvSpPr>
            <a:spLocks noGrp="1" noChangeArrowheads="1"/>
          </p:cNvSpPr>
          <p:nvPr>
            <p:ph type="title"/>
          </p:nvPr>
        </p:nvSpPr>
        <p:spPr/>
        <p:txBody>
          <a:bodyPr/>
          <a:lstStyle/>
          <a:p>
            <a:pPr eaLnBrk="1" hangingPunct="1"/>
            <a:r>
              <a:rPr lang="en-US" altLang="zh-CN"/>
              <a:t>Branch Hazard: Solutions</a:t>
            </a:r>
          </a:p>
        </p:txBody>
      </p:sp>
      <p:sp>
        <p:nvSpPr>
          <p:cNvPr id="273410" name="Rectangle 3">
            <a:extLst>
              <a:ext uri="{FF2B5EF4-FFF2-40B4-BE49-F238E27FC236}">
                <a16:creationId xmlns:a16="http://schemas.microsoft.com/office/drawing/2014/main" id="{88CA6424-2964-7849-BE62-4DCD9D01D894}"/>
              </a:ext>
            </a:extLst>
          </p:cNvPr>
          <p:cNvSpPr>
            <a:spLocks noGrp="1" noChangeArrowheads="1"/>
          </p:cNvSpPr>
          <p:nvPr>
            <p:ph type="body" idx="1"/>
          </p:nvPr>
        </p:nvSpPr>
        <p:spPr>
          <a:xfrm>
            <a:off x="457200" y="1600200"/>
            <a:ext cx="8839200" cy="5105400"/>
          </a:xfrm>
        </p:spPr>
        <p:txBody>
          <a:bodyPr/>
          <a:lstStyle/>
          <a:p>
            <a:pPr eaLnBrk="1" hangingPunct="1">
              <a:buFontTx/>
              <a:buNone/>
            </a:pPr>
            <a:r>
              <a:rPr lang="en-US" altLang="zh-CN" b="1"/>
              <a:t>4</a:t>
            </a:r>
            <a:r>
              <a:rPr lang="en-US" altLang="zh-CN"/>
              <a:t> simple compile time schemes – </a:t>
            </a:r>
            <a:r>
              <a:rPr lang="en-US" altLang="zh-CN" b="1"/>
              <a:t>3</a:t>
            </a:r>
          </a:p>
          <a:p>
            <a:pPr eaLnBrk="1" hangingPunct="1"/>
            <a:r>
              <a:rPr lang="en-US" altLang="zh-CN" b="1"/>
              <a:t>Predicted-taken</a:t>
            </a:r>
          </a:p>
          <a:p>
            <a:pPr eaLnBrk="1" hangingPunct="1">
              <a:buFontTx/>
              <a:buNone/>
            </a:pPr>
            <a:r>
              <a:rPr lang="en-US" altLang="zh-CN" b="1"/>
              <a:t>	</a:t>
            </a:r>
            <a:r>
              <a:rPr lang="en-US" altLang="zh-CN"/>
              <a:t>simply treat every branch as taken;</a:t>
            </a:r>
          </a:p>
          <a:p>
            <a:pPr eaLnBrk="1" hangingPunct="1">
              <a:buFontTx/>
              <a:buNone/>
            </a:pPr>
            <a:endParaRPr lang="en-US" altLang="zh-CN"/>
          </a:p>
          <a:p>
            <a:pPr eaLnBrk="1" hangingPunct="1">
              <a:buFontTx/>
              <a:buNone/>
            </a:pPr>
            <a:r>
              <a:rPr lang="en-US" altLang="zh-CN"/>
              <a:t>	</a:t>
            </a:r>
            <a:r>
              <a:rPr lang="en-US" altLang="zh-CN" b="1"/>
              <a:t>not apply </a:t>
            </a:r>
            <a:r>
              <a:rPr lang="en-US" altLang="zh-CN"/>
              <a:t>to the five-stage pipeline</a:t>
            </a:r>
            <a:r>
              <a:rPr lang="zh-CN" altLang="en-US"/>
              <a:t> </a:t>
            </a:r>
            <a:r>
              <a:rPr lang="en-US" altLang="zh-CN">
                <a:solidFill>
                  <a:srgbClr val="00B0F0"/>
                </a:solidFill>
              </a:rPr>
              <a:t>(with branches completed in ID as in 5</a:t>
            </a:r>
            <a:r>
              <a:rPr lang="en-US" altLang="zh-CN" baseline="30000">
                <a:solidFill>
                  <a:srgbClr val="00B0F0"/>
                </a:solidFill>
              </a:rPr>
              <a:t>th</a:t>
            </a:r>
            <a:r>
              <a:rPr lang="en-US" altLang="zh-CN">
                <a:solidFill>
                  <a:srgbClr val="00B0F0"/>
                </a:solidFill>
              </a:rPr>
              <a:t> ed);</a:t>
            </a:r>
            <a:endParaRPr lang="en-US" altLang="zh-CN"/>
          </a:p>
          <a:p>
            <a:pPr eaLnBrk="1" hangingPunct="1">
              <a:buFontTx/>
              <a:buNone/>
            </a:pPr>
            <a:r>
              <a:rPr lang="en-US" altLang="zh-CN"/>
              <a:t>	</a:t>
            </a:r>
            <a:endParaRPr lang="en-US" altLang="zh-CN" b="1">
              <a:solidFill>
                <a:srgbClr val="00B0F0"/>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a:extLst>
              <a:ext uri="{FF2B5EF4-FFF2-40B4-BE49-F238E27FC236}">
                <a16:creationId xmlns:a16="http://schemas.microsoft.com/office/drawing/2014/main" id="{4C658834-73A7-7649-AD0C-84DBDD3D6AEF}"/>
              </a:ext>
            </a:extLst>
          </p:cNvPr>
          <p:cNvSpPr>
            <a:spLocks noGrp="1" noChangeArrowheads="1"/>
          </p:cNvSpPr>
          <p:nvPr>
            <p:ph type="title"/>
          </p:nvPr>
        </p:nvSpPr>
        <p:spPr/>
        <p:txBody>
          <a:bodyPr/>
          <a:lstStyle/>
          <a:p>
            <a:pPr eaLnBrk="1" hangingPunct="1"/>
            <a:r>
              <a:rPr lang="en-US" altLang="zh-CN"/>
              <a:t>Branch Hazard: Solutions</a:t>
            </a:r>
          </a:p>
        </p:txBody>
      </p:sp>
      <p:sp>
        <p:nvSpPr>
          <p:cNvPr id="275458" name="Rectangle 3">
            <a:extLst>
              <a:ext uri="{FF2B5EF4-FFF2-40B4-BE49-F238E27FC236}">
                <a16:creationId xmlns:a16="http://schemas.microsoft.com/office/drawing/2014/main" id="{DBC167E5-C727-394F-8DF8-B219514BC42F}"/>
              </a:ext>
            </a:extLst>
          </p:cNvPr>
          <p:cNvSpPr>
            <a:spLocks noGrp="1" noChangeArrowheads="1"/>
          </p:cNvSpPr>
          <p:nvPr>
            <p:ph type="body" idx="1"/>
          </p:nvPr>
        </p:nvSpPr>
        <p:spPr>
          <a:xfrm>
            <a:off x="457200" y="1600200"/>
            <a:ext cx="8839200" cy="5105400"/>
          </a:xfrm>
        </p:spPr>
        <p:txBody>
          <a:bodyPr/>
          <a:lstStyle/>
          <a:p>
            <a:pPr eaLnBrk="1" hangingPunct="1">
              <a:buFontTx/>
              <a:buNone/>
            </a:pPr>
            <a:r>
              <a:rPr lang="en-US" altLang="zh-CN" b="1"/>
              <a:t>4</a:t>
            </a:r>
            <a:r>
              <a:rPr lang="en-US" altLang="zh-CN"/>
              <a:t> simple compile time schemes – </a:t>
            </a:r>
            <a:r>
              <a:rPr lang="en-US" altLang="zh-CN" b="1"/>
              <a:t>3</a:t>
            </a:r>
          </a:p>
          <a:p>
            <a:pPr eaLnBrk="1" hangingPunct="1"/>
            <a:r>
              <a:rPr lang="en-US" altLang="zh-CN" b="1"/>
              <a:t>Predicted-taken</a:t>
            </a:r>
          </a:p>
          <a:p>
            <a:pPr eaLnBrk="1" hangingPunct="1">
              <a:buFontTx/>
              <a:buNone/>
            </a:pPr>
            <a:r>
              <a:rPr lang="en-US" altLang="zh-CN" b="1"/>
              <a:t>	</a:t>
            </a:r>
            <a:r>
              <a:rPr lang="en-US" altLang="zh-CN"/>
              <a:t>simply treat every branch as taken;</a:t>
            </a:r>
          </a:p>
          <a:p>
            <a:pPr eaLnBrk="1" hangingPunct="1">
              <a:buFontTx/>
              <a:buNone/>
            </a:pPr>
            <a:endParaRPr lang="en-US" altLang="zh-CN"/>
          </a:p>
          <a:p>
            <a:pPr eaLnBrk="1" hangingPunct="1">
              <a:buFontTx/>
              <a:buNone/>
            </a:pPr>
            <a:r>
              <a:rPr lang="en-US" altLang="zh-CN"/>
              <a:t>	apply to scenarios when branch target addr is known before branch outcome </a:t>
            </a:r>
            <a:r>
              <a:rPr lang="en-US" altLang="zh-CN">
                <a:solidFill>
                  <a:srgbClr val="00B0F0"/>
                </a:solidFill>
              </a:rPr>
              <a:t>(e.g., test branch condition in EX – ALU as in 6</a:t>
            </a:r>
            <a:r>
              <a:rPr lang="en-US" altLang="zh-CN" baseline="30000">
                <a:solidFill>
                  <a:srgbClr val="00B0F0"/>
                </a:solidFill>
              </a:rPr>
              <a:t>th</a:t>
            </a:r>
            <a:r>
              <a:rPr lang="en-US" altLang="zh-CN">
                <a:solidFill>
                  <a:srgbClr val="00B0F0"/>
                </a:solidFill>
              </a:rPr>
              <a:t> ed);</a:t>
            </a:r>
            <a:endParaRPr lang="en-US" altLang="zh-CN" b="1">
              <a:solidFill>
                <a:srgbClr val="00B0F0"/>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buFontTx/>
              <a:buNone/>
              <a:defRPr/>
            </a:pPr>
            <a:r>
              <a:rPr lang="en-US" altLang="zh-CN" b="1" dirty="0"/>
              <a:t>4</a:t>
            </a:r>
            <a:r>
              <a:rPr lang="en-US" altLang="zh-CN" dirty="0"/>
              <a:t> simple compile time schemes – </a:t>
            </a:r>
            <a:r>
              <a:rPr lang="en-US" altLang="zh-CN" b="1" dirty="0"/>
              <a:t>4</a:t>
            </a:r>
          </a:p>
          <a:p>
            <a:pPr eaLnBrk="1" hangingPunct="1">
              <a:defRPr/>
            </a:pPr>
            <a:r>
              <a:rPr lang="en-US" altLang="zh-CN" b="1" dirty="0"/>
              <a:t>Delayed branch</a:t>
            </a:r>
          </a:p>
          <a:p>
            <a:pPr eaLnBrk="1" hangingPunct="1">
              <a:buFontTx/>
              <a:buNone/>
              <a:defRPr/>
            </a:pPr>
            <a:r>
              <a:rPr lang="en-US" altLang="zh-CN" b="1" dirty="0"/>
              <a:t>	</a:t>
            </a:r>
            <a:r>
              <a:rPr lang="en-US" altLang="zh-CN" dirty="0"/>
              <a:t>delay the branch execution after the next instruction;</a:t>
            </a:r>
          </a:p>
          <a:p>
            <a:pPr eaLnBrk="1" hangingPunct="1">
              <a:buFontTx/>
              <a:buNone/>
              <a:defRPr/>
            </a:pPr>
            <a:r>
              <a:rPr lang="en-US" altLang="zh-CN" dirty="0"/>
              <a:t>	</a:t>
            </a:r>
            <a:r>
              <a:rPr lang="en-US" altLang="zh-CN" b="1" dirty="0">
                <a:effectLst>
                  <a:outerShdw blurRad="38100" dist="38100" dir="2700000" algn="tl">
                    <a:srgbClr val="C0C0C0"/>
                  </a:outerShdw>
                </a:effectLst>
              </a:rPr>
              <a:t>pipelining sequence:</a:t>
            </a:r>
          </a:p>
          <a:p>
            <a:pPr eaLnBrk="1" hangingPunct="1">
              <a:buFontTx/>
              <a:buNone/>
              <a:defRPr/>
            </a:pPr>
            <a:r>
              <a:rPr lang="en-US" altLang="zh-CN" b="1" dirty="0"/>
              <a:t>	</a:t>
            </a:r>
            <a:r>
              <a:rPr lang="en-US" altLang="zh-CN" dirty="0">
                <a:solidFill>
                  <a:srgbClr val="00B0F0"/>
                </a:solidFill>
              </a:rPr>
              <a:t>branch instruction</a:t>
            </a:r>
          </a:p>
          <a:p>
            <a:pPr eaLnBrk="1" hangingPunct="1">
              <a:buFontTx/>
              <a:buNone/>
              <a:defRPr/>
            </a:pPr>
            <a:r>
              <a:rPr lang="en-US" altLang="zh-CN" dirty="0">
                <a:solidFill>
                  <a:srgbClr val="00B0F0"/>
                </a:solidFill>
              </a:rPr>
              <a:t>	sequential successor</a:t>
            </a:r>
          </a:p>
          <a:p>
            <a:pPr eaLnBrk="1" hangingPunct="1">
              <a:buFontTx/>
              <a:buNone/>
              <a:defRPr/>
            </a:pPr>
            <a:r>
              <a:rPr lang="en-US" altLang="zh-CN" dirty="0">
                <a:solidFill>
                  <a:srgbClr val="00B0F0"/>
                </a:solidFill>
              </a:rPr>
              <a:t>	branch target if taken</a:t>
            </a:r>
          </a:p>
        </p:txBody>
      </p:sp>
      <p:sp>
        <p:nvSpPr>
          <p:cNvPr id="239619" name="AutoShape 4">
            <a:extLst>
              <a:ext uri="{FF2B5EF4-FFF2-40B4-BE49-F238E27FC236}">
                <a16:creationId xmlns:a16="http://schemas.microsoft.com/office/drawing/2014/main" id="{7AC91C86-4485-EC44-B107-55AEF2D17145}"/>
              </a:ext>
            </a:extLst>
          </p:cNvPr>
          <p:cNvSpPr>
            <a:spLocks noChangeArrowheads="1"/>
          </p:cNvSpPr>
          <p:nvPr/>
        </p:nvSpPr>
        <p:spPr bwMode="auto">
          <a:xfrm>
            <a:off x="5638800" y="3581400"/>
            <a:ext cx="3124200" cy="2819400"/>
          </a:xfrm>
          <a:prstGeom prst="wedgeRoundRectCallout">
            <a:avLst>
              <a:gd name="adj1" fmla="val -66520"/>
              <a:gd name="adj2" fmla="val 13142"/>
              <a:gd name="adj3" fmla="val 16667"/>
            </a:avLst>
          </a:prstGeom>
          <a:solidFill>
            <a:srgbClr val="00B0F0"/>
          </a:solidFill>
          <a:ln w="9525">
            <a:solidFill>
              <a:schemeClr val="tx1"/>
            </a:solidFill>
            <a:miter lim="800000"/>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Branch delay slot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the next instruction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that is independent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the branch target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executed whether or not the branch is taken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2">
            <a:extLst>
              <a:ext uri="{FF2B5EF4-FFF2-40B4-BE49-F238E27FC236}">
                <a16:creationId xmlns:a16="http://schemas.microsoft.com/office/drawing/2014/main" id="{7532FE20-2727-5145-A991-C2345BE42003}"/>
              </a:ext>
            </a:extLst>
          </p:cNvPr>
          <p:cNvSpPr>
            <a:spLocks noGrp="1" noChangeArrowheads="1"/>
          </p:cNvSpPr>
          <p:nvPr>
            <p:ph type="title"/>
          </p:nvPr>
        </p:nvSpPr>
        <p:spPr/>
        <p:txBody>
          <a:bodyPr/>
          <a:lstStyle/>
          <a:p>
            <a:pPr eaLnBrk="1" hangingPunct="1"/>
            <a:r>
              <a:rPr lang="en-US" altLang="zh-CN"/>
              <a:t>Branch Hazard: Solutions</a:t>
            </a:r>
          </a:p>
        </p:txBody>
      </p:sp>
      <p:pic>
        <p:nvPicPr>
          <p:cNvPr id="279554" name="Picture 5" descr="figa13">
            <a:extLst>
              <a:ext uri="{FF2B5EF4-FFF2-40B4-BE49-F238E27FC236}">
                <a16:creationId xmlns:a16="http://schemas.microsoft.com/office/drawing/2014/main" id="{5C6DDE46-AF69-C84B-97A8-B5F2159B1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9125"/>
            <a:ext cx="91440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5" name="Line 6">
            <a:extLst>
              <a:ext uri="{FF2B5EF4-FFF2-40B4-BE49-F238E27FC236}">
                <a16:creationId xmlns:a16="http://schemas.microsoft.com/office/drawing/2014/main" id="{790BBBE2-39BA-254E-B139-8C3835617396}"/>
              </a:ext>
            </a:extLst>
          </p:cNvPr>
          <p:cNvSpPr>
            <a:spLocks noChangeShapeType="1"/>
          </p:cNvSpPr>
          <p:nvPr/>
        </p:nvSpPr>
        <p:spPr bwMode="auto">
          <a:xfrm>
            <a:off x="0" y="2409825"/>
            <a:ext cx="30480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6" name="Line 7">
            <a:extLst>
              <a:ext uri="{FF2B5EF4-FFF2-40B4-BE49-F238E27FC236}">
                <a16:creationId xmlns:a16="http://schemas.microsoft.com/office/drawing/2014/main" id="{202756C0-0CE0-7347-8EB2-3F25C1D85A6C}"/>
              </a:ext>
            </a:extLst>
          </p:cNvPr>
          <p:cNvSpPr>
            <a:spLocks noChangeShapeType="1"/>
          </p:cNvSpPr>
          <p:nvPr/>
        </p:nvSpPr>
        <p:spPr bwMode="auto">
          <a:xfrm>
            <a:off x="0" y="4987925"/>
            <a:ext cx="30480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7" name="Rectangle 3">
            <a:extLst>
              <a:ext uri="{FF2B5EF4-FFF2-40B4-BE49-F238E27FC236}">
                <a16:creationId xmlns:a16="http://schemas.microsoft.com/office/drawing/2014/main" id="{5DE45B9C-C8DF-B54D-B197-0DA4012E936D}"/>
              </a:ext>
            </a:extLst>
          </p:cNvPr>
          <p:cNvSpPr>
            <a:spLocks noGrp="1" noChangeArrowheads="1"/>
          </p:cNvSpPr>
          <p:nvPr>
            <p:ph type="body" idx="1"/>
          </p:nvPr>
        </p:nvSpPr>
        <p:spPr>
          <a:xfrm>
            <a:off x="457200" y="838200"/>
            <a:ext cx="8686800" cy="5867400"/>
          </a:xfrm>
        </p:spPr>
        <p:txBody>
          <a:bodyPr/>
          <a:lstStyle/>
          <a:p>
            <a:pPr eaLnBrk="1" hangingPunct="1">
              <a:buFontTx/>
              <a:buNone/>
            </a:pPr>
            <a:endParaRPr lang="en-US" altLang="zh-CN"/>
          </a:p>
          <a:p>
            <a:pPr eaLnBrk="1" hangingPunct="1"/>
            <a:r>
              <a:rPr lang="en-US" altLang="zh-CN" b="1"/>
              <a:t>Delayed branch</a:t>
            </a:r>
          </a:p>
          <a:p>
            <a:pPr eaLnBrk="1" hangingPunct="1">
              <a:buFontTx/>
              <a:buNone/>
            </a:pPr>
            <a:r>
              <a:rPr lang="en-US" altLang="zh-CN" b="1"/>
              <a:t>	</a:t>
            </a:r>
            <a:endParaRPr lang="en-US" altLang="zh-CN" b="1">
              <a:latin typeface="Bell MT" panose="02020503060305020303" pitchFamily="18"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endParaRPr lang="en-US" altLang="zh-CN" dirty="0"/>
          </a:p>
        </p:txBody>
      </p:sp>
    </p:spTree>
    <p:extLst>
      <p:ext uri="{BB962C8B-B14F-4D97-AF65-F5344CB8AC3E}">
        <p14:creationId xmlns:p14="http://schemas.microsoft.com/office/powerpoint/2010/main" val="196238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a:extLst>
              <a:ext uri="{FF2B5EF4-FFF2-40B4-BE49-F238E27FC236}">
                <a16:creationId xmlns:a16="http://schemas.microsoft.com/office/drawing/2014/main" id="{1F43CE19-1999-6448-A270-128C77BF6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31686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Picture 2">
            <a:extLst>
              <a:ext uri="{FF2B5EF4-FFF2-40B4-BE49-F238E27FC236}">
                <a16:creationId xmlns:a16="http://schemas.microsoft.com/office/drawing/2014/main" id="{0CAFAA2C-01B3-3245-A498-8E1E5961AE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905000"/>
            <a:ext cx="19716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a:extLst>
              <a:ext uri="{FF2B5EF4-FFF2-40B4-BE49-F238E27FC236}">
                <a16:creationId xmlns:a16="http://schemas.microsoft.com/office/drawing/2014/main" id="{73AA8E3C-24AE-C149-A16D-CC091D5DB5DB}"/>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 name="标题 1">
            <a:extLst>
              <a:ext uri="{FF2B5EF4-FFF2-40B4-BE49-F238E27FC236}">
                <a16:creationId xmlns:a16="http://schemas.microsoft.com/office/drawing/2014/main" id="{2A075AFE-3D18-3F45-A6E1-963225387CF8}"/>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cxnSp>
        <p:nvCxnSpPr>
          <p:cNvPr id="45061" name="直接连接符 12">
            <a:extLst>
              <a:ext uri="{FF2B5EF4-FFF2-40B4-BE49-F238E27FC236}">
                <a16:creationId xmlns:a16="http://schemas.microsoft.com/office/drawing/2014/main" id="{2B2E7FAF-A1EA-1F4F-8A51-837DCB55984D}"/>
              </a:ext>
            </a:extLst>
          </p:cNvPr>
          <p:cNvCxnSpPr>
            <a:cxnSpLocks noChangeShapeType="1"/>
          </p:cNvCxnSpPr>
          <p:nvPr/>
        </p:nvCxnSpPr>
        <p:spPr bwMode="auto">
          <a:xfrm rot="5400000">
            <a:off x="4610894" y="2323306"/>
            <a:ext cx="838200" cy="1588"/>
          </a:xfrm>
          <a:prstGeom prst="line">
            <a:avLst/>
          </a:prstGeom>
          <a:noFill/>
          <a:ln w="38100" algn="ctr">
            <a:solidFill>
              <a:srgbClr val="00B0F0"/>
            </a:solidFill>
            <a:round/>
            <a:headEnd/>
            <a:tailEnd/>
          </a:ln>
          <a:extLst>
            <a:ext uri="{909E8E84-426E-40DD-AFC4-6F175D3DCCD1}">
              <a14:hiddenFill xmlns:a14="http://schemas.microsoft.com/office/drawing/2010/main">
                <a:noFill/>
              </a14:hiddenFill>
            </a:ext>
          </a:extLst>
        </p:spPr>
      </p:cxnSp>
      <p:sp>
        <p:nvSpPr>
          <p:cNvPr id="45062" name="标题 1">
            <a:extLst>
              <a:ext uri="{FF2B5EF4-FFF2-40B4-BE49-F238E27FC236}">
                <a16:creationId xmlns:a16="http://schemas.microsoft.com/office/drawing/2014/main" id="{5E318CF2-91E7-C94C-A672-EC2708A0BDAF}"/>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45063" name="图片 6">
            <a:extLst>
              <a:ext uri="{FF2B5EF4-FFF2-40B4-BE49-F238E27FC236}">
                <a16:creationId xmlns:a16="http://schemas.microsoft.com/office/drawing/2014/main" id="{1D01E2D7-72B7-BE45-BFCA-E75B2371DC4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圆角矩形 8">
            <a:extLst>
              <a:ext uri="{FF2B5EF4-FFF2-40B4-BE49-F238E27FC236}">
                <a16:creationId xmlns:a16="http://schemas.microsoft.com/office/drawing/2014/main" id="{35FEFC19-3FF7-644C-A1F1-69A7D7ACDDAA}"/>
              </a:ext>
            </a:extLst>
          </p:cNvPr>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5" name="圆角矩形 9">
            <a:extLst>
              <a:ext uri="{FF2B5EF4-FFF2-40B4-BE49-F238E27FC236}">
                <a16:creationId xmlns:a16="http://schemas.microsoft.com/office/drawing/2014/main" id="{726340DD-C8DE-6741-BBDB-3DD8ECE68E1F}"/>
              </a:ext>
            </a:extLst>
          </p:cNvPr>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6" name="圆角矩形 10">
            <a:extLst>
              <a:ext uri="{FF2B5EF4-FFF2-40B4-BE49-F238E27FC236}">
                <a16:creationId xmlns:a16="http://schemas.microsoft.com/office/drawing/2014/main" id="{868BE08C-4C8D-874D-9716-B9774AF1DBF1}"/>
              </a:ext>
            </a:extLst>
          </p:cNvPr>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7" name="Rectangle 2">
            <a:extLst>
              <a:ext uri="{FF2B5EF4-FFF2-40B4-BE49-F238E27FC236}">
                <a16:creationId xmlns:a16="http://schemas.microsoft.com/office/drawing/2014/main" id="{8C23C9F4-7C97-3546-894A-AD96286305D2}"/>
              </a:ext>
            </a:extLst>
          </p:cNvPr>
          <p:cNvSpPr>
            <a:spLocks noChangeArrowheads="1"/>
          </p:cNvSpPr>
          <p:nvPr/>
        </p:nvSpPr>
        <p:spPr bwMode="auto">
          <a:xfrm>
            <a:off x="4953000" y="19050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fastest if only one to server</a:t>
            </a:r>
          </a:p>
        </p:txBody>
      </p:sp>
      <p:sp>
        <p:nvSpPr>
          <p:cNvPr id="45068" name="圆角矩形 14">
            <a:extLst>
              <a:ext uri="{FF2B5EF4-FFF2-40B4-BE49-F238E27FC236}">
                <a16:creationId xmlns:a16="http://schemas.microsoft.com/office/drawing/2014/main" id="{5B7E0E1C-BDC5-3B41-AE2C-3D8CD1EA7CDC}"/>
              </a:ext>
            </a:extLst>
          </p:cNvPr>
          <p:cNvSpPr>
            <a:spLocks noChangeArrowheads="1"/>
          </p:cNvSpPr>
          <p:nvPr/>
        </p:nvSpPr>
        <p:spPr bwMode="auto">
          <a:xfrm>
            <a:off x="-228600" y="3048000"/>
            <a:ext cx="52578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potentially very, very long queue</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a:t>
            </a:r>
          </a:p>
          <a:p>
            <a:pPr eaLnBrk="1" hangingPunct="1">
              <a:buFontTx/>
              <a:buNone/>
              <a:defRPr/>
            </a:pPr>
            <a:r>
              <a:rPr lang="en-US" altLang="zh-CN" dirty="0"/>
              <a:t>	99%</a:t>
            </a:r>
          </a:p>
          <a:p>
            <a:pPr eaLnBrk="1" hangingPunct="1">
              <a:buFontTx/>
              <a:buNone/>
              <a:defRPr/>
            </a:pPr>
            <a:r>
              <a:rPr lang="en-US" altLang="zh-CN" dirty="0"/>
              <a:t>	90%</a:t>
            </a:r>
          </a:p>
        </p:txBody>
      </p:sp>
      <p:sp>
        <p:nvSpPr>
          <p:cNvPr id="5" name="TextBox 21">
            <a:extLst>
              <a:ext uri="{FF2B5EF4-FFF2-40B4-BE49-F238E27FC236}">
                <a16:creationId xmlns:a16="http://schemas.microsoft.com/office/drawing/2014/main" id="{37FDD180-A0A0-3C4F-A226-FA2F75839426}"/>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Tree>
    <p:extLst>
      <p:ext uri="{BB962C8B-B14F-4D97-AF65-F5344CB8AC3E}">
        <p14:creationId xmlns:p14="http://schemas.microsoft.com/office/powerpoint/2010/main" val="2823418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itchFamily="2" charset="2"/>
              </a:rPr>
              <a:t> 500 CC</a:t>
            </a:r>
            <a:endParaRPr lang="en-US" altLang="zh-CN" dirty="0"/>
          </a:p>
          <a:p>
            <a:pPr eaLnBrk="1" hangingPunct="1">
              <a:buFontTx/>
              <a:buNone/>
              <a:defRPr/>
            </a:pPr>
            <a:r>
              <a:rPr lang="en-US" altLang="zh-CN" dirty="0"/>
              <a:t>	99%</a:t>
            </a:r>
          </a:p>
          <a:p>
            <a:pPr eaLnBrk="1" hangingPunct="1">
              <a:buFontTx/>
              <a:buNone/>
              <a:defRPr/>
            </a:pPr>
            <a:r>
              <a:rPr lang="en-US" altLang="zh-CN" dirty="0"/>
              <a:t>	90%</a:t>
            </a:r>
          </a:p>
        </p:txBody>
      </p:sp>
      <p:sp>
        <p:nvSpPr>
          <p:cNvPr id="5" name="TextBox 21">
            <a:extLst>
              <a:ext uri="{FF2B5EF4-FFF2-40B4-BE49-F238E27FC236}">
                <a16:creationId xmlns:a16="http://schemas.microsoft.com/office/drawing/2014/main" id="{37FDD180-A0A0-3C4F-A226-FA2F75839426}"/>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Tree>
    <p:extLst>
      <p:ext uri="{BB962C8B-B14F-4D97-AF65-F5344CB8AC3E}">
        <p14:creationId xmlns:p14="http://schemas.microsoft.com/office/powerpoint/2010/main" val="29297128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itchFamily="2" charset="2"/>
              </a:rPr>
              <a:t> 500 CC</a:t>
            </a:r>
            <a:endParaRPr lang="en-US" altLang="zh-CN" dirty="0"/>
          </a:p>
          <a:p>
            <a:pPr eaLnBrk="1" hangingPunct="1">
              <a:buFontTx/>
              <a:buNone/>
              <a:defRPr/>
            </a:pPr>
            <a:r>
              <a:rPr lang="en-US" altLang="zh-CN" dirty="0"/>
              <a:t>	99%: 500 + 20 x 1 = 520 CC</a:t>
            </a:r>
          </a:p>
          <a:p>
            <a:pPr eaLnBrk="1" hangingPunct="1">
              <a:buFontTx/>
              <a:buNone/>
              <a:defRPr/>
            </a:pPr>
            <a:r>
              <a:rPr lang="en-US" altLang="zh-CN" dirty="0"/>
              <a:t>	90%</a:t>
            </a:r>
          </a:p>
        </p:txBody>
      </p:sp>
    </p:spTree>
    <p:extLst>
      <p:ext uri="{BB962C8B-B14F-4D97-AF65-F5344CB8AC3E}">
        <p14:creationId xmlns:p14="http://schemas.microsoft.com/office/powerpoint/2010/main" val="28910492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itchFamily="2" charset="2"/>
              </a:rPr>
              <a:t> 500 CC</a:t>
            </a:r>
            <a:endParaRPr lang="en-US" altLang="zh-CN" dirty="0"/>
          </a:p>
          <a:p>
            <a:pPr eaLnBrk="1" hangingPunct="1">
              <a:buFontTx/>
              <a:buNone/>
              <a:defRPr/>
            </a:pPr>
            <a:r>
              <a:rPr lang="en-US" altLang="zh-CN" dirty="0"/>
              <a:t>	99%: 500 + 20 x 1 = 520 CC</a:t>
            </a:r>
          </a:p>
          <a:p>
            <a:pPr eaLnBrk="1" hangingPunct="1">
              <a:buFontTx/>
              <a:buNone/>
              <a:defRPr/>
            </a:pPr>
            <a:r>
              <a:rPr lang="en-US" altLang="zh-CN" dirty="0"/>
              <a:t>	90%: 500 + 20 x 10 = 700 CC</a:t>
            </a:r>
          </a:p>
        </p:txBody>
      </p:sp>
    </p:spTree>
    <p:extLst>
      <p:ext uri="{BB962C8B-B14F-4D97-AF65-F5344CB8AC3E}">
        <p14:creationId xmlns:p14="http://schemas.microsoft.com/office/powerpoint/2010/main" val="34589985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Fetch Stage with BTB &amp; DP</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Verdana"/>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Verdana"/>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Verdana"/>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Verdana"/>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Verdana"/>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onur-digitaldesign_comparch-2021-lecture17b-branch-prediction-i-afterlecture.pdf</a:t>
            </a:r>
          </a:p>
        </p:txBody>
      </p:sp>
    </p:spTree>
    <p:extLst>
      <p:ext uri="{BB962C8B-B14F-4D97-AF65-F5344CB8AC3E}">
        <p14:creationId xmlns:p14="http://schemas.microsoft.com/office/powerpoint/2010/main" val="73524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animBg="1"/>
      <p:bldP spid="67" grpId="0"/>
      <p:bldP spid="68" grpId="0" animBg="1"/>
      <p:bldP spid="69" grpId="0" animBg="1"/>
      <p:bldP spid="70" grpId="0" animBg="1"/>
      <p:bldP spid="71" grpId="0" animBg="1"/>
      <p:bldP spid="72" grpId="0" animBg="1"/>
      <p:bldP spid="73" grpId="0" animBg="1"/>
      <p:bldP spid="74" grpId="0"/>
      <p:bldP spid="75" grpId="0" animBg="1"/>
      <p:bldP spid="76" grpId="0"/>
      <p:bldP spid="77"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Integer &amp; floating-point pipelining</a:t>
            </a:r>
          </a:p>
          <a:p>
            <a:pPr eaLnBrk="1" hangingPunct="1"/>
            <a:r>
              <a:rPr lang="en-US" altLang="zh-CN" dirty="0"/>
              <a:t>Out-of-order execution</a:t>
            </a:r>
          </a:p>
          <a:p>
            <a:pPr eaLnBrk="1" hangingPunct="1"/>
            <a:r>
              <a:rPr lang="en-US" altLang="zh-CN" dirty="0"/>
              <a:t>Hazard &amp; forwarding</a:t>
            </a:r>
          </a:p>
          <a:p>
            <a:pPr eaLnBrk="1" hangingPunct="1"/>
            <a:r>
              <a:rPr lang="en-US" altLang="zh-CN" dirty="0"/>
              <a:t>Static scheduling</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C</a:t>
            </a:r>
          </a:p>
        </p:txBody>
      </p:sp>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3.1-3.2</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3">
            <a:extLst>
              <a:ext uri="{FF2B5EF4-FFF2-40B4-BE49-F238E27FC236}">
                <a16:creationId xmlns:a16="http://schemas.microsoft.com/office/drawing/2014/main" id="{5C7C9BF4-72BC-7C41-8A46-A8D05F023306}"/>
              </a:ext>
            </a:extLst>
          </p:cNvPr>
          <p:cNvSpPr>
            <a:spLocks noGrp="1" noChangeArrowheads="1"/>
          </p:cNvSpPr>
          <p:nvPr>
            <p:ph type="title"/>
          </p:nvPr>
        </p:nvSpPr>
        <p:spPr>
          <a:xfrm>
            <a:off x="3962400" y="2971800"/>
            <a:ext cx="5181600" cy="1143000"/>
          </a:xfrm>
          <a:noFill/>
        </p:spPr>
        <p:txBody>
          <a:bodyPr/>
          <a:lstStyle/>
          <a:p>
            <a:pPr algn="l" eaLnBrk="1" hangingPunct="1"/>
            <a:r>
              <a:rPr lang="en-US" altLang="zh-CN" sz="4000"/>
              <a:t>Chapter 4</a:t>
            </a:r>
          </a:p>
        </p:txBody>
      </p:sp>
      <p:sp>
        <p:nvSpPr>
          <p:cNvPr id="4" name="Rectangle 3">
            <a:extLst>
              <a:ext uri="{FF2B5EF4-FFF2-40B4-BE49-F238E27FC236}">
                <a16:creationId xmlns:a16="http://schemas.microsoft.com/office/drawing/2014/main" id="{B92657AB-E733-3644-AB7B-2D9BF082F23D}"/>
              </a:ext>
            </a:extLst>
          </p:cNvPr>
          <p:cNvSpPr txBox="1">
            <a:spLocks noChangeArrowheads="1"/>
          </p:cNvSpPr>
          <p:nvPr/>
        </p:nvSpPr>
        <p:spPr bwMode="auto">
          <a:xfrm>
            <a:off x="3962400" y="3581400"/>
            <a:ext cx="5181600" cy="11430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0" cap="none" spc="0" normalizeH="0" baseline="0" noProof="0" dirty="0">
                <a:ln>
                  <a:noFill/>
                </a:ln>
                <a:solidFill>
                  <a:srgbClr val="00B0F0"/>
                </a:solidFill>
                <a:effectLst/>
                <a:uLnTx/>
                <a:uFillTx/>
                <a:latin typeface="Verdana"/>
                <a:ea typeface="宋体"/>
                <a:cs typeface="+mj-cs"/>
              </a:rPr>
              <a:t>further reading</a:t>
            </a:r>
          </a:p>
        </p:txBody>
      </p:sp>
      <p:pic>
        <p:nvPicPr>
          <p:cNvPr id="278531" name="Picture 2">
            <a:extLst>
              <a:ext uri="{FF2B5EF4-FFF2-40B4-BE49-F238E27FC236}">
                <a16:creationId xmlns:a16="http://schemas.microsoft.com/office/drawing/2014/main" id="{C0B41109-758A-0344-8691-0027743DD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7750"/>
            <a:ext cx="3884613"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3">
            <a:extLst>
              <a:ext uri="{FF2B5EF4-FFF2-40B4-BE49-F238E27FC236}">
                <a16:creationId xmlns:a16="http://schemas.microsoft.com/office/drawing/2014/main" id="{968CAD5F-484B-EB46-BE41-4158A90C34A3}"/>
              </a:ext>
            </a:extLst>
          </p:cNvPr>
          <p:cNvSpPr>
            <a:spLocks noGrp="1" noChangeArrowheads="1"/>
          </p:cNvSpPr>
          <p:nvPr>
            <p:ph type="title"/>
          </p:nvPr>
        </p:nvSpPr>
        <p:spPr>
          <a:xfrm>
            <a:off x="3962400" y="2971800"/>
            <a:ext cx="5181600" cy="1143000"/>
          </a:xfrm>
          <a:noFill/>
        </p:spPr>
        <p:txBody>
          <a:bodyPr/>
          <a:lstStyle/>
          <a:p>
            <a:pPr algn="l" eaLnBrk="1" hangingPunct="1"/>
            <a:r>
              <a:rPr lang="en-US" altLang="zh-CN" sz="4000"/>
              <a:t>Chapters 5&amp;6</a:t>
            </a:r>
          </a:p>
        </p:txBody>
      </p:sp>
      <p:sp>
        <p:nvSpPr>
          <p:cNvPr id="4" name="Rectangle 3">
            <a:extLst>
              <a:ext uri="{FF2B5EF4-FFF2-40B4-BE49-F238E27FC236}">
                <a16:creationId xmlns:a16="http://schemas.microsoft.com/office/drawing/2014/main" id="{4EBC0975-26B7-D845-9751-F250E1DBED9D}"/>
              </a:ext>
            </a:extLst>
          </p:cNvPr>
          <p:cNvSpPr txBox="1">
            <a:spLocks noChangeArrowheads="1"/>
          </p:cNvSpPr>
          <p:nvPr/>
        </p:nvSpPr>
        <p:spPr bwMode="auto">
          <a:xfrm>
            <a:off x="3962400" y="3581400"/>
            <a:ext cx="5181600" cy="11430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0" cap="none" spc="0" normalizeH="0" baseline="0" noProof="0" dirty="0">
                <a:ln>
                  <a:noFill/>
                </a:ln>
                <a:solidFill>
                  <a:srgbClr val="00B0F0"/>
                </a:solidFill>
                <a:effectLst/>
                <a:uLnTx/>
                <a:uFillTx/>
                <a:latin typeface="Verdana"/>
                <a:ea typeface="宋体"/>
                <a:cs typeface="+mj-cs"/>
              </a:rPr>
              <a:t>further reading</a:t>
            </a:r>
          </a:p>
        </p:txBody>
      </p:sp>
      <p:pic>
        <p:nvPicPr>
          <p:cNvPr id="280579" name="Picture 2">
            <a:extLst>
              <a:ext uri="{FF2B5EF4-FFF2-40B4-BE49-F238E27FC236}">
                <a16:creationId xmlns:a16="http://schemas.microsoft.com/office/drawing/2014/main" id="{2EDCDC24-437A-1642-AF87-42517D1FF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7750"/>
            <a:ext cx="38735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580A-A7A6-5E45-BAC3-1BFDBFCF0E79}"/>
              </a:ext>
            </a:extLst>
          </p:cNvPr>
          <p:cNvSpPr>
            <a:spLocks noGrp="1"/>
          </p:cNvSpPr>
          <p:nvPr>
            <p:ph type="title"/>
          </p:nvPr>
        </p:nvSpPr>
        <p:spPr/>
        <p:txBody>
          <a:bodyPr/>
          <a:lstStyle/>
          <a:p>
            <a:r>
              <a:rPr lang="en-CN" dirty="0"/>
              <a:t>Further Reading</a:t>
            </a:r>
          </a:p>
        </p:txBody>
      </p:sp>
      <p:sp>
        <p:nvSpPr>
          <p:cNvPr id="3" name="Content Placeholder 2">
            <a:extLst>
              <a:ext uri="{FF2B5EF4-FFF2-40B4-BE49-F238E27FC236}">
                <a16:creationId xmlns:a16="http://schemas.microsoft.com/office/drawing/2014/main" id="{0746F133-3482-784C-9405-F33A13BCF8BE}"/>
              </a:ext>
            </a:extLst>
          </p:cNvPr>
          <p:cNvSpPr>
            <a:spLocks noGrp="1"/>
          </p:cNvSpPr>
          <p:nvPr>
            <p:ph idx="1"/>
          </p:nvPr>
        </p:nvSpPr>
        <p:spPr>
          <a:xfrm>
            <a:off x="457200" y="1600200"/>
            <a:ext cx="8686800" cy="4525963"/>
          </a:xfrm>
        </p:spPr>
        <p:txBody>
          <a:bodyPr/>
          <a:lstStyle/>
          <a:p>
            <a:r>
              <a:rPr lang="en-CN" dirty="0">
                <a:hlinkClick r:id="rId2"/>
              </a:rPr>
              <a:t>Static Branch Prediction</a:t>
            </a:r>
            <a:r>
              <a:rPr lang="en-CN" dirty="0"/>
              <a:t> by Onur Mutlu</a:t>
            </a:r>
          </a:p>
          <a:p>
            <a:r>
              <a:rPr lang="en-CN" dirty="0"/>
              <a:t>Appendix C – Pipelining</a:t>
            </a:r>
          </a:p>
          <a:p>
            <a:endParaRPr lang="en-CN" dirty="0"/>
          </a:p>
        </p:txBody>
      </p:sp>
    </p:spTree>
    <p:extLst>
      <p:ext uri="{BB962C8B-B14F-4D97-AF65-F5344CB8AC3E}">
        <p14:creationId xmlns:p14="http://schemas.microsoft.com/office/powerpoint/2010/main" val="3891376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内容占位符 2">
            <a:extLst>
              <a:ext uri="{FF2B5EF4-FFF2-40B4-BE49-F238E27FC236}">
                <a16:creationId xmlns:a16="http://schemas.microsoft.com/office/drawing/2014/main" id="{EEA155D0-C27B-5740-9747-90D488CEDFA0}"/>
              </a:ext>
            </a:extLst>
          </p:cNvPr>
          <p:cNvSpPr>
            <a:spLocks noGrp="1" noChangeArrowheads="1"/>
          </p:cNvSpPr>
          <p:nvPr>
            <p:ph idx="1"/>
          </p:nvPr>
        </p:nvSpPr>
        <p:spPr>
          <a:xfrm>
            <a:off x="457200" y="1600200"/>
            <a:ext cx="8686800" cy="4525963"/>
          </a:xfrm>
        </p:spPr>
        <p:txBody>
          <a:bodyPr/>
          <a:lstStyle/>
          <a:p>
            <a:r>
              <a:rPr lang="en-US" altLang="zh-CN"/>
              <a:t>Average - faster</a:t>
            </a:r>
          </a:p>
          <a:p>
            <a:r>
              <a:rPr lang="en-US" altLang="zh-CN"/>
              <a:t>Individual – slower </a:t>
            </a:r>
            <a:r>
              <a:rPr lang="en-US" altLang="zh-CN" i="1"/>
              <a:t>(service time)</a:t>
            </a:r>
          </a:p>
          <a:p>
            <a:pPr>
              <a:buFontTx/>
              <a:buNone/>
            </a:pPr>
            <a:r>
              <a:rPr lang="en-US" altLang="zh-CN" i="1"/>
              <a:t>		but much less time in queue</a:t>
            </a:r>
          </a:p>
          <a:p>
            <a:pPr>
              <a:buFontTx/>
              <a:buNone/>
            </a:pPr>
            <a:endParaRPr lang="en-US" altLang="zh-CN" i="1"/>
          </a:p>
          <a:p>
            <a:r>
              <a:rPr lang="en-US" altLang="zh-CN"/>
              <a:t>Individual – faster: queue + service</a:t>
            </a:r>
            <a:r>
              <a:rPr lang="en-US" altLang="zh-CN" i="1"/>
              <a:t> </a:t>
            </a:r>
          </a:p>
          <a:p>
            <a:endParaRPr lang="zh-CN" altLang="en-US"/>
          </a:p>
        </p:txBody>
      </p:sp>
      <p:sp>
        <p:nvSpPr>
          <p:cNvPr id="4" name="标题 1">
            <a:extLst>
              <a:ext uri="{FF2B5EF4-FFF2-40B4-BE49-F238E27FC236}">
                <a16:creationId xmlns:a16="http://schemas.microsoft.com/office/drawing/2014/main" id="{A9AFE122-7C52-3948-9513-577EACA382AF}"/>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sp>
        <p:nvSpPr>
          <p:cNvPr id="47107" name="标题 1">
            <a:extLst>
              <a:ext uri="{FF2B5EF4-FFF2-40B4-BE49-F238E27FC236}">
                <a16:creationId xmlns:a16="http://schemas.microsoft.com/office/drawing/2014/main" id="{8F1668BB-37B0-FC4A-A739-E193587D9ED0}"/>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09" name="图片 4">
            <a:extLst>
              <a:ext uri="{FF2B5EF4-FFF2-40B4-BE49-F238E27FC236}">
                <a16:creationId xmlns:a16="http://schemas.microsoft.com/office/drawing/2014/main" id="{7FDF0643-56A4-F545-A0E7-AA9C43CA3D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344EBBFA-AC7D-2B44-B1CB-BDF6D4E355EE}"/>
              </a:ext>
            </a:extLst>
          </p:cNvPr>
          <p:cNvSpPr txBox="1">
            <a:spLocks noChangeArrowheads="1"/>
          </p:cNvSpPr>
          <p:nvPr/>
        </p:nvSpPr>
        <p:spPr bwMode="auto">
          <a:xfrm>
            <a:off x="0" y="0"/>
            <a:ext cx="9144000" cy="990600"/>
          </a:xfrm>
          <a:prstGeom prst="rect">
            <a:avLst/>
          </a:prstGeom>
          <a:noFill/>
          <a:ln w="9525">
            <a:noFill/>
            <a:miter lim="800000"/>
            <a:headEnd/>
            <a:tailEnd/>
          </a:ln>
        </p:spPr>
        <p:txBody>
          <a:bodyPr anchor="ctr"/>
          <a:lstStyle/>
          <a:p>
            <a:pPr algn="r" eaLnBrk="1" hangingPunct="1">
              <a:defRPr/>
            </a:pPr>
            <a:r>
              <a:rPr lang="en-US" altLang="zh-CN" sz="6600" b="1" kern="0" dirty="0">
                <a:solidFill>
                  <a:srgbClr val="00B0F0"/>
                </a:solidFill>
                <a:latin typeface="+mj-lt"/>
                <a:ea typeface="+mj-ea"/>
                <a:cs typeface="+mj-cs"/>
              </a:rPr>
              <a:t>Thank You</a:t>
            </a:r>
          </a:p>
        </p:txBody>
      </p:sp>
      <p:sp>
        <p:nvSpPr>
          <p:cNvPr id="6" name="Rectangle 2">
            <a:extLst>
              <a:ext uri="{FF2B5EF4-FFF2-40B4-BE49-F238E27FC236}">
                <a16:creationId xmlns:a16="http://schemas.microsoft.com/office/drawing/2014/main" id="{5CC0A592-139E-9B4F-A87A-040C0555744F}"/>
              </a:ext>
            </a:extLst>
          </p:cNvPr>
          <p:cNvSpPr txBox="1">
            <a:spLocks noChangeArrowheads="1"/>
          </p:cNvSpPr>
          <p:nvPr/>
        </p:nvSpPr>
        <p:spPr bwMode="auto">
          <a:xfrm>
            <a:off x="457200" y="990600"/>
            <a:ext cx="8686800" cy="838200"/>
          </a:xfrm>
          <a:prstGeom prst="rect">
            <a:avLst/>
          </a:prstGeom>
          <a:noFill/>
          <a:ln w="9525">
            <a:noFill/>
            <a:miter lim="800000"/>
            <a:headEnd/>
            <a:tailEnd/>
          </a:ln>
        </p:spPr>
        <p:txBody>
          <a:bodyPr anchor="ctr"/>
          <a:lstStyle/>
          <a:p>
            <a:pPr algn="r" eaLnBrk="1" hangingPunct="1">
              <a:defRPr/>
            </a:pPr>
            <a:r>
              <a:rPr lang="en-US" altLang="zh-CN" sz="6600" b="1" kern="0" dirty="0">
                <a:solidFill>
                  <a:srgbClr val="00B0F0"/>
                </a:solidFill>
                <a:latin typeface="微软雅黑" pitchFamily="34" charset="-122"/>
                <a:ea typeface="微软雅黑" pitchFamily="34" charset="-122"/>
                <a:cs typeface="+mj-cs"/>
              </a:rPr>
              <a:t>be empathetic</a:t>
            </a:r>
          </a:p>
        </p:txBody>
      </p:sp>
      <p:sp>
        <p:nvSpPr>
          <p:cNvPr id="7" name="Rectangle 2">
            <a:extLst>
              <a:ext uri="{FF2B5EF4-FFF2-40B4-BE49-F238E27FC236}">
                <a16:creationId xmlns:a16="http://schemas.microsoft.com/office/drawing/2014/main" id="{649D4C9E-571C-1349-86A9-7696ED58830E}"/>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algn="r" eaLnBrk="1" hangingPunct="1">
              <a:defRPr/>
            </a:pPr>
            <a:r>
              <a:rPr lang="en-US" altLang="zh-CN" sz="2600" kern="0" dirty="0">
                <a:solidFill>
                  <a:schemeClr val="bg1"/>
                </a:solidFill>
                <a:latin typeface="微软雅黑" pitchFamily="34" charset="-122"/>
                <a:ea typeface="微软雅黑" pitchFamily="34" charset="-122"/>
                <a:cs typeface="+mj-cs"/>
              </a:rPr>
              <a:t>every face along the boulevard</a:t>
            </a:r>
          </a:p>
          <a:p>
            <a:pPr algn="r" eaLnBrk="1" hangingPunct="1">
              <a:defRPr/>
            </a:pPr>
            <a:r>
              <a:rPr lang="en-US" altLang="zh-CN" sz="2600" kern="0" dirty="0">
                <a:solidFill>
                  <a:schemeClr val="bg1"/>
                </a:solidFill>
                <a:latin typeface="微软雅黑" pitchFamily="34" charset="-122"/>
                <a:ea typeface="微软雅黑" pitchFamily="34" charset="-122"/>
                <a:cs typeface="+mj-cs"/>
              </a:rPr>
              <a:t>is a dreamer just like you</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标题 1">
            <a:extLst>
              <a:ext uri="{FF2B5EF4-FFF2-40B4-BE49-F238E27FC236}">
                <a16:creationId xmlns:a16="http://schemas.microsoft.com/office/drawing/2014/main" id="{08D59921-65F1-9944-93E4-4B231C35093D}"/>
              </a:ext>
            </a:extLst>
          </p:cNvPr>
          <p:cNvSpPr>
            <a:spLocks noGrp="1" noChangeArrowheads="1"/>
          </p:cNvSpPr>
          <p:nvPr>
            <p:ph type="title"/>
          </p:nvPr>
        </p:nvSpPr>
        <p:spPr/>
        <p:txBody>
          <a:bodyPr/>
          <a:lstStyle/>
          <a:p>
            <a:r>
              <a:rPr lang="en-US" altLang="zh-CN"/>
              <a:t>#What’s More</a:t>
            </a:r>
            <a:endParaRPr lang="zh-CN" altLang="en-US"/>
          </a:p>
        </p:txBody>
      </p:sp>
      <p:sp>
        <p:nvSpPr>
          <p:cNvPr id="301058" name="内容占位符 2">
            <a:extLst>
              <a:ext uri="{FF2B5EF4-FFF2-40B4-BE49-F238E27FC236}">
                <a16:creationId xmlns:a16="http://schemas.microsoft.com/office/drawing/2014/main" id="{EF480F3E-FF11-A64E-909E-C17FDE39338E}"/>
              </a:ext>
            </a:extLst>
          </p:cNvPr>
          <p:cNvSpPr>
            <a:spLocks noGrp="1" noChangeArrowheads="1"/>
          </p:cNvSpPr>
          <p:nvPr>
            <p:ph idx="1"/>
          </p:nvPr>
        </p:nvSpPr>
        <p:spPr>
          <a:xfrm>
            <a:off x="457200" y="1600200"/>
            <a:ext cx="8534400" cy="4525963"/>
          </a:xfrm>
        </p:spPr>
        <p:txBody>
          <a:bodyPr/>
          <a:lstStyle/>
          <a:p>
            <a:r>
              <a:rPr lang="en-US" altLang="zh-CN" dirty="0">
                <a:hlinkClick r:id="rId2"/>
              </a:rPr>
              <a:t>What Matters More than Your Talents? </a:t>
            </a:r>
            <a:r>
              <a:rPr lang="en-US" altLang="zh-CN" dirty="0"/>
              <a:t>by Jeff Bezos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8131BD54-3F49-884D-9076-8539B20E1921}"/>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(classic) laundry example</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96D8F620-CB84-9C45-BFB7-D0A330AE7F4D}"/>
              </a:ext>
            </a:extLst>
          </p:cNvPr>
          <p:cNvSpPr>
            <a:spLocks noGrp="1" noChangeArrowheads="1"/>
          </p:cNvSpPr>
          <p:nvPr>
            <p:ph type="title"/>
          </p:nvPr>
        </p:nvSpPr>
        <p:spPr/>
        <p:txBody>
          <a:bodyPr/>
          <a:lstStyle/>
          <a:p>
            <a:pPr eaLnBrk="1" hangingPunct="1"/>
            <a:r>
              <a:rPr lang="en-US" altLang="zh-CN"/>
              <a:t>Laundry Example</a:t>
            </a:r>
          </a:p>
        </p:txBody>
      </p:sp>
      <p:sp>
        <p:nvSpPr>
          <p:cNvPr id="50178" name="Rectangle 3">
            <a:extLst>
              <a:ext uri="{FF2B5EF4-FFF2-40B4-BE49-F238E27FC236}">
                <a16:creationId xmlns:a16="http://schemas.microsoft.com/office/drawing/2014/main" id="{C80CCB7E-5BCE-6740-A440-B8A5C6E1C04E}"/>
              </a:ext>
            </a:extLst>
          </p:cNvPr>
          <p:cNvSpPr>
            <a:spLocks noGrp="1" noChangeArrowheads="1"/>
          </p:cNvSpPr>
          <p:nvPr>
            <p:ph type="body" idx="1"/>
          </p:nvPr>
        </p:nvSpPr>
        <p:spPr/>
        <p:txBody>
          <a:bodyPr/>
          <a:lstStyle/>
          <a:p>
            <a:pPr eaLnBrk="1" hangingPunct="1">
              <a:buFontTx/>
              <a:buNone/>
            </a:pPr>
            <a:r>
              <a:rPr lang="en-US" altLang="zh-CN" b="1"/>
              <a:t>A</a:t>
            </a:r>
            <a:r>
              <a:rPr lang="en-US" altLang="zh-CN"/>
              <a:t>nn, </a:t>
            </a:r>
            <a:r>
              <a:rPr lang="en-US" altLang="zh-CN" b="1"/>
              <a:t>B</a:t>
            </a:r>
            <a:r>
              <a:rPr lang="en-US" altLang="zh-CN"/>
              <a:t>rian, </a:t>
            </a:r>
            <a:r>
              <a:rPr lang="en-US" altLang="zh-CN" b="1"/>
              <a:t>C</a:t>
            </a:r>
            <a:r>
              <a:rPr lang="en-US" altLang="zh-CN"/>
              <a:t>athy, </a:t>
            </a:r>
            <a:r>
              <a:rPr lang="en-US" altLang="zh-CN" b="1"/>
              <a:t>D</a:t>
            </a:r>
            <a:r>
              <a:rPr lang="en-US" altLang="zh-CN"/>
              <a:t>ave</a:t>
            </a:r>
          </a:p>
          <a:p>
            <a:pPr eaLnBrk="1" hangingPunct="1">
              <a:buFontTx/>
              <a:buNone/>
            </a:pPr>
            <a:r>
              <a:rPr lang="en-US" altLang="zh-CN"/>
              <a:t>Each has one load of clothes to</a:t>
            </a:r>
          </a:p>
          <a:p>
            <a:pPr eaLnBrk="1" hangingPunct="1">
              <a:buFontTx/>
              <a:buNone/>
            </a:pPr>
            <a:r>
              <a:rPr lang="en-US" altLang="zh-CN"/>
              <a:t>wash,    dry,    fold.</a:t>
            </a:r>
          </a:p>
        </p:txBody>
      </p:sp>
      <p:grpSp>
        <p:nvGrpSpPr>
          <p:cNvPr id="50179" name="Group 17">
            <a:extLst>
              <a:ext uri="{FF2B5EF4-FFF2-40B4-BE49-F238E27FC236}">
                <a16:creationId xmlns:a16="http://schemas.microsoft.com/office/drawing/2014/main" id="{6434674A-56DA-4944-9512-1ED96F45B822}"/>
              </a:ext>
            </a:extLst>
          </p:cNvPr>
          <p:cNvGrpSpPr>
            <a:grpSpLocks/>
          </p:cNvGrpSpPr>
          <p:nvPr/>
        </p:nvGrpSpPr>
        <p:grpSpPr bwMode="auto">
          <a:xfrm>
            <a:off x="2286000" y="3429000"/>
            <a:ext cx="673100" cy="800100"/>
            <a:chOff x="4228" y="2820"/>
            <a:chExt cx="424" cy="504"/>
          </a:xfrm>
        </p:grpSpPr>
        <p:grpSp>
          <p:nvGrpSpPr>
            <p:cNvPr id="50199" name="Group 18">
              <a:extLst>
                <a:ext uri="{FF2B5EF4-FFF2-40B4-BE49-F238E27FC236}">
                  <a16:creationId xmlns:a16="http://schemas.microsoft.com/office/drawing/2014/main" id="{1EC06D03-DDAD-F740-9306-FE519E9FE101}"/>
                </a:ext>
              </a:extLst>
            </p:cNvPr>
            <p:cNvGrpSpPr>
              <a:grpSpLocks/>
            </p:cNvGrpSpPr>
            <p:nvPr/>
          </p:nvGrpSpPr>
          <p:grpSpPr bwMode="auto">
            <a:xfrm>
              <a:off x="4228" y="2820"/>
              <a:ext cx="424" cy="504"/>
              <a:chOff x="4228" y="2820"/>
              <a:chExt cx="424" cy="504"/>
            </a:xfrm>
          </p:grpSpPr>
          <p:sp>
            <p:nvSpPr>
              <p:cNvPr id="50202" name="AutoShape 19">
                <a:extLst>
                  <a:ext uri="{FF2B5EF4-FFF2-40B4-BE49-F238E27FC236}">
                    <a16:creationId xmlns:a16="http://schemas.microsoft.com/office/drawing/2014/main" id="{C83ED001-40CB-FA4F-AB29-D41BF24191EC}"/>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203" name="AutoShape 20">
                <a:extLst>
                  <a:ext uri="{FF2B5EF4-FFF2-40B4-BE49-F238E27FC236}">
                    <a16:creationId xmlns:a16="http://schemas.microsoft.com/office/drawing/2014/main" id="{21B5ACE3-7882-FC4F-9574-924E7A4EA6ED}"/>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200" name="Oval 21">
              <a:extLst>
                <a:ext uri="{FF2B5EF4-FFF2-40B4-BE49-F238E27FC236}">
                  <a16:creationId xmlns:a16="http://schemas.microsoft.com/office/drawing/2014/main" id="{FAFE71A8-B7B6-0A40-AAC6-3D089B16CFD2}"/>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201" name="AutoShape 22">
              <a:extLst>
                <a:ext uri="{FF2B5EF4-FFF2-40B4-BE49-F238E27FC236}">
                  <a16:creationId xmlns:a16="http://schemas.microsoft.com/office/drawing/2014/main" id="{6E769716-E86D-9847-B417-A57091A86E55}"/>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0180" name="Group 23">
            <a:extLst>
              <a:ext uri="{FF2B5EF4-FFF2-40B4-BE49-F238E27FC236}">
                <a16:creationId xmlns:a16="http://schemas.microsoft.com/office/drawing/2014/main" id="{146CA247-53F2-8D4A-932E-B3421292269F}"/>
              </a:ext>
            </a:extLst>
          </p:cNvPr>
          <p:cNvGrpSpPr>
            <a:grpSpLocks/>
          </p:cNvGrpSpPr>
          <p:nvPr/>
        </p:nvGrpSpPr>
        <p:grpSpPr bwMode="auto">
          <a:xfrm>
            <a:off x="3733800" y="3505200"/>
            <a:ext cx="661988" cy="649288"/>
            <a:chOff x="4319" y="3408"/>
            <a:chExt cx="417" cy="409"/>
          </a:xfrm>
        </p:grpSpPr>
        <p:grpSp>
          <p:nvGrpSpPr>
            <p:cNvPr id="50191" name="Group 24">
              <a:extLst>
                <a:ext uri="{FF2B5EF4-FFF2-40B4-BE49-F238E27FC236}">
                  <a16:creationId xmlns:a16="http://schemas.microsoft.com/office/drawing/2014/main" id="{C512442A-E347-314B-BD7C-4CB6893FA6E0}"/>
                </a:ext>
              </a:extLst>
            </p:cNvPr>
            <p:cNvGrpSpPr>
              <a:grpSpLocks/>
            </p:cNvGrpSpPr>
            <p:nvPr/>
          </p:nvGrpSpPr>
          <p:grpSpPr bwMode="auto">
            <a:xfrm>
              <a:off x="4321" y="3601"/>
              <a:ext cx="415" cy="216"/>
              <a:chOff x="4321" y="3601"/>
              <a:chExt cx="415" cy="216"/>
            </a:xfrm>
          </p:grpSpPr>
          <p:sp>
            <p:nvSpPr>
              <p:cNvPr id="50195" name="Freeform 25">
                <a:extLst>
                  <a:ext uri="{FF2B5EF4-FFF2-40B4-BE49-F238E27FC236}">
                    <a16:creationId xmlns:a16="http://schemas.microsoft.com/office/drawing/2014/main" id="{70E50E5E-742E-1247-80AD-5DD7DBE464A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6" name="Rectangle 26">
                <a:extLst>
                  <a:ext uri="{FF2B5EF4-FFF2-40B4-BE49-F238E27FC236}">
                    <a16:creationId xmlns:a16="http://schemas.microsoft.com/office/drawing/2014/main" id="{28CB875A-6169-424C-87DA-828280005FD0}"/>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7" name="Rectangle 27">
                <a:extLst>
                  <a:ext uri="{FF2B5EF4-FFF2-40B4-BE49-F238E27FC236}">
                    <a16:creationId xmlns:a16="http://schemas.microsoft.com/office/drawing/2014/main" id="{36F47BC7-F85B-0441-9C6F-C7450968B6A9}"/>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8" name="Rectangle 28">
                <a:extLst>
                  <a:ext uri="{FF2B5EF4-FFF2-40B4-BE49-F238E27FC236}">
                    <a16:creationId xmlns:a16="http://schemas.microsoft.com/office/drawing/2014/main" id="{6CA94102-CEA3-2A4A-BD08-74574E76EE97}"/>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0192" name="Group 29">
              <a:extLst>
                <a:ext uri="{FF2B5EF4-FFF2-40B4-BE49-F238E27FC236}">
                  <a16:creationId xmlns:a16="http://schemas.microsoft.com/office/drawing/2014/main" id="{2F807B30-7B9F-8B40-A5B8-DFB149E62952}"/>
                </a:ext>
              </a:extLst>
            </p:cNvPr>
            <p:cNvGrpSpPr>
              <a:grpSpLocks/>
            </p:cNvGrpSpPr>
            <p:nvPr/>
          </p:nvGrpSpPr>
          <p:grpSpPr bwMode="auto">
            <a:xfrm>
              <a:off x="4319" y="3408"/>
              <a:ext cx="217" cy="409"/>
              <a:chOff x="4319" y="3408"/>
              <a:chExt cx="217" cy="409"/>
            </a:xfrm>
          </p:grpSpPr>
          <p:sp>
            <p:nvSpPr>
              <p:cNvPr id="50193" name="Oval 30">
                <a:extLst>
                  <a:ext uri="{FF2B5EF4-FFF2-40B4-BE49-F238E27FC236}">
                    <a16:creationId xmlns:a16="http://schemas.microsoft.com/office/drawing/2014/main" id="{A52BDEE6-12DC-7F4F-B468-CED9FEC96135}"/>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4" name="Freeform 31">
                <a:extLst>
                  <a:ext uri="{FF2B5EF4-FFF2-40B4-BE49-F238E27FC236}">
                    <a16:creationId xmlns:a16="http://schemas.microsoft.com/office/drawing/2014/main" id="{55B4119F-CFE6-F24E-8C4D-F15184515BC1}"/>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0181" name="Group 32">
            <a:extLst>
              <a:ext uri="{FF2B5EF4-FFF2-40B4-BE49-F238E27FC236}">
                <a16:creationId xmlns:a16="http://schemas.microsoft.com/office/drawing/2014/main" id="{AB09FFBB-BB97-044B-93CB-A903B649E98C}"/>
              </a:ext>
            </a:extLst>
          </p:cNvPr>
          <p:cNvGrpSpPr>
            <a:grpSpLocks/>
          </p:cNvGrpSpPr>
          <p:nvPr/>
        </p:nvGrpSpPr>
        <p:grpSpPr bwMode="auto">
          <a:xfrm>
            <a:off x="685800" y="3429000"/>
            <a:ext cx="673100" cy="800100"/>
            <a:chOff x="4212" y="2144"/>
            <a:chExt cx="424" cy="504"/>
          </a:xfrm>
        </p:grpSpPr>
        <p:grpSp>
          <p:nvGrpSpPr>
            <p:cNvPr id="50185" name="Group 33">
              <a:extLst>
                <a:ext uri="{FF2B5EF4-FFF2-40B4-BE49-F238E27FC236}">
                  <a16:creationId xmlns:a16="http://schemas.microsoft.com/office/drawing/2014/main" id="{569950D9-2A88-DE46-95B5-13D36662E11F}"/>
                </a:ext>
              </a:extLst>
            </p:cNvPr>
            <p:cNvGrpSpPr>
              <a:grpSpLocks/>
            </p:cNvGrpSpPr>
            <p:nvPr/>
          </p:nvGrpSpPr>
          <p:grpSpPr bwMode="auto">
            <a:xfrm>
              <a:off x="4212" y="2144"/>
              <a:ext cx="424" cy="504"/>
              <a:chOff x="4212" y="2144"/>
              <a:chExt cx="424" cy="504"/>
            </a:xfrm>
          </p:grpSpPr>
          <p:grpSp>
            <p:nvGrpSpPr>
              <p:cNvPr id="50187" name="Group 34">
                <a:extLst>
                  <a:ext uri="{FF2B5EF4-FFF2-40B4-BE49-F238E27FC236}">
                    <a16:creationId xmlns:a16="http://schemas.microsoft.com/office/drawing/2014/main" id="{D3D6F90D-AC83-B04A-B1AB-20FEE4C7E277}"/>
                  </a:ext>
                </a:extLst>
              </p:cNvPr>
              <p:cNvGrpSpPr>
                <a:grpSpLocks/>
              </p:cNvGrpSpPr>
              <p:nvPr/>
            </p:nvGrpSpPr>
            <p:grpSpPr bwMode="auto">
              <a:xfrm>
                <a:off x="4212" y="2144"/>
                <a:ext cx="424" cy="504"/>
                <a:chOff x="4212" y="2144"/>
                <a:chExt cx="424" cy="504"/>
              </a:xfrm>
            </p:grpSpPr>
            <p:sp>
              <p:nvSpPr>
                <p:cNvPr id="50189" name="AutoShape 35">
                  <a:extLst>
                    <a:ext uri="{FF2B5EF4-FFF2-40B4-BE49-F238E27FC236}">
                      <a16:creationId xmlns:a16="http://schemas.microsoft.com/office/drawing/2014/main" id="{D8AEF928-D146-474D-AB8C-2C163D090824}"/>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0" name="AutoShape 36">
                  <a:extLst>
                    <a:ext uri="{FF2B5EF4-FFF2-40B4-BE49-F238E27FC236}">
                      <a16:creationId xmlns:a16="http://schemas.microsoft.com/office/drawing/2014/main" id="{C59EF194-14D6-B94C-A4E3-FAAFF13DD38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188" name="AutoShape 37">
                <a:extLst>
                  <a:ext uri="{FF2B5EF4-FFF2-40B4-BE49-F238E27FC236}">
                    <a16:creationId xmlns:a16="http://schemas.microsoft.com/office/drawing/2014/main" id="{D9041630-0E49-394B-99BC-1D0C1287D087}"/>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186" name="Oval 38">
              <a:extLst>
                <a:ext uri="{FF2B5EF4-FFF2-40B4-BE49-F238E27FC236}">
                  <a16:creationId xmlns:a16="http://schemas.microsoft.com/office/drawing/2014/main" id="{6D3E62C3-CEDD-AA48-8D3B-643D20B3DE24}"/>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182" name="Text Box 26">
            <a:extLst>
              <a:ext uri="{FF2B5EF4-FFF2-40B4-BE49-F238E27FC236}">
                <a16:creationId xmlns:a16="http://schemas.microsoft.com/office/drawing/2014/main" id="{84BEE69C-6B75-9F41-9407-038523BADAC7}"/>
              </a:ext>
            </a:extLst>
          </p:cNvPr>
          <p:cNvSpPr txBox="1">
            <a:spLocks noChangeArrowheads="1"/>
          </p:cNvSpPr>
          <p:nvPr/>
        </p:nvSpPr>
        <p:spPr bwMode="auto">
          <a:xfrm>
            <a:off x="381000" y="4419600"/>
            <a:ext cx="1106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washer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mins</a:t>
            </a:r>
          </a:p>
        </p:txBody>
      </p:sp>
      <p:sp>
        <p:nvSpPr>
          <p:cNvPr id="50183" name="Text Box 27">
            <a:extLst>
              <a:ext uri="{FF2B5EF4-FFF2-40B4-BE49-F238E27FC236}">
                <a16:creationId xmlns:a16="http://schemas.microsoft.com/office/drawing/2014/main" id="{1BB323A7-EBE0-FC4E-A4B7-3FA53210C792}"/>
              </a:ext>
            </a:extLst>
          </p:cNvPr>
          <p:cNvSpPr txBox="1">
            <a:spLocks noChangeArrowheads="1"/>
          </p:cNvSpPr>
          <p:nvPr/>
        </p:nvSpPr>
        <p:spPr bwMode="auto">
          <a:xfrm>
            <a:off x="2209800" y="4419600"/>
            <a:ext cx="1106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dryer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mins</a:t>
            </a:r>
          </a:p>
        </p:txBody>
      </p:sp>
      <p:sp>
        <p:nvSpPr>
          <p:cNvPr id="50184" name="Text Box 28">
            <a:extLst>
              <a:ext uri="{FF2B5EF4-FFF2-40B4-BE49-F238E27FC236}">
                <a16:creationId xmlns:a16="http://schemas.microsoft.com/office/drawing/2014/main" id="{E94EFC6D-55D1-D44F-A704-33C71BA78DE0}"/>
              </a:ext>
            </a:extLst>
          </p:cNvPr>
          <p:cNvSpPr txBox="1">
            <a:spLocks noChangeArrowheads="1"/>
          </p:cNvSpPr>
          <p:nvPr/>
        </p:nvSpPr>
        <p:spPr bwMode="auto">
          <a:xfrm>
            <a:off x="3657600" y="4419600"/>
            <a:ext cx="1106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folder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20 mins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77654152-40AA-D24D-ABEA-5C8F91AEED55}"/>
              </a:ext>
            </a:extLst>
          </p:cNvPr>
          <p:cNvSpPr>
            <a:spLocks noGrp="1" noChangeArrowheads="1"/>
          </p:cNvSpPr>
          <p:nvPr>
            <p:ph type="title"/>
          </p:nvPr>
        </p:nvSpPr>
        <p:spPr/>
        <p:txBody>
          <a:bodyPr/>
          <a:lstStyle/>
          <a:p>
            <a:pPr eaLnBrk="1" hangingPunct="1"/>
            <a:r>
              <a:rPr lang="en-US" altLang="zh-CN"/>
              <a:t>Sequential Laundry</a:t>
            </a:r>
          </a:p>
        </p:txBody>
      </p:sp>
      <p:sp>
        <p:nvSpPr>
          <p:cNvPr id="35843" name="Rectangle 3">
            <a:extLst>
              <a:ext uri="{FF2B5EF4-FFF2-40B4-BE49-F238E27FC236}">
                <a16:creationId xmlns:a16="http://schemas.microsoft.com/office/drawing/2014/main" id="{13518A43-A62C-134D-B9AD-DFA4FC523255}"/>
              </a:ext>
            </a:extLst>
          </p:cNvPr>
          <p:cNvSpPr>
            <a:spLocks noGrp="1" noChangeArrowheads="1"/>
          </p:cNvSpPr>
          <p:nvPr>
            <p:ph type="body" idx="1"/>
          </p:nvPr>
        </p:nvSpPr>
        <p:spPr>
          <a:xfrm>
            <a:off x="457200" y="5867400"/>
            <a:ext cx="8229600" cy="639763"/>
          </a:xfrm>
        </p:spPr>
        <p:txBody>
          <a:bodyPr/>
          <a:lstStyle/>
          <a:p>
            <a:pPr eaLnBrk="1" hangingPunct="1">
              <a:buFontTx/>
              <a:buNone/>
            </a:pPr>
            <a:r>
              <a:rPr lang="en-US" altLang="zh-CN"/>
              <a:t>What would you do? </a:t>
            </a:r>
          </a:p>
        </p:txBody>
      </p:sp>
      <p:sp>
        <p:nvSpPr>
          <p:cNvPr id="52227" name="Line 145">
            <a:extLst>
              <a:ext uri="{FF2B5EF4-FFF2-40B4-BE49-F238E27FC236}">
                <a16:creationId xmlns:a16="http://schemas.microsoft.com/office/drawing/2014/main" id="{06E151FD-561F-2649-9870-10913A3F9FE4}"/>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28" name="Text Box 148">
            <a:extLst>
              <a:ext uri="{FF2B5EF4-FFF2-40B4-BE49-F238E27FC236}">
                <a16:creationId xmlns:a16="http://schemas.microsoft.com/office/drawing/2014/main" id="{9CA588B7-E8DB-EC47-9774-47B7E20488F6}"/>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2" name="Group 17">
            <a:extLst>
              <a:ext uri="{FF2B5EF4-FFF2-40B4-BE49-F238E27FC236}">
                <a16:creationId xmlns:a16="http://schemas.microsoft.com/office/drawing/2014/main" id="{648204E2-1D6E-2543-B906-7CA61A5D4D85}"/>
              </a:ext>
            </a:extLst>
          </p:cNvPr>
          <p:cNvGrpSpPr>
            <a:grpSpLocks/>
          </p:cNvGrpSpPr>
          <p:nvPr/>
        </p:nvGrpSpPr>
        <p:grpSpPr bwMode="auto">
          <a:xfrm>
            <a:off x="1676400" y="2438400"/>
            <a:ext cx="673100" cy="800100"/>
            <a:chOff x="4228" y="2820"/>
            <a:chExt cx="424" cy="504"/>
          </a:xfrm>
        </p:grpSpPr>
        <p:grpSp>
          <p:nvGrpSpPr>
            <p:cNvPr id="52337" name="Group 18">
              <a:extLst>
                <a:ext uri="{FF2B5EF4-FFF2-40B4-BE49-F238E27FC236}">
                  <a16:creationId xmlns:a16="http://schemas.microsoft.com/office/drawing/2014/main" id="{774B6EAD-8C97-D842-BDE5-1607ABE282FB}"/>
                </a:ext>
              </a:extLst>
            </p:cNvPr>
            <p:cNvGrpSpPr>
              <a:grpSpLocks/>
            </p:cNvGrpSpPr>
            <p:nvPr/>
          </p:nvGrpSpPr>
          <p:grpSpPr bwMode="auto">
            <a:xfrm>
              <a:off x="4228" y="2820"/>
              <a:ext cx="424" cy="504"/>
              <a:chOff x="4228" y="2820"/>
              <a:chExt cx="424" cy="504"/>
            </a:xfrm>
          </p:grpSpPr>
          <p:sp>
            <p:nvSpPr>
              <p:cNvPr id="52340" name="AutoShape 19">
                <a:extLst>
                  <a:ext uri="{FF2B5EF4-FFF2-40B4-BE49-F238E27FC236}">
                    <a16:creationId xmlns:a16="http://schemas.microsoft.com/office/drawing/2014/main" id="{41523728-9C31-CF48-973A-EEF9C5B9D86E}"/>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41" name="AutoShape 20">
                <a:extLst>
                  <a:ext uri="{FF2B5EF4-FFF2-40B4-BE49-F238E27FC236}">
                    <a16:creationId xmlns:a16="http://schemas.microsoft.com/office/drawing/2014/main" id="{74449A03-A4D1-3741-966D-D64212750DFE}"/>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38" name="Oval 21">
              <a:extLst>
                <a:ext uri="{FF2B5EF4-FFF2-40B4-BE49-F238E27FC236}">
                  <a16:creationId xmlns:a16="http://schemas.microsoft.com/office/drawing/2014/main" id="{3E7A70EC-7CD7-3147-9C5E-B6B351D17440}"/>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9" name="AutoShape 22">
              <a:extLst>
                <a:ext uri="{FF2B5EF4-FFF2-40B4-BE49-F238E27FC236}">
                  <a16:creationId xmlns:a16="http://schemas.microsoft.com/office/drawing/2014/main" id="{51D28963-A7F0-484F-8A8F-B34710FD315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23">
            <a:extLst>
              <a:ext uri="{FF2B5EF4-FFF2-40B4-BE49-F238E27FC236}">
                <a16:creationId xmlns:a16="http://schemas.microsoft.com/office/drawing/2014/main" id="{5B189C54-A240-3C47-8A8F-A06282EA3338}"/>
              </a:ext>
            </a:extLst>
          </p:cNvPr>
          <p:cNvGrpSpPr>
            <a:grpSpLocks/>
          </p:cNvGrpSpPr>
          <p:nvPr/>
        </p:nvGrpSpPr>
        <p:grpSpPr bwMode="auto">
          <a:xfrm>
            <a:off x="2362200" y="2514600"/>
            <a:ext cx="661988" cy="649288"/>
            <a:chOff x="4319" y="3408"/>
            <a:chExt cx="417" cy="409"/>
          </a:xfrm>
        </p:grpSpPr>
        <p:grpSp>
          <p:nvGrpSpPr>
            <p:cNvPr id="52329" name="Group 24">
              <a:extLst>
                <a:ext uri="{FF2B5EF4-FFF2-40B4-BE49-F238E27FC236}">
                  <a16:creationId xmlns:a16="http://schemas.microsoft.com/office/drawing/2014/main" id="{2FD735CC-1895-2340-A48F-B1F2EA9B59F6}"/>
                </a:ext>
              </a:extLst>
            </p:cNvPr>
            <p:cNvGrpSpPr>
              <a:grpSpLocks/>
            </p:cNvGrpSpPr>
            <p:nvPr/>
          </p:nvGrpSpPr>
          <p:grpSpPr bwMode="auto">
            <a:xfrm>
              <a:off x="4321" y="3601"/>
              <a:ext cx="415" cy="216"/>
              <a:chOff x="4321" y="3601"/>
              <a:chExt cx="415" cy="216"/>
            </a:xfrm>
          </p:grpSpPr>
          <p:sp>
            <p:nvSpPr>
              <p:cNvPr id="52333" name="Freeform 25">
                <a:extLst>
                  <a:ext uri="{FF2B5EF4-FFF2-40B4-BE49-F238E27FC236}">
                    <a16:creationId xmlns:a16="http://schemas.microsoft.com/office/drawing/2014/main" id="{0AB4763D-F01F-1948-979F-C879517BEC5E}"/>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4" name="Rectangle 26">
                <a:extLst>
                  <a:ext uri="{FF2B5EF4-FFF2-40B4-BE49-F238E27FC236}">
                    <a16:creationId xmlns:a16="http://schemas.microsoft.com/office/drawing/2014/main" id="{ADD579FE-1CA2-2742-8476-2B70203400D1}"/>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5" name="Rectangle 27">
                <a:extLst>
                  <a:ext uri="{FF2B5EF4-FFF2-40B4-BE49-F238E27FC236}">
                    <a16:creationId xmlns:a16="http://schemas.microsoft.com/office/drawing/2014/main" id="{3E1BD05F-4539-8F49-B816-C11A735E70AD}"/>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6" name="Rectangle 28">
                <a:extLst>
                  <a:ext uri="{FF2B5EF4-FFF2-40B4-BE49-F238E27FC236}">
                    <a16:creationId xmlns:a16="http://schemas.microsoft.com/office/drawing/2014/main" id="{BCAC42C5-0E63-8745-8CA7-9C45566BE99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330" name="Group 29">
              <a:extLst>
                <a:ext uri="{FF2B5EF4-FFF2-40B4-BE49-F238E27FC236}">
                  <a16:creationId xmlns:a16="http://schemas.microsoft.com/office/drawing/2014/main" id="{CCEB2C92-4B31-EE4E-9733-E627D885F08C}"/>
                </a:ext>
              </a:extLst>
            </p:cNvPr>
            <p:cNvGrpSpPr>
              <a:grpSpLocks/>
            </p:cNvGrpSpPr>
            <p:nvPr/>
          </p:nvGrpSpPr>
          <p:grpSpPr bwMode="auto">
            <a:xfrm>
              <a:off x="4319" y="3408"/>
              <a:ext cx="217" cy="409"/>
              <a:chOff x="4319" y="3408"/>
              <a:chExt cx="217" cy="409"/>
            </a:xfrm>
          </p:grpSpPr>
          <p:sp>
            <p:nvSpPr>
              <p:cNvPr id="52331" name="Oval 30">
                <a:extLst>
                  <a:ext uri="{FF2B5EF4-FFF2-40B4-BE49-F238E27FC236}">
                    <a16:creationId xmlns:a16="http://schemas.microsoft.com/office/drawing/2014/main" id="{402F34D3-552B-7849-B05D-B917BC7352F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2" name="Freeform 31">
                <a:extLst>
                  <a:ext uri="{FF2B5EF4-FFF2-40B4-BE49-F238E27FC236}">
                    <a16:creationId xmlns:a16="http://schemas.microsoft.com/office/drawing/2014/main" id="{DFE105EF-D6B4-584F-89C0-FAAEB97D471E}"/>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 name="Group 32">
            <a:extLst>
              <a:ext uri="{FF2B5EF4-FFF2-40B4-BE49-F238E27FC236}">
                <a16:creationId xmlns:a16="http://schemas.microsoft.com/office/drawing/2014/main" id="{F92AE5FF-CF84-F245-826B-5A090F16A70E}"/>
              </a:ext>
            </a:extLst>
          </p:cNvPr>
          <p:cNvGrpSpPr>
            <a:grpSpLocks/>
          </p:cNvGrpSpPr>
          <p:nvPr/>
        </p:nvGrpSpPr>
        <p:grpSpPr bwMode="auto">
          <a:xfrm>
            <a:off x="990600" y="2438400"/>
            <a:ext cx="673100" cy="800100"/>
            <a:chOff x="4212" y="2144"/>
            <a:chExt cx="424" cy="504"/>
          </a:xfrm>
        </p:grpSpPr>
        <p:grpSp>
          <p:nvGrpSpPr>
            <p:cNvPr id="52323" name="Group 33">
              <a:extLst>
                <a:ext uri="{FF2B5EF4-FFF2-40B4-BE49-F238E27FC236}">
                  <a16:creationId xmlns:a16="http://schemas.microsoft.com/office/drawing/2014/main" id="{29017AC3-28B7-F14B-ADE4-5F6CACEE428A}"/>
                </a:ext>
              </a:extLst>
            </p:cNvPr>
            <p:cNvGrpSpPr>
              <a:grpSpLocks/>
            </p:cNvGrpSpPr>
            <p:nvPr/>
          </p:nvGrpSpPr>
          <p:grpSpPr bwMode="auto">
            <a:xfrm>
              <a:off x="4212" y="2144"/>
              <a:ext cx="424" cy="504"/>
              <a:chOff x="4212" y="2144"/>
              <a:chExt cx="424" cy="504"/>
            </a:xfrm>
          </p:grpSpPr>
          <p:grpSp>
            <p:nvGrpSpPr>
              <p:cNvPr id="52325" name="Group 34">
                <a:extLst>
                  <a:ext uri="{FF2B5EF4-FFF2-40B4-BE49-F238E27FC236}">
                    <a16:creationId xmlns:a16="http://schemas.microsoft.com/office/drawing/2014/main" id="{56F21CD5-4A33-1F4D-AD47-9B28A6216EEE}"/>
                  </a:ext>
                </a:extLst>
              </p:cNvPr>
              <p:cNvGrpSpPr>
                <a:grpSpLocks/>
              </p:cNvGrpSpPr>
              <p:nvPr/>
            </p:nvGrpSpPr>
            <p:grpSpPr bwMode="auto">
              <a:xfrm>
                <a:off x="4212" y="2144"/>
                <a:ext cx="424" cy="504"/>
                <a:chOff x="4212" y="2144"/>
                <a:chExt cx="424" cy="504"/>
              </a:xfrm>
            </p:grpSpPr>
            <p:sp>
              <p:nvSpPr>
                <p:cNvPr id="52327" name="AutoShape 35">
                  <a:extLst>
                    <a:ext uri="{FF2B5EF4-FFF2-40B4-BE49-F238E27FC236}">
                      <a16:creationId xmlns:a16="http://schemas.microsoft.com/office/drawing/2014/main" id="{16212C05-7BDE-DC43-8D10-E102D42875E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28" name="AutoShape 36">
                  <a:extLst>
                    <a:ext uri="{FF2B5EF4-FFF2-40B4-BE49-F238E27FC236}">
                      <a16:creationId xmlns:a16="http://schemas.microsoft.com/office/drawing/2014/main" id="{8F894C29-A3B3-7E4E-958A-90984539301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26" name="AutoShape 37">
                <a:extLst>
                  <a:ext uri="{FF2B5EF4-FFF2-40B4-BE49-F238E27FC236}">
                    <a16:creationId xmlns:a16="http://schemas.microsoft.com/office/drawing/2014/main" id="{919E5E1C-7527-044A-AD93-CAD7F19D19D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24" name="Oval 38">
              <a:extLst>
                <a:ext uri="{FF2B5EF4-FFF2-40B4-BE49-F238E27FC236}">
                  <a16:creationId xmlns:a16="http://schemas.microsoft.com/office/drawing/2014/main" id="{18D30631-8D1D-334E-BEEF-F5155D74800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32" name="Text Box 172">
            <a:extLst>
              <a:ext uri="{FF2B5EF4-FFF2-40B4-BE49-F238E27FC236}">
                <a16:creationId xmlns:a16="http://schemas.microsoft.com/office/drawing/2014/main" id="{C2D980A7-5EA3-7D4B-8CFB-F3FF23A137FC}"/>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10" name="Group 17">
            <a:extLst>
              <a:ext uri="{FF2B5EF4-FFF2-40B4-BE49-F238E27FC236}">
                <a16:creationId xmlns:a16="http://schemas.microsoft.com/office/drawing/2014/main" id="{9E177FE5-A9C5-034E-A4E1-92CEB42ED731}"/>
              </a:ext>
            </a:extLst>
          </p:cNvPr>
          <p:cNvGrpSpPr>
            <a:grpSpLocks/>
          </p:cNvGrpSpPr>
          <p:nvPr/>
        </p:nvGrpSpPr>
        <p:grpSpPr bwMode="auto">
          <a:xfrm>
            <a:off x="3733800" y="3276600"/>
            <a:ext cx="673100" cy="800100"/>
            <a:chOff x="4228" y="2820"/>
            <a:chExt cx="424" cy="504"/>
          </a:xfrm>
        </p:grpSpPr>
        <p:grpSp>
          <p:nvGrpSpPr>
            <p:cNvPr id="52318" name="Group 18">
              <a:extLst>
                <a:ext uri="{FF2B5EF4-FFF2-40B4-BE49-F238E27FC236}">
                  <a16:creationId xmlns:a16="http://schemas.microsoft.com/office/drawing/2014/main" id="{D15A6BCE-86ED-1545-9522-CA907F70F5D2}"/>
                </a:ext>
              </a:extLst>
            </p:cNvPr>
            <p:cNvGrpSpPr>
              <a:grpSpLocks/>
            </p:cNvGrpSpPr>
            <p:nvPr/>
          </p:nvGrpSpPr>
          <p:grpSpPr bwMode="auto">
            <a:xfrm>
              <a:off x="4228" y="2820"/>
              <a:ext cx="424" cy="504"/>
              <a:chOff x="4228" y="2820"/>
              <a:chExt cx="424" cy="504"/>
            </a:xfrm>
          </p:grpSpPr>
          <p:sp>
            <p:nvSpPr>
              <p:cNvPr id="52321" name="AutoShape 19">
                <a:extLst>
                  <a:ext uri="{FF2B5EF4-FFF2-40B4-BE49-F238E27FC236}">
                    <a16:creationId xmlns:a16="http://schemas.microsoft.com/office/drawing/2014/main" id="{96A01A02-8506-BC4C-8731-C31E9D8C9943}"/>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22" name="AutoShape 20">
                <a:extLst>
                  <a:ext uri="{FF2B5EF4-FFF2-40B4-BE49-F238E27FC236}">
                    <a16:creationId xmlns:a16="http://schemas.microsoft.com/office/drawing/2014/main" id="{C42955A0-3C28-744A-810D-17717E11A0C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19" name="Oval 21">
              <a:extLst>
                <a:ext uri="{FF2B5EF4-FFF2-40B4-BE49-F238E27FC236}">
                  <a16:creationId xmlns:a16="http://schemas.microsoft.com/office/drawing/2014/main" id="{209E3F54-24C4-C64F-9A5E-90ECBB4B2DC6}"/>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20" name="AutoShape 22">
              <a:extLst>
                <a:ext uri="{FF2B5EF4-FFF2-40B4-BE49-F238E27FC236}">
                  <a16:creationId xmlns:a16="http://schemas.microsoft.com/office/drawing/2014/main" id="{AF7985BD-ED36-6C4A-A1ED-6C61D094157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23">
            <a:extLst>
              <a:ext uri="{FF2B5EF4-FFF2-40B4-BE49-F238E27FC236}">
                <a16:creationId xmlns:a16="http://schemas.microsoft.com/office/drawing/2014/main" id="{5AA6A294-C5A4-F748-8A69-41A865C24777}"/>
              </a:ext>
            </a:extLst>
          </p:cNvPr>
          <p:cNvGrpSpPr>
            <a:grpSpLocks/>
          </p:cNvGrpSpPr>
          <p:nvPr/>
        </p:nvGrpSpPr>
        <p:grpSpPr bwMode="auto">
          <a:xfrm>
            <a:off x="4419600" y="3352800"/>
            <a:ext cx="661988" cy="649288"/>
            <a:chOff x="4319" y="3408"/>
            <a:chExt cx="417" cy="409"/>
          </a:xfrm>
        </p:grpSpPr>
        <p:grpSp>
          <p:nvGrpSpPr>
            <p:cNvPr id="52310" name="Group 24">
              <a:extLst>
                <a:ext uri="{FF2B5EF4-FFF2-40B4-BE49-F238E27FC236}">
                  <a16:creationId xmlns:a16="http://schemas.microsoft.com/office/drawing/2014/main" id="{5AC046D3-41DA-AF4D-8136-F4AACE13F082}"/>
                </a:ext>
              </a:extLst>
            </p:cNvPr>
            <p:cNvGrpSpPr>
              <a:grpSpLocks/>
            </p:cNvGrpSpPr>
            <p:nvPr/>
          </p:nvGrpSpPr>
          <p:grpSpPr bwMode="auto">
            <a:xfrm>
              <a:off x="4321" y="3601"/>
              <a:ext cx="415" cy="216"/>
              <a:chOff x="4321" y="3601"/>
              <a:chExt cx="415" cy="216"/>
            </a:xfrm>
          </p:grpSpPr>
          <p:sp>
            <p:nvSpPr>
              <p:cNvPr id="52314" name="Freeform 25">
                <a:extLst>
                  <a:ext uri="{FF2B5EF4-FFF2-40B4-BE49-F238E27FC236}">
                    <a16:creationId xmlns:a16="http://schemas.microsoft.com/office/drawing/2014/main" id="{FEF04C57-D2D4-BC44-8D1A-4F086DE8EE2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5" name="Rectangle 26">
                <a:extLst>
                  <a:ext uri="{FF2B5EF4-FFF2-40B4-BE49-F238E27FC236}">
                    <a16:creationId xmlns:a16="http://schemas.microsoft.com/office/drawing/2014/main" id="{DB02B1E3-0079-4B40-81FF-BF76DF420D70}"/>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6" name="Rectangle 27">
                <a:extLst>
                  <a:ext uri="{FF2B5EF4-FFF2-40B4-BE49-F238E27FC236}">
                    <a16:creationId xmlns:a16="http://schemas.microsoft.com/office/drawing/2014/main" id="{6EF58B01-2B5C-8246-829E-8F7B8E71B41F}"/>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7" name="Rectangle 28">
                <a:extLst>
                  <a:ext uri="{FF2B5EF4-FFF2-40B4-BE49-F238E27FC236}">
                    <a16:creationId xmlns:a16="http://schemas.microsoft.com/office/drawing/2014/main" id="{9926A7E3-95D6-FD44-AC25-6D3360A35B3C}"/>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311" name="Group 29">
              <a:extLst>
                <a:ext uri="{FF2B5EF4-FFF2-40B4-BE49-F238E27FC236}">
                  <a16:creationId xmlns:a16="http://schemas.microsoft.com/office/drawing/2014/main" id="{57D98862-0C81-2041-930B-51ABCA4283DC}"/>
                </a:ext>
              </a:extLst>
            </p:cNvPr>
            <p:cNvGrpSpPr>
              <a:grpSpLocks/>
            </p:cNvGrpSpPr>
            <p:nvPr/>
          </p:nvGrpSpPr>
          <p:grpSpPr bwMode="auto">
            <a:xfrm>
              <a:off x="4319" y="3408"/>
              <a:ext cx="217" cy="409"/>
              <a:chOff x="4319" y="3408"/>
              <a:chExt cx="217" cy="409"/>
            </a:xfrm>
          </p:grpSpPr>
          <p:sp>
            <p:nvSpPr>
              <p:cNvPr id="52312" name="Oval 30">
                <a:extLst>
                  <a:ext uri="{FF2B5EF4-FFF2-40B4-BE49-F238E27FC236}">
                    <a16:creationId xmlns:a16="http://schemas.microsoft.com/office/drawing/2014/main" id="{7D58A636-47FF-284F-A9EE-F8D10E39DFFC}"/>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3" name="Freeform 31">
                <a:extLst>
                  <a:ext uri="{FF2B5EF4-FFF2-40B4-BE49-F238E27FC236}">
                    <a16:creationId xmlns:a16="http://schemas.microsoft.com/office/drawing/2014/main" id="{B998DF9C-744A-BC47-8C6B-7696FE6287E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15" name="Group 32">
            <a:extLst>
              <a:ext uri="{FF2B5EF4-FFF2-40B4-BE49-F238E27FC236}">
                <a16:creationId xmlns:a16="http://schemas.microsoft.com/office/drawing/2014/main" id="{50B34762-EF88-9E4C-A3A0-C599FB9825B0}"/>
              </a:ext>
            </a:extLst>
          </p:cNvPr>
          <p:cNvGrpSpPr>
            <a:grpSpLocks/>
          </p:cNvGrpSpPr>
          <p:nvPr/>
        </p:nvGrpSpPr>
        <p:grpSpPr bwMode="auto">
          <a:xfrm>
            <a:off x="3048000" y="3276600"/>
            <a:ext cx="673100" cy="800100"/>
            <a:chOff x="4212" y="2144"/>
            <a:chExt cx="424" cy="504"/>
          </a:xfrm>
        </p:grpSpPr>
        <p:grpSp>
          <p:nvGrpSpPr>
            <p:cNvPr id="52304" name="Group 33">
              <a:extLst>
                <a:ext uri="{FF2B5EF4-FFF2-40B4-BE49-F238E27FC236}">
                  <a16:creationId xmlns:a16="http://schemas.microsoft.com/office/drawing/2014/main" id="{8D29B91B-B83F-C44B-9EC5-C86C5C291343}"/>
                </a:ext>
              </a:extLst>
            </p:cNvPr>
            <p:cNvGrpSpPr>
              <a:grpSpLocks/>
            </p:cNvGrpSpPr>
            <p:nvPr/>
          </p:nvGrpSpPr>
          <p:grpSpPr bwMode="auto">
            <a:xfrm>
              <a:off x="4212" y="2144"/>
              <a:ext cx="424" cy="504"/>
              <a:chOff x="4212" y="2144"/>
              <a:chExt cx="424" cy="504"/>
            </a:xfrm>
          </p:grpSpPr>
          <p:grpSp>
            <p:nvGrpSpPr>
              <p:cNvPr id="52306" name="Group 34">
                <a:extLst>
                  <a:ext uri="{FF2B5EF4-FFF2-40B4-BE49-F238E27FC236}">
                    <a16:creationId xmlns:a16="http://schemas.microsoft.com/office/drawing/2014/main" id="{7404BCD0-A5AA-1C41-AAC1-985BC5AAD9E7}"/>
                  </a:ext>
                </a:extLst>
              </p:cNvPr>
              <p:cNvGrpSpPr>
                <a:grpSpLocks/>
              </p:cNvGrpSpPr>
              <p:nvPr/>
            </p:nvGrpSpPr>
            <p:grpSpPr bwMode="auto">
              <a:xfrm>
                <a:off x="4212" y="2144"/>
                <a:ext cx="424" cy="504"/>
                <a:chOff x="4212" y="2144"/>
                <a:chExt cx="424" cy="504"/>
              </a:xfrm>
            </p:grpSpPr>
            <p:sp>
              <p:nvSpPr>
                <p:cNvPr id="52308" name="AutoShape 35">
                  <a:extLst>
                    <a:ext uri="{FF2B5EF4-FFF2-40B4-BE49-F238E27FC236}">
                      <a16:creationId xmlns:a16="http://schemas.microsoft.com/office/drawing/2014/main" id="{1785B6AD-59C4-0949-9240-33A561228934}"/>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09" name="AutoShape 36">
                  <a:extLst>
                    <a:ext uri="{FF2B5EF4-FFF2-40B4-BE49-F238E27FC236}">
                      <a16:creationId xmlns:a16="http://schemas.microsoft.com/office/drawing/2014/main" id="{F18D0EB2-24B8-7049-8C58-5F11FCB8299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07" name="AutoShape 37">
                <a:extLst>
                  <a:ext uri="{FF2B5EF4-FFF2-40B4-BE49-F238E27FC236}">
                    <a16:creationId xmlns:a16="http://schemas.microsoft.com/office/drawing/2014/main" id="{B1CEC01C-54B1-B94B-A211-AD8E282B5795}"/>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05" name="Oval 38">
              <a:extLst>
                <a:ext uri="{FF2B5EF4-FFF2-40B4-BE49-F238E27FC236}">
                  <a16:creationId xmlns:a16="http://schemas.microsoft.com/office/drawing/2014/main" id="{A82D5784-15B2-2746-8B80-FC2E1B5E8264}"/>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8" name="Group 17">
            <a:extLst>
              <a:ext uri="{FF2B5EF4-FFF2-40B4-BE49-F238E27FC236}">
                <a16:creationId xmlns:a16="http://schemas.microsoft.com/office/drawing/2014/main" id="{5A2469B1-BF51-A840-883A-BD5DEA165E53}"/>
              </a:ext>
            </a:extLst>
          </p:cNvPr>
          <p:cNvGrpSpPr>
            <a:grpSpLocks/>
          </p:cNvGrpSpPr>
          <p:nvPr/>
        </p:nvGrpSpPr>
        <p:grpSpPr bwMode="auto">
          <a:xfrm>
            <a:off x="5715000" y="4191000"/>
            <a:ext cx="673100" cy="800100"/>
            <a:chOff x="4228" y="2820"/>
            <a:chExt cx="424" cy="504"/>
          </a:xfrm>
        </p:grpSpPr>
        <p:grpSp>
          <p:nvGrpSpPr>
            <p:cNvPr id="52299" name="Group 18">
              <a:extLst>
                <a:ext uri="{FF2B5EF4-FFF2-40B4-BE49-F238E27FC236}">
                  <a16:creationId xmlns:a16="http://schemas.microsoft.com/office/drawing/2014/main" id="{8E77F47C-C0C2-4A44-A829-AA2270688DC0}"/>
                </a:ext>
              </a:extLst>
            </p:cNvPr>
            <p:cNvGrpSpPr>
              <a:grpSpLocks/>
            </p:cNvGrpSpPr>
            <p:nvPr/>
          </p:nvGrpSpPr>
          <p:grpSpPr bwMode="auto">
            <a:xfrm>
              <a:off x="4228" y="2820"/>
              <a:ext cx="424" cy="504"/>
              <a:chOff x="4228" y="2820"/>
              <a:chExt cx="424" cy="504"/>
            </a:xfrm>
          </p:grpSpPr>
          <p:sp>
            <p:nvSpPr>
              <p:cNvPr id="52302" name="AutoShape 19">
                <a:extLst>
                  <a:ext uri="{FF2B5EF4-FFF2-40B4-BE49-F238E27FC236}">
                    <a16:creationId xmlns:a16="http://schemas.microsoft.com/office/drawing/2014/main" id="{698D40D5-9BFD-484C-949A-8B77E78FE16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03" name="AutoShape 20">
                <a:extLst>
                  <a:ext uri="{FF2B5EF4-FFF2-40B4-BE49-F238E27FC236}">
                    <a16:creationId xmlns:a16="http://schemas.microsoft.com/office/drawing/2014/main" id="{BFC768EF-5227-3E46-8103-847CF4938E74}"/>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00" name="Oval 21">
              <a:extLst>
                <a:ext uri="{FF2B5EF4-FFF2-40B4-BE49-F238E27FC236}">
                  <a16:creationId xmlns:a16="http://schemas.microsoft.com/office/drawing/2014/main" id="{07E81992-6369-D44C-948C-D07BDB4D79C5}"/>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01" name="AutoShape 22">
              <a:extLst>
                <a:ext uri="{FF2B5EF4-FFF2-40B4-BE49-F238E27FC236}">
                  <a16:creationId xmlns:a16="http://schemas.microsoft.com/office/drawing/2014/main" id="{AB3F21C6-632F-6F46-9429-DD13510CB5A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0" name="Group 23">
            <a:extLst>
              <a:ext uri="{FF2B5EF4-FFF2-40B4-BE49-F238E27FC236}">
                <a16:creationId xmlns:a16="http://schemas.microsoft.com/office/drawing/2014/main" id="{D07F47ED-9FF4-064D-806B-35C9C4487C50}"/>
              </a:ext>
            </a:extLst>
          </p:cNvPr>
          <p:cNvGrpSpPr>
            <a:grpSpLocks/>
          </p:cNvGrpSpPr>
          <p:nvPr/>
        </p:nvGrpSpPr>
        <p:grpSpPr bwMode="auto">
          <a:xfrm>
            <a:off x="6400800" y="4267200"/>
            <a:ext cx="661988" cy="649288"/>
            <a:chOff x="4319" y="3408"/>
            <a:chExt cx="417" cy="409"/>
          </a:xfrm>
        </p:grpSpPr>
        <p:grpSp>
          <p:nvGrpSpPr>
            <p:cNvPr id="52291" name="Group 24">
              <a:extLst>
                <a:ext uri="{FF2B5EF4-FFF2-40B4-BE49-F238E27FC236}">
                  <a16:creationId xmlns:a16="http://schemas.microsoft.com/office/drawing/2014/main" id="{D0385758-C61B-8244-AE8D-FF114B9FBAFB}"/>
                </a:ext>
              </a:extLst>
            </p:cNvPr>
            <p:cNvGrpSpPr>
              <a:grpSpLocks/>
            </p:cNvGrpSpPr>
            <p:nvPr/>
          </p:nvGrpSpPr>
          <p:grpSpPr bwMode="auto">
            <a:xfrm>
              <a:off x="4321" y="3601"/>
              <a:ext cx="415" cy="216"/>
              <a:chOff x="4321" y="3601"/>
              <a:chExt cx="415" cy="216"/>
            </a:xfrm>
          </p:grpSpPr>
          <p:sp>
            <p:nvSpPr>
              <p:cNvPr id="52295" name="Freeform 25">
                <a:extLst>
                  <a:ext uri="{FF2B5EF4-FFF2-40B4-BE49-F238E27FC236}">
                    <a16:creationId xmlns:a16="http://schemas.microsoft.com/office/drawing/2014/main" id="{6A0211C2-6998-914A-ADCF-C7ED14E38A4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6" name="Rectangle 26">
                <a:extLst>
                  <a:ext uri="{FF2B5EF4-FFF2-40B4-BE49-F238E27FC236}">
                    <a16:creationId xmlns:a16="http://schemas.microsoft.com/office/drawing/2014/main" id="{717B67DB-7D1C-9349-BCF3-C752B313AC3D}"/>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7" name="Rectangle 27">
                <a:extLst>
                  <a:ext uri="{FF2B5EF4-FFF2-40B4-BE49-F238E27FC236}">
                    <a16:creationId xmlns:a16="http://schemas.microsoft.com/office/drawing/2014/main" id="{22E5C271-0041-5945-B284-E48EE8D80342}"/>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8" name="Rectangle 28">
                <a:extLst>
                  <a:ext uri="{FF2B5EF4-FFF2-40B4-BE49-F238E27FC236}">
                    <a16:creationId xmlns:a16="http://schemas.microsoft.com/office/drawing/2014/main" id="{F7E57192-A573-8044-8D53-3A3CD213005D}"/>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292" name="Group 29">
              <a:extLst>
                <a:ext uri="{FF2B5EF4-FFF2-40B4-BE49-F238E27FC236}">
                  <a16:creationId xmlns:a16="http://schemas.microsoft.com/office/drawing/2014/main" id="{959D54FC-3AD5-0E46-B03E-4190FBA0DEBE}"/>
                </a:ext>
              </a:extLst>
            </p:cNvPr>
            <p:cNvGrpSpPr>
              <a:grpSpLocks/>
            </p:cNvGrpSpPr>
            <p:nvPr/>
          </p:nvGrpSpPr>
          <p:grpSpPr bwMode="auto">
            <a:xfrm>
              <a:off x="4319" y="3408"/>
              <a:ext cx="217" cy="409"/>
              <a:chOff x="4319" y="3408"/>
              <a:chExt cx="217" cy="409"/>
            </a:xfrm>
          </p:grpSpPr>
          <p:sp>
            <p:nvSpPr>
              <p:cNvPr id="52293" name="Oval 30">
                <a:extLst>
                  <a:ext uri="{FF2B5EF4-FFF2-40B4-BE49-F238E27FC236}">
                    <a16:creationId xmlns:a16="http://schemas.microsoft.com/office/drawing/2014/main" id="{8180EE23-A4EB-C54B-AB78-2AB40C22D203}"/>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4" name="Freeform 31">
                <a:extLst>
                  <a:ext uri="{FF2B5EF4-FFF2-40B4-BE49-F238E27FC236}">
                    <a16:creationId xmlns:a16="http://schemas.microsoft.com/office/drawing/2014/main" id="{8B9886CC-F769-1741-93BE-423EDA1ADBAD}"/>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23" name="Group 32">
            <a:extLst>
              <a:ext uri="{FF2B5EF4-FFF2-40B4-BE49-F238E27FC236}">
                <a16:creationId xmlns:a16="http://schemas.microsoft.com/office/drawing/2014/main" id="{85D1078E-AAEE-2E4D-8160-F99D7211BBDB}"/>
              </a:ext>
            </a:extLst>
          </p:cNvPr>
          <p:cNvGrpSpPr>
            <a:grpSpLocks/>
          </p:cNvGrpSpPr>
          <p:nvPr/>
        </p:nvGrpSpPr>
        <p:grpSpPr bwMode="auto">
          <a:xfrm>
            <a:off x="5029200" y="4191000"/>
            <a:ext cx="673100" cy="800100"/>
            <a:chOff x="4212" y="2144"/>
            <a:chExt cx="424" cy="504"/>
          </a:xfrm>
        </p:grpSpPr>
        <p:grpSp>
          <p:nvGrpSpPr>
            <p:cNvPr id="52285" name="Group 33">
              <a:extLst>
                <a:ext uri="{FF2B5EF4-FFF2-40B4-BE49-F238E27FC236}">
                  <a16:creationId xmlns:a16="http://schemas.microsoft.com/office/drawing/2014/main" id="{DD90510D-579C-3243-AAAD-BED2BBD71658}"/>
                </a:ext>
              </a:extLst>
            </p:cNvPr>
            <p:cNvGrpSpPr>
              <a:grpSpLocks/>
            </p:cNvGrpSpPr>
            <p:nvPr/>
          </p:nvGrpSpPr>
          <p:grpSpPr bwMode="auto">
            <a:xfrm>
              <a:off x="4212" y="2144"/>
              <a:ext cx="424" cy="504"/>
              <a:chOff x="4212" y="2144"/>
              <a:chExt cx="424" cy="504"/>
            </a:xfrm>
          </p:grpSpPr>
          <p:grpSp>
            <p:nvGrpSpPr>
              <p:cNvPr id="52287" name="Group 34">
                <a:extLst>
                  <a:ext uri="{FF2B5EF4-FFF2-40B4-BE49-F238E27FC236}">
                    <a16:creationId xmlns:a16="http://schemas.microsoft.com/office/drawing/2014/main" id="{BFD4285D-4FCF-E745-B573-66D7F4DCBC15}"/>
                  </a:ext>
                </a:extLst>
              </p:cNvPr>
              <p:cNvGrpSpPr>
                <a:grpSpLocks/>
              </p:cNvGrpSpPr>
              <p:nvPr/>
            </p:nvGrpSpPr>
            <p:grpSpPr bwMode="auto">
              <a:xfrm>
                <a:off x="4212" y="2144"/>
                <a:ext cx="424" cy="504"/>
                <a:chOff x="4212" y="2144"/>
                <a:chExt cx="424" cy="504"/>
              </a:xfrm>
            </p:grpSpPr>
            <p:sp>
              <p:nvSpPr>
                <p:cNvPr id="52289" name="AutoShape 35">
                  <a:extLst>
                    <a:ext uri="{FF2B5EF4-FFF2-40B4-BE49-F238E27FC236}">
                      <a16:creationId xmlns:a16="http://schemas.microsoft.com/office/drawing/2014/main" id="{572BCB0A-5564-C543-A72A-FAFF6650EBD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0" name="AutoShape 36">
                  <a:extLst>
                    <a:ext uri="{FF2B5EF4-FFF2-40B4-BE49-F238E27FC236}">
                      <a16:creationId xmlns:a16="http://schemas.microsoft.com/office/drawing/2014/main" id="{D907D7DF-37BA-6D40-87CB-85478B61DBB8}"/>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88" name="AutoShape 37">
                <a:extLst>
                  <a:ext uri="{FF2B5EF4-FFF2-40B4-BE49-F238E27FC236}">
                    <a16:creationId xmlns:a16="http://schemas.microsoft.com/office/drawing/2014/main" id="{A8E8B769-5650-4547-B709-ECE16272AE60}"/>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86" name="Oval 38">
              <a:extLst>
                <a:ext uri="{FF2B5EF4-FFF2-40B4-BE49-F238E27FC236}">
                  <a16:creationId xmlns:a16="http://schemas.microsoft.com/office/drawing/2014/main" id="{6A2E685B-96D9-8D4C-8117-9D325F04B03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6" name="Group 17">
            <a:extLst>
              <a:ext uri="{FF2B5EF4-FFF2-40B4-BE49-F238E27FC236}">
                <a16:creationId xmlns:a16="http://schemas.microsoft.com/office/drawing/2014/main" id="{F0081221-B40A-A644-9BBF-5EADDF061167}"/>
              </a:ext>
            </a:extLst>
          </p:cNvPr>
          <p:cNvGrpSpPr>
            <a:grpSpLocks/>
          </p:cNvGrpSpPr>
          <p:nvPr/>
        </p:nvGrpSpPr>
        <p:grpSpPr bwMode="auto">
          <a:xfrm>
            <a:off x="7796213" y="5029200"/>
            <a:ext cx="673100" cy="800100"/>
            <a:chOff x="4228" y="2820"/>
            <a:chExt cx="424" cy="504"/>
          </a:xfrm>
        </p:grpSpPr>
        <p:grpSp>
          <p:nvGrpSpPr>
            <p:cNvPr id="52280" name="Group 18">
              <a:extLst>
                <a:ext uri="{FF2B5EF4-FFF2-40B4-BE49-F238E27FC236}">
                  <a16:creationId xmlns:a16="http://schemas.microsoft.com/office/drawing/2014/main" id="{501450E0-9046-AD4C-96C5-0A160AD7D121}"/>
                </a:ext>
              </a:extLst>
            </p:cNvPr>
            <p:cNvGrpSpPr>
              <a:grpSpLocks/>
            </p:cNvGrpSpPr>
            <p:nvPr/>
          </p:nvGrpSpPr>
          <p:grpSpPr bwMode="auto">
            <a:xfrm>
              <a:off x="4228" y="2820"/>
              <a:ext cx="424" cy="504"/>
              <a:chOff x="4228" y="2820"/>
              <a:chExt cx="424" cy="504"/>
            </a:xfrm>
          </p:grpSpPr>
          <p:sp>
            <p:nvSpPr>
              <p:cNvPr id="52283" name="AutoShape 19">
                <a:extLst>
                  <a:ext uri="{FF2B5EF4-FFF2-40B4-BE49-F238E27FC236}">
                    <a16:creationId xmlns:a16="http://schemas.microsoft.com/office/drawing/2014/main" id="{BE2063EA-A562-E54D-A3F2-70A2EF59A88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4" name="AutoShape 20">
                <a:extLst>
                  <a:ext uri="{FF2B5EF4-FFF2-40B4-BE49-F238E27FC236}">
                    <a16:creationId xmlns:a16="http://schemas.microsoft.com/office/drawing/2014/main" id="{C7519F4B-17E6-4B40-AAB0-C0BD3A9967A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81" name="Oval 21">
              <a:extLst>
                <a:ext uri="{FF2B5EF4-FFF2-40B4-BE49-F238E27FC236}">
                  <a16:creationId xmlns:a16="http://schemas.microsoft.com/office/drawing/2014/main" id="{48F6B3D8-1262-F84B-A297-8700C7F6177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2" name="AutoShape 22">
              <a:extLst>
                <a:ext uri="{FF2B5EF4-FFF2-40B4-BE49-F238E27FC236}">
                  <a16:creationId xmlns:a16="http://schemas.microsoft.com/office/drawing/2014/main" id="{0DAA8F91-9522-654F-A594-2EDF2D639219}"/>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 name="Group 23">
            <a:extLst>
              <a:ext uri="{FF2B5EF4-FFF2-40B4-BE49-F238E27FC236}">
                <a16:creationId xmlns:a16="http://schemas.microsoft.com/office/drawing/2014/main" id="{404DC8D1-9A0F-C943-B24D-C8CE9AB03843}"/>
              </a:ext>
            </a:extLst>
          </p:cNvPr>
          <p:cNvGrpSpPr>
            <a:grpSpLocks/>
          </p:cNvGrpSpPr>
          <p:nvPr/>
        </p:nvGrpSpPr>
        <p:grpSpPr bwMode="auto">
          <a:xfrm>
            <a:off x="8482013" y="5105400"/>
            <a:ext cx="661987" cy="649288"/>
            <a:chOff x="4319" y="3408"/>
            <a:chExt cx="417" cy="409"/>
          </a:xfrm>
        </p:grpSpPr>
        <p:grpSp>
          <p:nvGrpSpPr>
            <p:cNvPr id="52272" name="Group 24">
              <a:extLst>
                <a:ext uri="{FF2B5EF4-FFF2-40B4-BE49-F238E27FC236}">
                  <a16:creationId xmlns:a16="http://schemas.microsoft.com/office/drawing/2014/main" id="{6FFF0991-A9DE-5D47-8F29-2BC6A11F4521}"/>
                </a:ext>
              </a:extLst>
            </p:cNvPr>
            <p:cNvGrpSpPr>
              <a:grpSpLocks/>
            </p:cNvGrpSpPr>
            <p:nvPr/>
          </p:nvGrpSpPr>
          <p:grpSpPr bwMode="auto">
            <a:xfrm>
              <a:off x="4321" y="3601"/>
              <a:ext cx="415" cy="216"/>
              <a:chOff x="4321" y="3601"/>
              <a:chExt cx="415" cy="216"/>
            </a:xfrm>
          </p:grpSpPr>
          <p:sp>
            <p:nvSpPr>
              <p:cNvPr id="52276" name="Freeform 25">
                <a:extLst>
                  <a:ext uri="{FF2B5EF4-FFF2-40B4-BE49-F238E27FC236}">
                    <a16:creationId xmlns:a16="http://schemas.microsoft.com/office/drawing/2014/main" id="{C62187F7-F785-9D41-B250-09DF8E4B561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7" name="Rectangle 26">
                <a:extLst>
                  <a:ext uri="{FF2B5EF4-FFF2-40B4-BE49-F238E27FC236}">
                    <a16:creationId xmlns:a16="http://schemas.microsoft.com/office/drawing/2014/main" id="{F365A679-7506-1247-A006-14B7D654821B}"/>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8" name="Rectangle 27">
                <a:extLst>
                  <a:ext uri="{FF2B5EF4-FFF2-40B4-BE49-F238E27FC236}">
                    <a16:creationId xmlns:a16="http://schemas.microsoft.com/office/drawing/2014/main" id="{8ACF5BDB-1752-0C48-B4AC-C2364F1A8CDE}"/>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9" name="Rectangle 28">
                <a:extLst>
                  <a:ext uri="{FF2B5EF4-FFF2-40B4-BE49-F238E27FC236}">
                    <a16:creationId xmlns:a16="http://schemas.microsoft.com/office/drawing/2014/main" id="{B3AB560F-8F89-9F43-A481-A992059F6C3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273" name="Group 29">
              <a:extLst>
                <a:ext uri="{FF2B5EF4-FFF2-40B4-BE49-F238E27FC236}">
                  <a16:creationId xmlns:a16="http://schemas.microsoft.com/office/drawing/2014/main" id="{0BDE10A8-71B4-884B-9CCB-85398C3D9C57}"/>
                </a:ext>
              </a:extLst>
            </p:cNvPr>
            <p:cNvGrpSpPr>
              <a:grpSpLocks/>
            </p:cNvGrpSpPr>
            <p:nvPr/>
          </p:nvGrpSpPr>
          <p:grpSpPr bwMode="auto">
            <a:xfrm>
              <a:off x="4319" y="3408"/>
              <a:ext cx="217" cy="409"/>
              <a:chOff x="4319" y="3408"/>
              <a:chExt cx="217" cy="409"/>
            </a:xfrm>
          </p:grpSpPr>
          <p:sp>
            <p:nvSpPr>
              <p:cNvPr id="52274" name="Oval 30">
                <a:extLst>
                  <a:ext uri="{FF2B5EF4-FFF2-40B4-BE49-F238E27FC236}">
                    <a16:creationId xmlns:a16="http://schemas.microsoft.com/office/drawing/2014/main" id="{661BFFCE-2B92-0B4E-9F00-EBDC562EEE2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5" name="Freeform 31">
                <a:extLst>
                  <a:ext uri="{FF2B5EF4-FFF2-40B4-BE49-F238E27FC236}">
                    <a16:creationId xmlns:a16="http://schemas.microsoft.com/office/drawing/2014/main" id="{5FB6A950-9A7E-6E42-A4EE-330356F276A7}"/>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31" name="Group 32">
            <a:extLst>
              <a:ext uri="{FF2B5EF4-FFF2-40B4-BE49-F238E27FC236}">
                <a16:creationId xmlns:a16="http://schemas.microsoft.com/office/drawing/2014/main" id="{80D6D27C-E8D1-5943-86BC-1823DC94880D}"/>
              </a:ext>
            </a:extLst>
          </p:cNvPr>
          <p:cNvGrpSpPr>
            <a:grpSpLocks/>
          </p:cNvGrpSpPr>
          <p:nvPr/>
        </p:nvGrpSpPr>
        <p:grpSpPr bwMode="auto">
          <a:xfrm>
            <a:off x="7110413" y="5029200"/>
            <a:ext cx="673100" cy="800100"/>
            <a:chOff x="4212" y="2144"/>
            <a:chExt cx="424" cy="504"/>
          </a:xfrm>
        </p:grpSpPr>
        <p:grpSp>
          <p:nvGrpSpPr>
            <p:cNvPr id="52266" name="Group 33">
              <a:extLst>
                <a:ext uri="{FF2B5EF4-FFF2-40B4-BE49-F238E27FC236}">
                  <a16:creationId xmlns:a16="http://schemas.microsoft.com/office/drawing/2014/main" id="{2B5F7C9B-9CFA-8247-BE11-320A23FF0708}"/>
                </a:ext>
              </a:extLst>
            </p:cNvPr>
            <p:cNvGrpSpPr>
              <a:grpSpLocks/>
            </p:cNvGrpSpPr>
            <p:nvPr/>
          </p:nvGrpSpPr>
          <p:grpSpPr bwMode="auto">
            <a:xfrm>
              <a:off x="4212" y="2144"/>
              <a:ext cx="424" cy="504"/>
              <a:chOff x="4212" y="2144"/>
              <a:chExt cx="424" cy="504"/>
            </a:xfrm>
          </p:grpSpPr>
          <p:grpSp>
            <p:nvGrpSpPr>
              <p:cNvPr id="52268" name="Group 34">
                <a:extLst>
                  <a:ext uri="{FF2B5EF4-FFF2-40B4-BE49-F238E27FC236}">
                    <a16:creationId xmlns:a16="http://schemas.microsoft.com/office/drawing/2014/main" id="{B6529533-F08A-6946-A353-E2208A53357C}"/>
                  </a:ext>
                </a:extLst>
              </p:cNvPr>
              <p:cNvGrpSpPr>
                <a:grpSpLocks/>
              </p:cNvGrpSpPr>
              <p:nvPr/>
            </p:nvGrpSpPr>
            <p:grpSpPr bwMode="auto">
              <a:xfrm>
                <a:off x="4212" y="2144"/>
                <a:ext cx="424" cy="504"/>
                <a:chOff x="4212" y="2144"/>
                <a:chExt cx="424" cy="504"/>
              </a:xfrm>
            </p:grpSpPr>
            <p:sp>
              <p:nvSpPr>
                <p:cNvPr id="52270" name="AutoShape 35">
                  <a:extLst>
                    <a:ext uri="{FF2B5EF4-FFF2-40B4-BE49-F238E27FC236}">
                      <a16:creationId xmlns:a16="http://schemas.microsoft.com/office/drawing/2014/main" id="{D20417CA-B634-7046-B91A-D6AF1965D68D}"/>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1" name="AutoShape 36">
                  <a:extLst>
                    <a:ext uri="{FF2B5EF4-FFF2-40B4-BE49-F238E27FC236}">
                      <a16:creationId xmlns:a16="http://schemas.microsoft.com/office/drawing/2014/main" id="{33AA8868-7931-B645-9170-E673C45B27D6}"/>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69" name="AutoShape 37">
                <a:extLst>
                  <a:ext uri="{FF2B5EF4-FFF2-40B4-BE49-F238E27FC236}">
                    <a16:creationId xmlns:a16="http://schemas.microsoft.com/office/drawing/2014/main" id="{B974B2E3-9BA1-4A49-A7CE-799002A3688A}"/>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67" name="Oval 38">
              <a:extLst>
                <a:ext uri="{FF2B5EF4-FFF2-40B4-BE49-F238E27FC236}">
                  <a16:creationId xmlns:a16="http://schemas.microsoft.com/office/drawing/2014/main" id="{C211B36C-2D27-744F-B037-2A47A55D966F}"/>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6079" name="Line 239">
            <a:extLst>
              <a:ext uri="{FF2B5EF4-FFF2-40B4-BE49-F238E27FC236}">
                <a16:creationId xmlns:a16="http://schemas.microsoft.com/office/drawing/2014/main" id="{308B9C42-D9AF-AD4F-B6A6-97B14E122179}"/>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83" name="Line 243">
            <a:extLst>
              <a:ext uri="{FF2B5EF4-FFF2-40B4-BE49-F238E27FC236}">
                <a16:creationId xmlns:a16="http://schemas.microsoft.com/office/drawing/2014/main" id="{C1EEAA66-B7DE-4D40-90AA-0BD5140567F9}"/>
              </a:ext>
            </a:extLst>
          </p:cNvPr>
          <p:cNvSpPr>
            <a:spLocks noChangeShapeType="1"/>
          </p:cNvSpPr>
          <p:nvPr/>
        </p:nvSpPr>
        <p:spPr bwMode="auto">
          <a:xfrm>
            <a:off x="990600" y="1600200"/>
            <a:ext cx="815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4" name="Line 244">
            <a:extLst>
              <a:ext uri="{FF2B5EF4-FFF2-40B4-BE49-F238E27FC236}">
                <a16:creationId xmlns:a16="http://schemas.microsoft.com/office/drawing/2014/main" id="{EB6CA50D-95B0-734C-9C38-0448818F5856}"/>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5" name="Text Box 246">
            <a:extLst>
              <a:ext uri="{FF2B5EF4-FFF2-40B4-BE49-F238E27FC236}">
                <a16:creationId xmlns:a16="http://schemas.microsoft.com/office/drawing/2014/main" id="{A680AB14-06BC-5D46-A783-7E0D54717C97}"/>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52246" name="Text Box 247">
            <a:extLst>
              <a:ext uri="{FF2B5EF4-FFF2-40B4-BE49-F238E27FC236}">
                <a16:creationId xmlns:a16="http://schemas.microsoft.com/office/drawing/2014/main" id="{61139BF4-55F4-A947-9890-ACE5882BF039}"/>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52247" name="Text Box 248">
            <a:extLst>
              <a:ext uri="{FF2B5EF4-FFF2-40B4-BE49-F238E27FC236}">
                <a16:creationId xmlns:a16="http://schemas.microsoft.com/office/drawing/2014/main" id="{BE6E9653-F6F0-4945-AF70-0FD2945F6599}"/>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36089" name="Line 249">
            <a:extLst>
              <a:ext uri="{FF2B5EF4-FFF2-40B4-BE49-F238E27FC236}">
                <a16:creationId xmlns:a16="http://schemas.microsoft.com/office/drawing/2014/main" id="{9466EBE5-3C3B-BE49-A01B-E1B88979D670}"/>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0" name="Line 250">
            <a:extLst>
              <a:ext uri="{FF2B5EF4-FFF2-40B4-BE49-F238E27FC236}">
                <a16:creationId xmlns:a16="http://schemas.microsoft.com/office/drawing/2014/main" id="{692E4C55-9C99-E54A-99EB-5ACA02C9248C}"/>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1" name="Line 251">
            <a:extLst>
              <a:ext uri="{FF2B5EF4-FFF2-40B4-BE49-F238E27FC236}">
                <a16:creationId xmlns:a16="http://schemas.microsoft.com/office/drawing/2014/main" id="{1CFFA908-A71A-E543-BC4C-8BB3C3D91A1E}"/>
              </a:ext>
            </a:extLst>
          </p:cNvPr>
          <p:cNvSpPr>
            <a:spLocks noChangeShapeType="1"/>
          </p:cNvSpPr>
          <p:nvPr/>
        </p:nvSpPr>
        <p:spPr bwMode="auto">
          <a:xfrm>
            <a:off x="23622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3" name="Text Box 253">
            <a:extLst>
              <a:ext uri="{FF2B5EF4-FFF2-40B4-BE49-F238E27FC236}">
                <a16:creationId xmlns:a16="http://schemas.microsoft.com/office/drawing/2014/main" id="{71C5FA11-D4C5-5943-AABD-FF2DA2F2DBB7}"/>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36094" name="Text Box 254">
            <a:extLst>
              <a:ext uri="{FF2B5EF4-FFF2-40B4-BE49-F238E27FC236}">
                <a16:creationId xmlns:a16="http://schemas.microsoft.com/office/drawing/2014/main" id="{A46837AD-9DE2-7B44-AC9E-2D0106A8C4D0}"/>
              </a:ext>
            </a:extLst>
          </p:cNvPr>
          <p:cNvSpPr txBox="1">
            <a:spLocks noChangeArrowheads="1"/>
          </p:cNvSpPr>
          <p:nvPr/>
        </p:nvSpPr>
        <p:spPr bwMode="auto">
          <a:xfrm>
            <a:off x="9906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36095" name="Line 255">
            <a:extLst>
              <a:ext uri="{FF2B5EF4-FFF2-40B4-BE49-F238E27FC236}">
                <a16:creationId xmlns:a16="http://schemas.microsoft.com/office/drawing/2014/main" id="{D625F477-0F2E-504B-BCCB-268AF9E0D9E5}"/>
              </a:ext>
            </a:extLst>
          </p:cNvPr>
          <p:cNvSpPr>
            <a:spLocks noChangeShapeType="1"/>
          </p:cNvSpPr>
          <p:nvPr/>
        </p:nvSpPr>
        <p:spPr bwMode="auto">
          <a:xfrm>
            <a:off x="30480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6" name="Line 256">
            <a:extLst>
              <a:ext uri="{FF2B5EF4-FFF2-40B4-BE49-F238E27FC236}">
                <a16:creationId xmlns:a16="http://schemas.microsoft.com/office/drawing/2014/main" id="{C906E8B7-59F3-2742-8D5C-10FFF74CED43}"/>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7" name="Line 257">
            <a:extLst>
              <a:ext uri="{FF2B5EF4-FFF2-40B4-BE49-F238E27FC236}">
                <a16:creationId xmlns:a16="http://schemas.microsoft.com/office/drawing/2014/main" id="{F32136BF-26CA-254A-A397-B43AE2859FBB}"/>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8" name="Text Box 258">
            <a:extLst>
              <a:ext uri="{FF2B5EF4-FFF2-40B4-BE49-F238E27FC236}">
                <a16:creationId xmlns:a16="http://schemas.microsoft.com/office/drawing/2014/main" id="{5C401759-9503-DF48-B494-970EC74AA458}"/>
              </a:ext>
            </a:extLst>
          </p:cNvPr>
          <p:cNvSpPr txBox="1">
            <a:spLocks noChangeArrowheads="1"/>
          </p:cNvSpPr>
          <p:nvPr/>
        </p:nvSpPr>
        <p:spPr bwMode="auto">
          <a:xfrm>
            <a:off x="30480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36099" name="Line 259">
            <a:extLst>
              <a:ext uri="{FF2B5EF4-FFF2-40B4-BE49-F238E27FC236}">
                <a16:creationId xmlns:a16="http://schemas.microsoft.com/office/drawing/2014/main" id="{67E072B5-AA72-5349-BCD7-DF4E3CF0979D}"/>
              </a:ext>
            </a:extLst>
          </p:cNvPr>
          <p:cNvSpPr>
            <a:spLocks noChangeShapeType="1"/>
          </p:cNvSpPr>
          <p:nvPr/>
        </p:nvSpPr>
        <p:spPr bwMode="auto">
          <a:xfrm>
            <a:off x="51054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0" name="Line 260">
            <a:extLst>
              <a:ext uri="{FF2B5EF4-FFF2-40B4-BE49-F238E27FC236}">
                <a16:creationId xmlns:a16="http://schemas.microsoft.com/office/drawing/2014/main" id="{3BECFBE6-00F9-AA4E-A33E-1BF957D8E510}"/>
              </a:ext>
            </a:extLst>
          </p:cNvPr>
          <p:cNvSpPr>
            <a:spLocks noChangeShapeType="1"/>
          </p:cNvSpPr>
          <p:nvPr/>
        </p:nvSpPr>
        <p:spPr bwMode="auto">
          <a:xfrm>
            <a:off x="5791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1" name="Line 261">
            <a:extLst>
              <a:ext uri="{FF2B5EF4-FFF2-40B4-BE49-F238E27FC236}">
                <a16:creationId xmlns:a16="http://schemas.microsoft.com/office/drawing/2014/main" id="{3D53B01D-5DCF-B64B-93D2-2367FB8D204A}"/>
              </a:ext>
            </a:extLst>
          </p:cNvPr>
          <p:cNvSpPr>
            <a:spLocks noChangeShapeType="1"/>
          </p:cNvSpPr>
          <p:nvPr/>
        </p:nvSpPr>
        <p:spPr bwMode="auto">
          <a:xfrm>
            <a:off x="64770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2" name="Text Box 262">
            <a:extLst>
              <a:ext uri="{FF2B5EF4-FFF2-40B4-BE49-F238E27FC236}">
                <a16:creationId xmlns:a16="http://schemas.microsoft.com/office/drawing/2014/main" id="{7A187ED0-1508-714E-BF6A-FC79A26E357D}"/>
              </a:ext>
            </a:extLst>
          </p:cNvPr>
          <p:cNvSpPr txBox="1">
            <a:spLocks noChangeArrowheads="1"/>
          </p:cNvSpPr>
          <p:nvPr/>
        </p:nvSpPr>
        <p:spPr bwMode="auto">
          <a:xfrm>
            <a:off x="51054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36103" name="Line 263">
            <a:extLst>
              <a:ext uri="{FF2B5EF4-FFF2-40B4-BE49-F238E27FC236}">
                <a16:creationId xmlns:a16="http://schemas.microsoft.com/office/drawing/2014/main" id="{6C13EF93-0F3C-2843-AA81-D834F6C75F69}"/>
              </a:ext>
            </a:extLst>
          </p:cNvPr>
          <p:cNvSpPr>
            <a:spLocks noChangeShapeType="1"/>
          </p:cNvSpPr>
          <p:nvPr/>
        </p:nvSpPr>
        <p:spPr bwMode="auto">
          <a:xfrm>
            <a:off x="71628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4" name="Line 264">
            <a:extLst>
              <a:ext uri="{FF2B5EF4-FFF2-40B4-BE49-F238E27FC236}">
                <a16:creationId xmlns:a16="http://schemas.microsoft.com/office/drawing/2014/main" id="{4F17E273-1882-DD4D-9591-675D6849E391}"/>
              </a:ext>
            </a:extLst>
          </p:cNvPr>
          <p:cNvSpPr>
            <a:spLocks noChangeShapeType="1"/>
          </p:cNvSpPr>
          <p:nvPr/>
        </p:nvSpPr>
        <p:spPr bwMode="auto">
          <a:xfrm>
            <a:off x="78486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5" name="Line 265">
            <a:extLst>
              <a:ext uri="{FF2B5EF4-FFF2-40B4-BE49-F238E27FC236}">
                <a16:creationId xmlns:a16="http://schemas.microsoft.com/office/drawing/2014/main" id="{08363FE3-9EF4-F240-95EC-231A400D3513}"/>
              </a:ext>
            </a:extLst>
          </p:cNvPr>
          <p:cNvSpPr>
            <a:spLocks noChangeShapeType="1"/>
          </p:cNvSpPr>
          <p:nvPr/>
        </p:nvSpPr>
        <p:spPr bwMode="auto">
          <a:xfrm>
            <a:off x="85344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6" name="Text Box 266">
            <a:extLst>
              <a:ext uri="{FF2B5EF4-FFF2-40B4-BE49-F238E27FC236}">
                <a16:creationId xmlns:a16="http://schemas.microsoft.com/office/drawing/2014/main" id="{143DA5F1-3C5C-A745-9FAC-CC44AC6C3D43}"/>
              </a:ext>
            </a:extLst>
          </p:cNvPr>
          <p:cNvSpPr txBox="1">
            <a:spLocks noChangeArrowheads="1"/>
          </p:cNvSpPr>
          <p:nvPr/>
        </p:nvSpPr>
        <p:spPr bwMode="auto">
          <a:xfrm>
            <a:off x="71628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36107" name="Text Box 267">
            <a:extLst>
              <a:ext uri="{FF2B5EF4-FFF2-40B4-BE49-F238E27FC236}">
                <a16:creationId xmlns:a16="http://schemas.microsoft.com/office/drawing/2014/main" id="{38BE5E1A-0475-9E48-A157-076E1CCC3190}"/>
              </a:ext>
            </a:extLst>
          </p:cNvPr>
          <p:cNvSpPr txBox="1">
            <a:spLocks noChangeArrowheads="1"/>
          </p:cNvSpPr>
          <p:nvPr/>
        </p:nvSpPr>
        <p:spPr bwMode="auto">
          <a:xfrm>
            <a:off x="7391400" y="10668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6 Hours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0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0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0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0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09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0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0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0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0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60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1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1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61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1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1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10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6079"/>
                                        </p:tgtEl>
                                        <p:attrNameLst>
                                          <p:attrName>style.visibility</p:attrName>
                                        </p:attrNameLst>
                                      </p:cBhvr>
                                      <p:to>
                                        <p:strVal val="visible"/>
                                      </p:to>
                                    </p:set>
                                    <p:animEffect transition="in" filter="wipe(left)">
                                      <p:cBhvr>
                                        <p:cTn id="73" dur="500"/>
                                        <p:tgtEl>
                                          <p:spTgt spid="36079"/>
                                        </p:tgtEl>
                                      </p:cBhvr>
                                    </p:animEffect>
                                  </p:childTnLst>
                                </p:cTn>
                              </p:par>
                              <p:par>
                                <p:cTn id="74" presetID="22" presetClass="entr" presetSubtype="8" fill="hold" nodeType="withEffect">
                                  <p:stCondLst>
                                    <p:cond delay="0"/>
                                  </p:stCondLst>
                                  <p:childTnLst>
                                    <p:set>
                                      <p:cBhvr>
                                        <p:cTn id="75" dur="1" fill="hold">
                                          <p:stCondLst>
                                            <p:cond delay="0"/>
                                          </p:stCondLst>
                                        </p:cTn>
                                        <p:tgtEl>
                                          <p:spTgt spid="36083"/>
                                        </p:tgtEl>
                                        <p:attrNameLst>
                                          <p:attrName>style.visibility</p:attrName>
                                        </p:attrNameLst>
                                      </p:cBhvr>
                                      <p:to>
                                        <p:strVal val="visible"/>
                                      </p:to>
                                    </p:set>
                                    <p:animEffect transition="in" filter="wipe(left)">
                                      <p:cBhvr>
                                        <p:cTn id="76" dur="500"/>
                                        <p:tgtEl>
                                          <p:spTgt spid="36083"/>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6107"/>
                                        </p:tgtEl>
                                        <p:attrNameLst>
                                          <p:attrName>style.visibility</p:attrName>
                                        </p:attrNameLst>
                                      </p:cBhvr>
                                      <p:to>
                                        <p:strVal val="visible"/>
                                      </p:to>
                                    </p:set>
                                    <p:animEffect transition="in" filter="wipe(left)">
                                      <p:cBhvr>
                                        <p:cTn id="79" dur="500"/>
                                        <p:tgtEl>
                                          <p:spTgt spid="3610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P spid="36093" grpId="0"/>
      <p:bldP spid="36094" grpId="0"/>
      <p:bldP spid="36098" grpId="0"/>
      <p:bldP spid="36102" grpId="0"/>
      <p:bldP spid="36106" grpId="0"/>
      <p:bldP spid="3610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B6538CE0-6E4E-7A4E-831C-2A6DDF1CA135}"/>
              </a:ext>
            </a:extLst>
          </p:cNvPr>
          <p:cNvSpPr>
            <a:spLocks noGrp="1" noChangeArrowheads="1"/>
          </p:cNvSpPr>
          <p:nvPr>
            <p:ph type="title"/>
          </p:nvPr>
        </p:nvSpPr>
        <p:spPr/>
        <p:txBody>
          <a:bodyPr/>
          <a:lstStyle/>
          <a:p>
            <a:pPr eaLnBrk="1" hangingPunct="1"/>
            <a:r>
              <a:rPr lang="en-US" altLang="zh-CN"/>
              <a:t>Sequential Laundry</a:t>
            </a:r>
          </a:p>
        </p:txBody>
      </p:sp>
      <p:sp>
        <p:nvSpPr>
          <p:cNvPr id="54274" name="Rectangle 3">
            <a:extLst>
              <a:ext uri="{FF2B5EF4-FFF2-40B4-BE49-F238E27FC236}">
                <a16:creationId xmlns:a16="http://schemas.microsoft.com/office/drawing/2014/main" id="{114FFEAC-E2BB-6D4D-A84E-306A27691941}"/>
              </a:ext>
            </a:extLst>
          </p:cNvPr>
          <p:cNvSpPr>
            <a:spLocks noGrp="1" noChangeArrowheads="1"/>
          </p:cNvSpPr>
          <p:nvPr>
            <p:ph type="body" idx="1"/>
          </p:nvPr>
        </p:nvSpPr>
        <p:spPr>
          <a:xfrm>
            <a:off x="457200" y="5867400"/>
            <a:ext cx="8229600" cy="639763"/>
          </a:xfrm>
        </p:spPr>
        <p:txBody>
          <a:bodyPr/>
          <a:lstStyle/>
          <a:p>
            <a:pPr eaLnBrk="1" hangingPunct="1">
              <a:buFontTx/>
              <a:buNone/>
            </a:pPr>
            <a:r>
              <a:rPr lang="en-US" altLang="zh-CN"/>
              <a:t>What would you do? </a:t>
            </a:r>
          </a:p>
        </p:txBody>
      </p:sp>
      <p:sp>
        <p:nvSpPr>
          <p:cNvPr id="54275" name="Line 4">
            <a:extLst>
              <a:ext uri="{FF2B5EF4-FFF2-40B4-BE49-F238E27FC236}">
                <a16:creationId xmlns:a16="http://schemas.microsoft.com/office/drawing/2014/main" id="{E7B5A01C-933D-C742-99B1-C67807F3AF1D}"/>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6" name="Text Box 5">
            <a:extLst>
              <a:ext uri="{FF2B5EF4-FFF2-40B4-BE49-F238E27FC236}">
                <a16:creationId xmlns:a16="http://schemas.microsoft.com/office/drawing/2014/main" id="{B616D9D3-A071-0143-A1C9-63DC2C87DD1F}"/>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54277" name="Group 17">
            <a:extLst>
              <a:ext uri="{FF2B5EF4-FFF2-40B4-BE49-F238E27FC236}">
                <a16:creationId xmlns:a16="http://schemas.microsoft.com/office/drawing/2014/main" id="{55203B4E-52FC-194D-8E15-D76686EAFABE}"/>
              </a:ext>
            </a:extLst>
          </p:cNvPr>
          <p:cNvGrpSpPr>
            <a:grpSpLocks/>
          </p:cNvGrpSpPr>
          <p:nvPr/>
        </p:nvGrpSpPr>
        <p:grpSpPr bwMode="auto">
          <a:xfrm>
            <a:off x="1676400" y="2438400"/>
            <a:ext cx="673100" cy="800100"/>
            <a:chOff x="4228" y="2820"/>
            <a:chExt cx="424" cy="504"/>
          </a:xfrm>
        </p:grpSpPr>
        <p:grpSp>
          <p:nvGrpSpPr>
            <p:cNvPr id="54385" name="Group 18">
              <a:extLst>
                <a:ext uri="{FF2B5EF4-FFF2-40B4-BE49-F238E27FC236}">
                  <a16:creationId xmlns:a16="http://schemas.microsoft.com/office/drawing/2014/main" id="{81DD3197-C497-194E-B6E1-E0B6069784D2}"/>
                </a:ext>
              </a:extLst>
            </p:cNvPr>
            <p:cNvGrpSpPr>
              <a:grpSpLocks/>
            </p:cNvGrpSpPr>
            <p:nvPr/>
          </p:nvGrpSpPr>
          <p:grpSpPr bwMode="auto">
            <a:xfrm>
              <a:off x="4228" y="2820"/>
              <a:ext cx="424" cy="504"/>
              <a:chOff x="4228" y="2820"/>
              <a:chExt cx="424" cy="504"/>
            </a:xfrm>
          </p:grpSpPr>
          <p:sp>
            <p:nvSpPr>
              <p:cNvPr id="54388" name="AutoShape 19">
                <a:extLst>
                  <a:ext uri="{FF2B5EF4-FFF2-40B4-BE49-F238E27FC236}">
                    <a16:creationId xmlns:a16="http://schemas.microsoft.com/office/drawing/2014/main" id="{6846528D-57EB-2C45-934A-DD689AD2F3D6}"/>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9" name="AutoShape 20">
                <a:extLst>
                  <a:ext uri="{FF2B5EF4-FFF2-40B4-BE49-F238E27FC236}">
                    <a16:creationId xmlns:a16="http://schemas.microsoft.com/office/drawing/2014/main" id="{4697733A-F3E0-794F-ABB1-BB950B996BC8}"/>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86" name="Oval 21">
              <a:extLst>
                <a:ext uri="{FF2B5EF4-FFF2-40B4-BE49-F238E27FC236}">
                  <a16:creationId xmlns:a16="http://schemas.microsoft.com/office/drawing/2014/main" id="{BE35231A-F986-5342-B519-A32E86F3DE6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7" name="AutoShape 22">
              <a:extLst>
                <a:ext uri="{FF2B5EF4-FFF2-40B4-BE49-F238E27FC236}">
                  <a16:creationId xmlns:a16="http://schemas.microsoft.com/office/drawing/2014/main" id="{619F11DE-6C73-3941-87A3-21702438FF8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78" name="Group 23">
            <a:extLst>
              <a:ext uri="{FF2B5EF4-FFF2-40B4-BE49-F238E27FC236}">
                <a16:creationId xmlns:a16="http://schemas.microsoft.com/office/drawing/2014/main" id="{67CA108F-89E0-A640-9CA6-EE74CB5D2BC8}"/>
              </a:ext>
            </a:extLst>
          </p:cNvPr>
          <p:cNvGrpSpPr>
            <a:grpSpLocks/>
          </p:cNvGrpSpPr>
          <p:nvPr/>
        </p:nvGrpSpPr>
        <p:grpSpPr bwMode="auto">
          <a:xfrm>
            <a:off x="2362200" y="2514600"/>
            <a:ext cx="661988" cy="649288"/>
            <a:chOff x="4319" y="3408"/>
            <a:chExt cx="417" cy="409"/>
          </a:xfrm>
        </p:grpSpPr>
        <p:grpSp>
          <p:nvGrpSpPr>
            <p:cNvPr id="54377" name="Group 24">
              <a:extLst>
                <a:ext uri="{FF2B5EF4-FFF2-40B4-BE49-F238E27FC236}">
                  <a16:creationId xmlns:a16="http://schemas.microsoft.com/office/drawing/2014/main" id="{FF275617-5B52-8D4D-8EAD-7CC87556288C}"/>
                </a:ext>
              </a:extLst>
            </p:cNvPr>
            <p:cNvGrpSpPr>
              <a:grpSpLocks/>
            </p:cNvGrpSpPr>
            <p:nvPr/>
          </p:nvGrpSpPr>
          <p:grpSpPr bwMode="auto">
            <a:xfrm>
              <a:off x="4321" y="3601"/>
              <a:ext cx="415" cy="216"/>
              <a:chOff x="4321" y="3601"/>
              <a:chExt cx="415" cy="216"/>
            </a:xfrm>
          </p:grpSpPr>
          <p:sp>
            <p:nvSpPr>
              <p:cNvPr id="54381" name="Freeform 25">
                <a:extLst>
                  <a:ext uri="{FF2B5EF4-FFF2-40B4-BE49-F238E27FC236}">
                    <a16:creationId xmlns:a16="http://schemas.microsoft.com/office/drawing/2014/main" id="{3726145C-A1A6-2441-A535-1604FB9F3C7D}"/>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2" name="Rectangle 26">
                <a:extLst>
                  <a:ext uri="{FF2B5EF4-FFF2-40B4-BE49-F238E27FC236}">
                    <a16:creationId xmlns:a16="http://schemas.microsoft.com/office/drawing/2014/main" id="{F439794E-EA7F-7446-BC82-B45A89C6387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3" name="Rectangle 27">
                <a:extLst>
                  <a:ext uri="{FF2B5EF4-FFF2-40B4-BE49-F238E27FC236}">
                    <a16:creationId xmlns:a16="http://schemas.microsoft.com/office/drawing/2014/main" id="{FCD7403E-2F4D-1647-B51B-76AA18D16924}"/>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4" name="Rectangle 28">
                <a:extLst>
                  <a:ext uri="{FF2B5EF4-FFF2-40B4-BE49-F238E27FC236}">
                    <a16:creationId xmlns:a16="http://schemas.microsoft.com/office/drawing/2014/main" id="{DB3308A4-AEAE-7244-83AB-2B7816F48FCA}"/>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78" name="Group 29">
              <a:extLst>
                <a:ext uri="{FF2B5EF4-FFF2-40B4-BE49-F238E27FC236}">
                  <a16:creationId xmlns:a16="http://schemas.microsoft.com/office/drawing/2014/main" id="{C8665D65-727B-E44D-B29B-DF910D9239D8}"/>
                </a:ext>
              </a:extLst>
            </p:cNvPr>
            <p:cNvGrpSpPr>
              <a:grpSpLocks/>
            </p:cNvGrpSpPr>
            <p:nvPr/>
          </p:nvGrpSpPr>
          <p:grpSpPr bwMode="auto">
            <a:xfrm>
              <a:off x="4319" y="3408"/>
              <a:ext cx="217" cy="409"/>
              <a:chOff x="4319" y="3408"/>
              <a:chExt cx="217" cy="409"/>
            </a:xfrm>
          </p:grpSpPr>
          <p:sp>
            <p:nvSpPr>
              <p:cNvPr id="54379" name="Oval 30">
                <a:extLst>
                  <a:ext uri="{FF2B5EF4-FFF2-40B4-BE49-F238E27FC236}">
                    <a16:creationId xmlns:a16="http://schemas.microsoft.com/office/drawing/2014/main" id="{0E458383-41DE-1641-9B9E-828689601BBC}"/>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0" name="Freeform 31">
                <a:extLst>
                  <a:ext uri="{FF2B5EF4-FFF2-40B4-BE49-F238E27FC236}">
                    <a16:creationId xmlns:a16="http://schemas.microsoft.com/office/drawing/2014/main" id="{005406C5-04C9-2842-88B8-CF8B9BB0A3D5}"/>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4279" name="Group 32">
            <a:extLst>
              <a:ext uri="{FF2B5EF4-FFF2-40B4-BE49-F238E27FC236}">
                <a16:creationId xmlns:a16="http://schemas.microsoft.com/office/drawing/2014/main" id="{6567A068-04D1-304D-A051-3CF97A735B4D}"/>
              </a:ext>
            </a:extLst>
          </p:cNvPr>
          <p:cNvGrpSpPr>
            <a:grpSpLocks/>
          </p:cNvGrpSpPr>
          <p:nvPr/>
        </p:nvGrpSpPr>
        <p:grpSpPr bwMode="auto">
          <a:xfrm>
            <a:off x="990600" y="2438400"/>
            <a:ext cx="673100" cy="800100"/>
            <a:chOff x="4212" y="2144"/>
            <a:chExt cx="424" cy="504"/>
          </a:xfrm>
        </p:grpSpPr>
        <p:grpSp>
          <p:nvGrpSpPr>
            <p:cNvPr id="54371" name="Group 33">
              <a:extLst>
                <a:ext uri="{FF2B5EF4-FFF2-40B4-BE49-F238E27FC236}">
                  <a16:creationId xmlns:a16="http://schemas.microsoft.com/office/drawing/2014/main" id="{A2C5B7E8-95E5-2040-BF33-00FA1D9C4827}"/>
                </a:ext>
              </a:extLst>
            </p:cNvPr>
            <p:cNvGrpSpPr>
              <a:grpSpLocks/>
            </p:cNvGrpSpPr>
            <p:nvPr/>
          </p:nvGrpSpPr>
          <p:grpSpPr bwMode="auto">
            <a:xfrm>
              <a:off x="4212" y="2144"/>
              <a:ext cx="424" cy="504"/>
              <a:chOff x="4212" y="2144"/>
              <a:chExt cx="424" cy="504"/>
            </a:xfrm>
          </p:grpSpPr>
          <p:grpSp>
            <p:nvGrpSpPr>
              <p:cNvPr id="54373" name="Group 34">
                <a:extLst>
                  <a:ext uri="{FF2B5EF4-FFF2-40B4-BE49-F238E27FC236}">
                    <a16:creationId xmlns:a16="http://schemas.microsoft.com/office/drawing/2014/main" id="{81B71CFC-BFA1-6644-A6A3-C958B8E1E695}"/>
                  </a:ext>
                </a:extLst>
              </p:cNvPr>
              <p:cNvGrpSpPr>
                <a:grpSpLocks/>
              </p:cNvGrpSpPr>
              <p:nvPr/>
            </p:nvGrpSpPr>
            <p:grpSpPr bwMode="auto">
              <a:xfrm>
                <a:off x="4212" y="2144"/>
                <a:ext cx="424" cy="504"/>
                <a:chOff x="4212" y="2144"/>
                <a:chExt cx="424" cy="504"/>
              </a:xfrm>
            </p:grpSpPr>
            <p:sp>
              <p:nvSpPr>
                <p:cNvPr id="54375" name="AutoShape 35">
                  <a:extLst>
                    <a:ext uri="{FF2B5EF4-FFF2-40B4-BE49-F238E27FC236}">
                      <a16:creationId xmlns:a16="http://schemas.microsoft.com/office/drawing/2014/main" id="{169229BC-BF15-9343-A62A-22D1571C0DCC}"/>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76" name="AutoShape 36">
                  <a:extLst>
                    <a:ext uri="{FF2B5EF4-FFF2-40B4-BE49-F238E27FC236}">
                      <a16:creationId xmlns:a16="http://schemas.microsoft.com/office/drawing/2014/main" id="{4E180502-0E83-FA44-BDAB-A47E7707A92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74" name="AutoShape 37">
                <a:extLst>
                  <a:ext uri="{FF2B5EF4-FFF2-40B4-BE49-F238E27FC236}">
                    <a16:creationId xmlns:a16="http://schemas.microsoft.com/office/drawing/2014/main" id="{A25C8940-E390-E745-BD6E-72377B43FB5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72" name="Oval 38">
              <a:extLst>
                <a:ext uri="{FF2B5EF4-FFF2-40B4-BE49-F238E27FC236}">
                  <a16:creationId xmlns:a16="http://schemas.microsoft.com/office/drawing/2014/main" id="{FCBFB6E5-36ED-9745-BB23-D2B3494BEF00}"/>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280" name="Text Box 28">
            <a:extLst>
              <a:ext uri="{FF2B5EF4-FFF2-40B4-BE49-F238E27FC236}">
                <a16:creationId xmlns:a16="http://schemas.microsoft.com/office/drawing/2014/main" id="{4B22E933-D395-1446-B550-3AF5F1B5D83E}"/>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10" name="Group 17">
            <a:extLst>
              <a:ext uri="{FF2B5EF4-FFF2-40B4-BE49-F238E27FC236}">
                <a16:creationId xmlns:a16="http://schemas.microsoft.com/office/drawing/2014/main" id="{7A591465-3BB2-A342-B3F5-B5004FB0381D}"/>
              </a:ext>
            </a:extLst>
          </p:cNvPr>
          <p:cNvGrpSpPr>
            <a:grpSpLocks/>
          </p:cNvGrpSpPr>
          <p:nvPr/>
        </p:nvGrpSpPr>
        <p:grpSpPr bwMode="auto">
          <a:xfrm>
            <a:off x="3733800" y="3276600"/>
            <a:ext cx="673100" cy="800100"/>
            <a:chOff x="4228" y="2820"/>
            <a:chExt cx="424" cy="504"/>
          </a:xfrm>
        </p:grpSpPr>
        <p:grpSp>
          <p:nvGrpSpPr>
            <p:cNvPr id="54366" name="Group 18">
              <a:extLst>
                <a:ext uri="{FF2B5EF4-FFF2-40B4-BE49-F238E27FC236}">
                  <a16:creationId xmlns:a16="http://schemas.microsoft.com/office/drawing/2014/main" id="{89BF819F-4238-994F-BC45-97E1407A11CA}"/>
                </a:ext>
              </a:extLst>
            </p:cNvPr>
            <p:cNvGrpSpPr>
              <a:grpSpLocks/>
            </p:cNvGrpSpPr>
            <p:nvPr/>
          </p:nvGrpSpPr>
          <p:grpSpPr bwMode="auto">
            <a:xfrm>
              <a:off x="4228" y="2820"/>
              <a:ext cx="424" cy="504"/>
              <a:chOff x="4228" y="2820"/>
              <a:chExt cx="424" cy="504"/>
            </a:xfrm>
          </p:grpSpPr>
          <p:sp>
            <p:nvSpPr>
              <p:cNvPr id="54369" name="AutoShape 19">
                <a:extLst>
                  <a:ext uri="{FF2B5EF4-FFF2-40B4-BE49-F238E27FC236}">
                    <a16:creationId xmlns:a16="http://schemas.microsoft.com/office/drawing/2014/main" id="{50EAF0F7-10AD-4E4F-872B-EED82BA36590}"/>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70" name="AutoShape 20">
                <a:extLst>
                  <a:ext uri="{FF2B5EF4-FFF2-40B4-BE49-F238E27FC236}">
                    <a16:creationId xmlns:a16="http://schemas.microsoft.com/office/drawing/2014/main" id="{0B1AC3CB-4E97-EC47-8606-D1371F4EC999}"/>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67" name="Oval 21">
              <a:extLst>
                <a:ext uri="{FF2B5EF4-FFF2-40B4-BE49-F238E27FC236}">
                  <a16:creationId xmlns:a16="http://schemas.microsoft.com/office/drawing/2014/main" id="{D9498ED1-0DE7-BF45-B9C6-AA7B64FAE222}"/>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8" name="AutoShape 22">
              <a:extLst>
                <a:ext uri="{FF2B5EF4-FFF2-40B4-BE49-F238E27FC236}">
                  <a16:creationId xmlns:a16="http://schemas.microsoft.com/office/drawing/2014/main" id="{91BD7CCF-E66D-214B-B2E9-CFA1442E248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23">
            <a:extLst>
              <a:ext uri="{FF2B5EF4-FFF2-40B4-BE49-F238E27FC236}">
                <a16:creationId xmlns:a16="http://schemas.microsoft.com/office/drawing/2014/main" id="{F04569B5-11A7-D54D-8F6E-0FE1F9FEC809}"/>
              </a:ext>
            </a:extLst>
          </p:cNvPr>
          <p:cNvGrpSpPr>
            <a:grpSpLocks/>
          </p:cNvGrpSpPr>
          <p:nvPr/>
        </p:nvGrpSpPr>
        <p:grpSpPr bwMode="auto">
          <a:xfrm>
            <a:off x="4419600" y="3352800"/>
            <a:ext cx="661988" cy="649288"/>
            <a:chOff x="4319" y="3408"/>
            <a:chExt cx="417" cy="409"/>
          </a:xfrm>
        </p:grpSpPr>
        <p:grpSp>
          <p:nvGrpSpPr>
            <p:cNvPr id="54358" name="Group 24">
              <a:extLst>
                <a:ext uri="{FF2B5EF4-FFF2-40B4-BE49-F238E27FC236}">
                  <a16:creationId xmlns:a16="http://schemas.microsoft.com/office/drawing/2014/main" id="{8CB21901-D57A-CF48-927E-9F078917AA53}"/>
                </a:ext>
              </a:extLst>
            </p:cNvPr>
            <p:cNvGrpSpPr>
              <a:grpSpLocks/>
            </p:cNvGrpSpPr>
            <p:nvPr/>
          </p:nvGrpSpPr>
          <p:grpSpPr bwMode="auto">
            <a:xfrm>
              <a:off x="4321" y="3601"/>
              <a:ext cx="415" cy="216"/>
              <a:chOff x="4321" y="3601"/>
              <a:chExt cx="415" cy="216"/>
            </a:xfrm>
          </p:grpSpPr>
          <p:sp>
            <p:nvSpPr>
              <p:cNvPr id="54362" name="Freeform 25">
                <a:extLst>
                  <a:ext uri="{FF2B5EF4-FFF2-40B4-BE49-F238E27FC236}">
                    <a16:creationId xmlns:a16="http://schemas.microsoft.com/office/drawing/2014/main" id="{2FE2195A-DFB0-9E45-84FE-8890AA20777E}"/>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3" name="Rectangle 26">
                <a:extLst>
                  <a:ext uri="{FF2B5EF4-FFF2-40B4-BE49-F238E27FC236}">
                    <a16:creationId xmlns:a16="http://schemas.microsoft.com/office/drawing/2014/main" id="{7FF7C081-14D7-D344-A1CC-9A50B60475E0}"/>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4" name="Rectangle 27">
                <a:extLst>
                  <a:ext uri="{FF2B5EF4-FFF2-40B4-BE49-F238E27FC236}">
                    <a16:creationId xmlns:a16="http://schemas.microsoft.com/office/drawing/2014/main" id="{00AB1261-2F70-2241-AF8B-FB4303C6617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5" name="Rectangle 28">
                <a:extLst>
                  <a:ext uri="{FF2B5EF4-FFF2-40B4-BE49-F238E27FC236}">
                    <a16:creationId xmlns:a16="http://schemas.microsoft.com/office/drawing/2014/main" id="{6FD09A3A-56C3-4B47-A532-DD8EAE696895}"/>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59" name="Group 29">
              <a:extLst>
                <a:ext uri="{FF2B5EF4-FFF2-40B4-BE49-F238E27FC236}">
                  <a16:creationId xmlns:a16="http://schemas.microsoft.com/office/drawing/2014/main" id="{B65A9884-879E-5D4E-A62F-C92DCEF2185C}"/>
                </a:ext>
              </a:extLst>
            </p:cNvPr>
            <p:cNvGrpSpPr>
              <a:grpSpLocks/>
            </p:cNvGrpSpPr>
            <p:nvPr/>
          </p:nvGrpSpPr>
          <p:grpSpPr bwMode="auto">
            <a:xfrm>
              <a:off x="4319" y="3408"/>
              <a:ext cx="217" cy="409"/>
              <a:chOff x="4319" y="3408"/>
              <a:chExt cx="217" cy="409"/>
            </a:xfrm>
          </p:grpSpPr>
          <p:sp>
            <p:nvSpPr>
              <p:cNvPr id="54360" name="Oval 30">
                <a:extLst>
                  <a:ext uri="{FF2B5EF4-FFF2-40B4-BE49-F238E27FC236}">
                    <a16:creationId xmlns:a16="http://schemas.microsoft.com/office/drawing/2014/main" id="{79FD9617-506A-F841-88F1-9BB9D4861DD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1" name="Freeform 31">
                <a:extLst>
                  <a:ext uri="{FF2B5EF4-FFF2-40B4-BE49-F238E27FC236}">
                    <a16:creationId xmlns:a16="http://schemas.microsoft.com/office/drawing/2014/main" id="{C865DBCC-560A-1140-BF61-487688ACEC5C}"/>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15" name="Group 32">
            <a:extLst>
              <a:ext uri="{FF2B5EF4-FFF2-40B4-BE49-F238E27FC236}">
                <a16:creationId xmlns:a16="http://schemas.microsoft.com/office/drawing/2014/main" id="{9B6E10DF-F09D-FF49-A048-1D5B182F96A4}"/>
              </a:ext>
            </a:extLst>
          </p:cNvPr>
          <p:cNvGrpSpPr>
            <a:grpSpLocks/>
          </p:cNvGrpSpPr>
          <p:nvPr/>
        </p:nvGrpSpPr>
        <p:grpSpPr bwMode="auto">
          <a:xfrm>
            <a:off x="3048000" y="3276600"/>
            <a:ext cx="673100" cy="800100"/>
            <a:chOff x="4212" y="2144"/>
            <a:chExt cx="424" cy="504"/>
          </a:xfrm>
        </p:grpSpPr>
        <p:grpSp>
          <p:nvGrpSpPr>
            <p:cNvPr id="54352" name="Group 33">
              <a:extLst>
                <a:ext uri="{FF2B5EF4-FFF2-40B4-BE49-F238E27FC236}">
                  <a16:creationId xmlns:a16="http://schemas.microsoft.com/office/drawing/2014/main" id="{5A739834-B345-7E4C-B078-60C38E78EAAD}"/>
                </a:ext>
              </a:extLst>
            </p:cNvPr>
            <p:cNvGrpSpPr>
              <a:grpSpLocks/>
            </p:cNvGrpSpPr>
            <p:nvPr/>
          </p:nvGrpSpPr>
          <p:grpSpPr bwMode="auto">
            <a:xfrm>
              <a:off x="4212" y="2144"/>
              <a:ext cx="424" cy="504"/>
              <a:chOff x="4212" y="2144"/>
              <a:chExt cx="424" cy="504"/>
            </a:xfrm>
          </p:grpSpPr>
          <p:grpSp>
            <p:nvGrpSpPr>
              <p:cNvPr id="54354" name="Group 34">
                <a:extLst>
                  <a:ext uri="{FF2B5EF4-FFF2-40B4-BE49-F238E27FC236}">
                    <a16:creationId xmlns:a16="http://schemas.microsoft.com/office/drawing/2014/main" id="{CC6A42D2-F4ED-9649-8F24-CBC45ED3564D}"/>
                  </a:ext>
                </a:extLst>
              </p:cNvPr>
              <p:cNvGrpSpPr>
                <a:grpSpLocks/>
              </p:cNvGrpSpPr>
              <p:nvPr/>
            </p:nvGrpSpPr>
            <p:grpSpPr bwMode="auto">
              <a:xfrm>
                <a:off x="4212" y="2144"/>
                <a:ext cx="424" cy="504"/>
                <a:chOff x="4212" y="2144"/>
                <a:chExt cx="424" cy="504"/>
              </a:xfrm>
            </p:grpSpPr>
            <p:sp>
              <p:nvSpPr>
                <p:cNvPr id="54356" name="AutoShape 35">
                  <a:extLst>
                    <a:ext uri="{FF2B5EF4-FFF2-40B4-BE49-F238E27FC236}">
                      <a16:creationId xmlns:a16="http://schemas.microsoft.com/office/drawing/2014/main" id="{020221AB-0EF4-694F-8AB8-4A1597F32ED0}"/>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57" name="AutoShape 36">
                  <a:extLst>
                    <a:ext uri="{FF2B5EF4-FFF2-40B4-BE49-F238E27FC236}">
                      <a16:creationId xmlns:a16="http://schemas.microsoft.com/office/drawing/2014/main" id="{B98F6F17-1446-FC4A-ACBC-B6410F6E07C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55" name="AutoShape 37">
                <a:extLst>
                  <a:ext uri="{FF2B5EF4-FFF2-40B4-BE49-F238E27FC236}">
                    <a16:creationId xmlns:a16="http://schemas.microsoft.com/office/drawing/2014/main" id="{8B059D24-6FEE-6342-910F-A747F9999FF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53" name="Oval 38">
              <a:extLst>
                <a:ext uri="{FF2B5EF4-FFF2-40B4-BE49-F238E27FC236}">
                  <a16:creationId xmlns:a16="http://schemas.microsoft.com/office/drawing/2014/main" id="{700C99DC-2641-D24E-98E3-3959415C210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4" name="Group 17">
            <a:extLst>
              <a:ext uri="{FF2B5EF4-FFF2-40B4-BE49-F238E27FC236}">
                <a16:creationId xmlns:a16="http://schemas.microsoft.com/office/drawing/2014/main" id="{957E55DC-8A81-FD41-9C88-ECB00478DB7A}"/>
              </a:ext>
            </a:extLst>
          </p:cNvPr>
          <p:cNvGrpSpPr>
            <a:grpSpLocks/>
          </p:cNvGrpSpPr>
          <p:nvPr/>
        </p:nvGrpSpPr>
        <p:grpSpPr bwMode="auto">
          <a:xfrm>
            <a:off x="5715000" y="4191000"/>
            <a:ext cx="673100" cy="800100"/>
            <a:chOff x="4228" y="2820"/>
            <a:chExt cx="424" cy="504"/>
          </a:xfrm>
        </p:grpSpPr>
        <p:grpSp>
          <p:nvGrpSpPr>
            <p:cNvPr id="54347" name="Group 18">
              <a:extLst>
                <a:ext uri="{FF2B5EF4-FFF2-40B4-BE49-F238E27FC236}">
                  <a16:creationId xmlns:a16="http://schemas.microsoft.com/office/drawing/2014/main" id="{FD22D3FB-8CA1-8749-905A-5AE5DB81A421}"/>
                </a:ext>
              </a:extLst>
            </p:cNvPr>
            <p:cNvGrpSpPr>
              <a:grpSpLocks/>
            </p:cNvGrpSpPr>
            <p:nvPr/>
          </p:nvGrpSpPr>
          <p:grpSpPr bwMode="auto">
            <a:xfrm>
              <a:off x="4228" y="2820"/>
              <a:ext cx="424" cy="504"/>
              <a:chOff x="4228" y="2820"/>
              <a:chExt cx="424" cy="504"/>
            </a:xfrm>
          </p:grpSpPr>
          <p:sp>
            <p:nvSpPr>
              <p:cNvPr id="54350" name="AutoShape 19">
                <a:extLst>
                  <a:ext uri="{FF2B5EF4-FFF2-40B4-BE49-F238E27FC236}">
                    <a16:creationId xmlns:a16="http://schemas.microsoft.com/office/drawing/2014/main" id="{93B1CD1E-2676-1342-B0DA-03737EED1F4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51" name="AutoShape 20">
                <a:extLst>
                  <a:ext uri="{FF2B5EF4-FFF2-40B4-BE49-F238E27FC236}">
                    <a16:creationId xmlns:a16="http://schemas.microsoft.com/office/drawing/2014/main" id="{37BF667D-4DC3-5D4B-9E26-1618BB9360FC}"/>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48" name="Oval 21">
              <a:extLst>
                <a:ext uri="{FF2B5EF4-FFF2-40B4-BE49-F238E27FC236}">
                  <a16:creationId xmlns:a16="http://schemas.microsoft.com/office/drawing/2014/main" id="{5F302356-A551-5846-9AF7-37C7D23FC823}"/>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9" name="AutoShape 22">
              <a:extLst>
                <a:ext uri="{FF2B5EF4-FFF2-40B4-BE49-F238E27FC236}">
                  <a16:creationId xmlns:a16="http://schemas.microsoft.com/office/drawing/2014/main" id="{D51304BC-9F6B-914B-B687-7D765E125F2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5" name="Group 23">
            <a:extLst>
              <a:ext uri="{FF2B5EF4-FFF2-40B4-BE49-F238E27FC236}">
                <a16:creationId xmlns:a16="http://schemas.microsoft.com/office/drawing/2014/main" id="{D0B57A52-8512-7B48-88CE-A74E215EF414}"/>
              </a:ext>
            </a:extLst>
          </p:cNvPr>
          <p:cNvGrpSpPr>
            <a:grpSpLocks/>
          </p:cNvGrpSpPr>
          <p:nvPr/>
        </p:nvGrpSpPr>
        <p:grpSpPr bwMode="auto">
          <a:xfrm>
            <a:off x="6400800" y="4267200"/>
            <a:ext cx="661988" cy="649288"/>
            <a:chOff x="4319" y="3408"/>
            <a:chExt cx="417" cy="409"/>
          </a:xfrm>
        </p:grpSpPr>
        <p:grpSp>
          <p:nvGrpSpPr>
            <p:cNvPr id="54339" name="Group 24">
              <a:extLst>
                <a:ext uri="{FF2B5EF4-FFF2-40B4-BE49-F238E27FC236}">
                  <a16:creationId xmlns:a16="http://schemas.microsoft.com/office/drawing/2014/main" id="{A9D149D6-5CDF-F642-A47F-0969163E9626}"/>
                </a:ext>
              </a:extLst>
            </p:cNvPr>
            <p:cNvGrpSpPr>
              <a:grpSpLocks/>
            </p:cNvGrpSpPr>
            <p:nvPr/>
          </p:nvGrpSpPr>
          <p:grpSpPr bwMode="auto">
            <a:xfrm>
              <a:off x="4321" y="3601"/>
              <a:ext cx="415" cy="216"/>
              <a:chOff x="4321" y="3601"/>
              <a:chExt cx="415" cy="216"/>
            </a:xfrm>
          </p:grpSpPr>
          <p:sp>
            <p:nvSpPr>
              <p:cNvPr id="54343" name="Freeform 25">
                <a:extLst>
                  <a:ext uri="{FF2B5EF4-FFF2-40B4-BE49-F238E27FC236}">
                    <a16:creationId xmlns:a16="http://schemas.microsoft.com/office/drawing/2014/main" id="{53D14AD6-16E7-C945-8162-D04235B65D4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4" name="Rectangle 26">
                <a:extLst>
                  <a:ext uri="{FF2B5EF4-FFF2-40B4-BE49-F238E27FC236}">
                    <a16:creationId xmlns:a16="http://schemas.microsoft.com/office/drawing/2014/main" id="{4D34A73B-F80A-AA45-A99F-22D3FB109CB4}"/>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5" name="Rectangle 27">
                <a:extLst>
                  <a:ext uri="{FF2B5EF4-FFF2-40B4-BE49-F238E27FC236}">
                    <a16:creationId xmlns:a16="http://schemas.microsoft.com/office/drawing/2014/main" id="{3C2F804E-F688-6F47-9E6A-64068996E4EE}"/>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6" name="Rectangle 28">
                <a:extLst>
                  <a:ext uri="{FF2B5EF4-FFF2-40B4-BE49-F238E27FC236}">
                    <a16:creationId xmlns:a16="http://schemas.microsoft.com/office/drawing/2014/main" id="{87E9D6C6-0D4C-EE43-A444-49E5C5221009}"/>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40" name="Group 29">
              <a:extLst>
                <a:ext uri="{FF2B5EF4-FFF2-40B4-BE49-F238E27FC236}">
                  <a16:creationId xmlns:a16="http://schemas.microsoft.com/office/drawing/2014/main" id="{1B4D77C9-7D8D-324E-BADC-0459A8B55177}"/>
                </a:ext>
              </a:extLst>
            </p:cNvPr>
            <p:cNvGrpSpPr>
              <a:grpSpLocks/>
            </p:cNvGrpSpPr>
            <p:nvPr/>
          </p:nvGrpSpPr>
          <p:grpSpPr bwMode="auto">
            <a:xfrm>
              <a:off x="4319" y="3408"/>
              <a:ext cx="217" cy="409"/>
              <a:chOff x="4319" y="3408"/>
              <a:chExt cx="217" cy="409"/>
            </a:xfrm>
          </p:grpSpPr>
          <p:sp>
            <p:nvSpPr>
              <p:cNvPr id="54341" name="Oval 30">
                <a:extLst>
                  <a:ext uri="{FF2B5EF4-FFF2-40B4-BE49-F238E27FC236}">
                    <a16:creationId xmlns:a16="http://schemas.microsoft.com/office/drawing/2014/main" id="{EADC3DD9-3370-2646-952D-415AFB914CC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2" name="Freeform 31">
                <a:extLst>
                  <a:ext uri="{FF2B5EF4-FFF2-40B4-BE49-F238E27FC236}">
                    <a16:creationId xmlns:a16="http://schemas.microsoft.com/office/drawing/2014/main" id="{3238FBFD-D7B3-7441-9430-84AEF2F28D28}"/>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4286" name="Group 32">
            <a:extLst>
              <a:ext uri="{FF2B5EF4-FFF2-40B4-BE49-F238E27FC236}">
                <a16:creationId xmlns:a16="http://schemas.microsoft.com/office/drawing/2014/main" id="{14840C3A-DFBE-2947-9A5A-5D7B8F956ED2}"/>
              </a:ext>
            </a:extLst>
          </p:cNvPr>
          <p:cNvGrpSpPr>
            <a:grpSpLocks/>
          </p:cNvGrpSpPr>
          <p:nvPr/>
        </p:nvGrpSpPr>
        <p:grpSpPr bwMode="auto">
          <a:xfrm>
            <a:off x="5029200" y="4191000"/>
            <a:ext cx="673100" cy="800100"/>
            <a:chOff x="4212" y="2144"/>
            <a:chExt cx="424" cy="504"/>
          </a:xfrm>
        </p:grpSpPr>
        <p:grpSp>
          <p:nvGrpSpPr>
            <p:cNvPr id="54333" name="Group 33">
              <a:extLst>
                <a:ext uri="{FF2B5EF4-FFF2-40B4-BE49-F238E27FC236}">
                  <a16:creationId xmlns:a16="http://schemas.microsoft.com/office/drawing/2014/main" id="{1C7F8140-1CEA-8D4D-8A64-6B86B8949986}"/>
                </a:ext>
              </a:extLst>
            </p:cNvPr>
            <p:cNvGrpSpPr>
              <a:grpSpLocks/>
            </p:cNvGrpSpPr>
            <p:nvPr/>
          </p:nvGrpSpPr>
          <p:grpSpPr bwMode="auto">
            <a:xfrm>
              <a:off x="4212" y="2144"/>
              <a:ext cx="424" cy="504"/>
              <a:chOff x="4212" y="2144"/>
              <a:chExt cx="424" cy="504"/>
            </a:xfrm>
          </p:grpSpPr>
          <p:grpSp>
            <p:nvGrpSpPr>
              <p:cNvPr id="54335" name="Group 34">
                <a:extLst>
                  <a:ext uri="{FF2B5EF4-FFF2-40B4-BE49-F238E27FC236}">
                    <a16:creationId xmlns:a16="http://schemas.microsoft.com/office/drawing/2014/main" id="{B79267D7-F788-6B4A-9AE3-A00F78175E5A}"/>
                  </a:ext>
                </a:extLst>
              </p:cNvPr>
              <p:cNvGrpSpPr>
                <a:grpSpLocks/>
              </p:cNvGrpSpPr>
              <p:nvPr/>
            </p:nvGrpSpPr>
            <p:grpSpPr bwMode="auto">
              <a:xfrm>
                <a:off x="4212" y="2144"/>
                <a:ext cx="424" cy="504"/>
                <a:chOff x="4212" y="2144"/>
                <a:chExt cx="424" cy="504"/>
              </a:xfrm>
            </p:grpSpPr>
            <p:sp>
              <p:nvSpPr>
                <p:cNvPr id="54337" name="AutoShape 35">
                  <a:extLst>
                    <a:ext uri="{FF2B5EF4-FFF2-40B4-BE49-F238E27FC236}">
                      <a16:creationId xmlns:a16="http://schemas.microsoft.com/office/drawing/2014/main" id="{FF0694A1-5FB4-A740-94F6-D4FA3AFD17C7}"/>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38" name="AutoShape 36">
                  <a:extLst>
                    <a:ext uri="{FF2B5EF4-FFF2-40B4-BE49-F238E27FC236}">
                      <a16:creationId xmlns:a16="http://schemas.microsoft.com/office/drawing/2014/main" id="{F8D586F5-A29D-3549-BD69-04028D739AD3}"/>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36" name="AutoShape 37">
                <a:extLst>
                  <a:ext uri="{FF2B5EF4-FFF2-40B4-BE49-F238E27FC236}">
                    <a16:creationId xmlns:a16="http://schemas.microsoft.com/office/drawing/2014/main" id="{9B9788B5-DD03-9A42-B5A6-AB9C9FFDDB9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34" name="Oval 38">
              <a:extLst>
                <a:ext uri="{FF2B5EF4-FFF2-40B4-BE49-F238E27FC236}">
                  <a16:creationId xmlns:a16="http://schemas.microsoft.com/office/drawing/2014/main" id="{06B360D2-7F71-884A-A371-57C3BEEF4DF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7" name="Group 17">
            <a:extLst>
              <a:ext uri="{FF2B5EF4-FFF2-40B4-BE49-F238E27FC236}">
                <a16:creationId xmlns:a16="http://schemas.microsoft.com/office/drawing/2014/main" id="{94FB76AA-95BB-F14C-A3BA-98333FEE928A}"/>
              </a:ext>
            </a:extLst>
          </p:cNvPr>
          <p:cNvGrpSpPr>
            <a:grpSpLocks/>
          </p:cNvGrpSpPr>
          <p:nvPr/>
        </p:nvGrpSpPr>
        <p:grpSpPr bwMode="auto">
          <a:xfrm>
            <a:off x="7796213" y="5029200"/>
            <a:ext cx="673100" cy="800100"/>
            <a:chOff x="4228" y="2820"/>
            <a:chExt cx="424" cy="504"/>
          </a:xfrm>
        </p:grpSpPr>
        <p:grpSp>
          <p:nvGrpSpPr>
            <p:cNvPr id="54328" name="Group 18">
              <a:extLst>
                <a:ext uri="{FF2B5EF4-FFF2-40B4-BE49-F238E27FC236}">
                  <a16:creationId xmlns:a16="http://schemas.microsoft.com/office/drawing/2014/main" id="{AEFE2FB6-26E5-4E4D-8768-334D7C8BA3A0}"/>
                </a:ext>
              </a:extLst>
            </p:cNvPr>
            <p:cNvGrpSpPr>
              <a:grpSpLocks/>
            </p:cNvGrpSpPr>
            <p:nvPr/>
          </p:nvGrpSpPr>
          <p:grpSpPr bwMode="auto">
            <a:xfrm>
              <a:off x="4228" y="2820"/>
              <a:ext cx="424" cy="504"/>
              <a:chOff x="4228" y="2820"/>
              <a:chExt cx="424" cy="504"/>
            </a:xfrm>
          </p:grpSpPr>
          <p:sp>
            <p:nvSpPr>
              <p:cNvPr id="54331" name="AutoShape 19">
                <a:extLst>
                  <a:ext uri="{FF2B5EF4-FFF2-40B4-BE49-F238E27FC236}">
                    <a16:creationId xmlns:a16="http://schemas.microsoft.com/office/drawing/2014/main" id="{F6068012-4F6A-D64C-AB21-75AC10A7C457}"/>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32" name="AutoShape 20">
                <a:extLst>
                  <a:ext uri="{FF2B5EF4-FFF2-40B4-BE49-F238E27FC236}">
                    <a16:creationId xmlns:a16="http://schemas.microsoft.com/office/drawing/2014/main" id="{9712B0BF-8A9C-434F-B680-AB016E85E1C9}"/>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29" name="Oval 21">
              <a:extLst>
                <a:ext uri="{FF2B5EF4-FFF2-40B4-BE49-F238E27FC236}">
                  <a16:creationId xmlns:a16="http://schemas.microsoft.com/office/drawing/2014/main" id="{D103901B-5A38-AC43-9C21-B1CBC3B36878}"/>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30" name="AutoShape 22">
              <a:extLst>
                <a:ext uri="{FF2B5EF4-FFF2-40B4-BE49-F238E27FC236}">
                  <a16:creationId xmlns:a16="http://schemas.microsoft.com/office/drawing/2014/main" id="{2CE38157-90A8-3149-BC72-FA91A55B355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8" name="Group 23">
            <a:extLst>
              <a:ext uri="{FF2B5EF4-FFF2-40B4-BE49-F238E27FC236}">
                <a16:creationId xmlns:a16="http://schemas.microsoft.com/office/drawing/2014/main" id="{B86B9A1E-C78D-B540-87AF-D484C62E5AEA}"/>
              </a:ext>
            </a:extLst>
          </p:cNvPr>
          <p:cNvGrpSpPr>
            <a:grpSpLocks/>
          </p:cNvGrpSpPr>
          <p:nvPr/>
        </p:nvGrpSpPr>
        <p:grpSpPr bwMode="auto">
          <a:xfrm>
            <a:off x="8482013" y="5105400"/>
            <a:ext cx="661987" cy="649288"/>
            <a:chOff x="4319" y="3408"/>
            <a:chExt cx="417" cy="409"/>
          </a:xfrm>
        </p:grpSpPr>
        <p:grpSp>
          <p:nvGrpSpPr>
            <p:cNvPr id="54320" name="Group 24">
              <a:extLst>
                <a:ext uri="{FF2B5EF4-FFF2-40B4-BE49-F238E27FC236}">
                  <a16:creationId xmlns:a16="http://schemas.microsoft.com/office/drawing/2014/main" id="{7B65E014-AFFD-A741-BB0B-79D71C296BED}"/>
                </a:ext>
              </a:extLst>
            </p:cNvPr>
            <p:cNvGrpSpPr>
              <a:grpSpLocks/>
            </p:cNvGrpSpPr>
            <p:nvPr/>
          </p:nvGrpSpPr>
          <p:grpSpPr bwMode="auto">
            <a:xfrm>
              <a:off x="4321" y="3601"/>
              <a:ext cx="415" cy="216"/>
              <a:chOff x="4321" y="3601"/>
              <a:chExt cx="415" cy="216"/>
            </a:xfrm>
          </p:grpSpPr>
          <p:sp>
            <p:nvSpPr>
              <p:cNvPr id="54324" name="Freeform 25">
                <a:extLst>
                  <a:ext uri="{FF2B5EF4-FFF2-40B4-BE49-F238E27FC236}">
                    <a16:creationId xmlns:a16="http://schemas.microsoft.com/office/drawing/2014/main" id="{2F3AF461-7B62-3B4E-AF77-394009B3F60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5" name="Rectangle 26">
                <a:extLst>
                  <a:ext uri="{FF2B5EF4-FFF2-40B4-BE49-F238E27FC236}">
                    <a16:creationId xmlns:a16="http://schemas.microsoft.com/office/drawing/2014/main" id="{15CCAAA6-3897-1245-8D88-42F1E4509D2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6" name="Rectangle 27">
                <a:extLst>
                  <a:ext uri="{FF2B5EF4-FFF2-40B4-BE49-F238E27FC236}">
                    <a16:creationId xmlns:a16="http://schemas.microsoft.com/office/drawing/2014/main" id="{0C2C601E-710E-3749-8E35-082BA6207FC2}"/>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7" name="Rectangle 28">
                <a:extLst>
                  <a:ext uri="{FF2B5EF4-FFF2-40B4-BE49-F238E27FC236}">
                    <a16:creationId xmlns:a16="http://schemas.microsoft.com/office/drawing/2014/main" id="{22992D0B-A50A-9A4B-8640-E627AA1B1F03}"/>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21" name="Group 29">
              <a:extLst>
                <a:ext uri="{FF2B5EF4-FFF2-40B4-BE49-F238E27FC236}">
                  <a16:creationId xmlns:a16="http://schemas.microsoft.com/office/drawing/2014/main" id="{020301E1-02D0-C949-BDE7-CA4B4A5B14DA}"/>
                </a:ext>
              </a:extLst>
            </p:cNvPr>
            <p:cNvGrpSpPr>
              <a:grpSpLocks/>
            </p:cNvGrpSpPr>
            <p:nvPr/>
          </p:nvGrpSpPr>
          <p:grpSpPr bwMode="auto">
            <a:xfrm>
              <a:off x="4319" y="3408"/>
              <a:ext cx="217" cy="409"/>
              <a:chOff x="4319" y="3408"/>
              <a:chExt cx="217" cy="409"/>
            </a:xfrm>
          </p:grpSpPr>
          <p:sp>
            <p:nvSpPr>
              <p:cNvPr id="54322" name="Oval 30">
                <a:extLst>
                  <a:ext uri="{FF2B5EF4-FFF2-40B4-BE49-F238E27FC236}">
                    <a16:creationId xmlns:a16="http://schemas.microsoft.com/office/drawing/2014/main" id="{8269802E-C6FB-8B40-BD1A-671B95D6981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3" name="Freeform 31">
                <a:extLst>
                  <a:ext uri="{FF2B5EF4-FFF2-40B4-BE49-F238E27FC236}">
                    <a16:creationId xmlns:a16="http://schemas.microsoft.com/office/drawing/2014/main" id="{13CD260A-9DA0-EE47-A46E-B4B71FA68E7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4289" name="Group 32">
            <a:extLst>
              <a:ext uri="{FF2B5EF4-FFF2-40B4-BE49-F238E27FC236}">
                <a16:creationId xmlns:a16="http://schemas.microsoft.com/office/drawing/2014/main" id="{12081021-C333-F749-B98E-ACFB43BB64D4}"/>
              </a:ext>
            </a:extLst>
          </p:cNvPr>
          <p:cNvGrpSpPr>
            <a:grpSpLocks/>
          </p:cNvGrpSpPr>
          <p:nvPr/>
        </p:nvGrpSpPr>
        <p:grpSpPr bwMode="auto">
          <a:xfrm>
            <a:off x="7110413" y="5029200"/>
            <a:ext cx="673100" cy="800100"/>
            <a:chOff x="4212" y="2144"/>
            <a:chExt cx="424" cy="504"/>
          </a:xfrm>
        </p:grpSpPr>
        <p:grpSp>
          <p:nvGrpSpPr>
            <p:cNvPr id="54314" name="Group 33">
              <a:extLst>
                <a:ext uri="{FF2B5EF4-FFF2-40B4-BE49-F238E27FC236}">
                  <a16:creationId xmlns:a16="http://schemas.microsoft.com/office/drawing/2014/main" id="{C32090D5-CDAD-6C4B-99A6-82D5C1EDAA38}"/>
                </a:ext>
              </a:extLst>
            </p:cNvPr>
            <p:cNvGrpSpPr>
              <a:grpSpLocks/>
            </p:cNvGrpSpPr>
            <p:nvPr/>
          </p:nvGrpSpPr>
          <p:grpSpPr bwMode="auto">
            <a:xfrm>
              <a:off x="4212" y="2144"/>
              <a:ext cx="424" cy="504"/>
              <a:chOff x="4212" y="2144"/>
              <a:chExt cx="424" cy="504"/>
            </a:xfrm>
          </p:grpSpPr>
          <p:grpSp>
            <p:nvGrpSpPr>
              <p:cNvPr id="54316" name="Group 34">
                <a:extLst>
                  <a:ext uri="{FF2B5EF4-FFF2-40B4-BE49-F238E27FC236}">
                    <a16:creationId xmlns:a16="http://schemas.microsoft.com/office/drawing/2014/main" id="{D0BA9373-9E4E-0541-9F9A-C458072DDB20}"/>
                  </a:ext>
                </a:extLst>
              </p:cNvPr>
              <p:cNvGrpSpPr>
                <a:grpSpLocks/>
              </p:cNvGrpSpPr>
              <p:nvPr/>
            </p:nvGrpSpPr>
            <p:grpSpPr bwMode="auto">
              <a:xfrm>
                <a:off x="4212" y="2144"/>
                <a:ext cx="424" cy="504"/>
                <a:chOff x="4212" y="2144"/>
                <a:chExt cx="424" cy="504"/>
              </a:xfrm>
            </p:grpSpPr>
            <p:sp>
              <p:nvSpPr>
                <p:cNvPr id="54318" name="AutoShape 35">
                  <a:extLst>
                    <a:ext uri="{FF2B5EF4-FFF2-40B4-BE49-F238E27FC236}">
                      <a16:creationId xmlns:a16="http://schemas.microsoft.com/office/drawing/2014/main" id="{D59D0BDC-88C0-404A-88F4-5E8E7DA3A66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19" name="AutoShape 36">
                  <a:extLst>
                    <a:ext uri="{FF2B5EF4-FFF2-40B4-BE49-F238E27FC236}">
                      <a16:creationId xmlns:a16="http://schemas.microsoft.com/office/drawing/2014/main" id="{B197757A-EB2C-004C-A20E-A5F3123566F3}"/>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17" name="AutoShape 37">
                <a:extLst>
                  <a:ext uri="{FF2B5EF4-FFF2-40B4-BE49-F238E27FC236}">
                    <a16:creationId xmlns:a16="http://schemas.microsoft.com/office/drawing/2014/main" id="{A1BF798F-B2FB-6F42-BACB-4C64E82590EE}"/>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15" name="Oval 38">
              <a:extLst>
                <a:ext uri="{FF2B5EF4-FFF2-40B4-BE49-F238E27FC236}">
                  <a16:creationId xmlns:a16="http://schemas.microsoft.com/office/drawing/2014/main" id="{0DCA9566-C29B-4F4F-8212-29A37028824E}"/>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290" name="Line 95">
            <a:extLst>
              <a:ext uri="{FF2B5EF4-FFF2-40B4-BE49-F238E27FC236}">
                <a16:creationId xmlns:a16="http://schemas.microsoft.com/office/drawing/2014/main" id="{22D01FCF-DD73-BD41-BDE0-32E626F6B1D5}"/>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1" name="Line 96">
            <a:extLst>
              <a:ext uri="{FF2B5EF4-FFF2-40B4-BE49-F238E27FC236}">
                <a16:creationId xmlns:a16="http://schemas.microsoft.com/office/drawing/2014/main" id="{7A3AFE4E-D90A-E846-8EAC-04B839E4B720}"/>
              </a:ext>
            </a:extLst>
          </p:cNvPr>
          <p:cNvSpPr>
            <a:spLocks noChangeShapeType="1"/>
          </p:cNvSpPr>
          <p:nvPr/>
        </p:nvSpPr>
        <p:spPr bwMode="auto">
          <a:xfrm>
            <a:off x="990600" y="1600200"/>
            <a:ext cx="815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2" name="Line 97">
            <a:extLst>
              <a:ext uri="{FF2B5EF4-FFF2-40B4-BE49-F238E27FC236}">
                <a16:creationId xmlns:a16="http://schemas.microsoft.com/office/drawing/2014/main" id="{E4C74AA1-C8D1-8146-970F-F1DD521A2333}"/>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3" name="Text Box 98">
            <a:extLst>
              <a:ext uri="{FF2B5EF4-FFF2-40B4-BE49-F238E27FC236}">
                <a16:creationId xmlns:a16="http://schemas.microsoft.com/office/drawing/2014/main" id="{6BBDF1C7-BA53-2B44-9F06-EBCB512F6832}"/>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54294" name="Text Box 99">
            <a:extLst>
              <a:ext uri="{FF2B5EF4-FFF2-40B4-BE49-F238E27FC236}">
                <a16:creationId xmlns:a16="http://schemas.microsoft.com/office/drawing/2014/main" id="{17BB8C95-77CD-6D41-8E5A-6B1D90EED29F}"/>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54295" name="Text Box 100">
            <a:extLst>
              <a:ext uri="{FF2B5EF4-FFF2-40B4-BE49-F238E27FC236}">
                <a16:creationId xmlns:a16="http://schemas.microsoft.com/office/drawing/2014/main" id="{6FD9AA42-5534-004B-9F0F-98AB7F5D22D8}"/>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54296" name="Line 101">
            <a:extLst>
              <a:ext uri="{FF2B5EF4-FFF2-40B4-BE49-F238E27FC236}">
                <a16:creationId xmlns:a16="http://schemas.microsoft.com/office/drawing/2014/main" id="{42ED4860-1A86-E646-A4CC-2475E0D448DB}"/>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7" name="Line 102">
            <a:extLst>
              <a:ext uri="{FF2B5EF4-FFF2-40B4-BE49-F238E27FC236}">
                <a16:creationId xmlns:a16="http://schemas.microsoft.com/office/drawing/2014/main" id="{07CDBBD9-8FDD-4448-A7D3-08B2B368C287}"/>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8" name="Line 103">
            <a:extLst>
              <a:ext uri="{FF2B5EF4-FFF2-40B4-BE49-F238E27FC236}">
                <a16:creationId xmlns:a16="http://schemas.microsoft.com/office/drawing/2014/main" id="{C66851E5-96BB-3E4E-8646-11163B33CEB0}"/>
              </a:ext>
            </a:extLst>
          </p:cNvPr>
          <p:cNvSpPr>
            <a:spLocks noChangeShapeType="1"/>
          </p:cNvSpPr>
          <p:nvPr/>
        </p:nvSpPr>
        <p:spPr bwMode="auto">
          <a:xfrm>
            <a:off x="23622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9" name="Text Box 104">
            <a:extLst>
              <a:ext uri="{FF2B5EF4-FFF2-40B4-BE49-F238E27FC236}">
                <a16:creationId xmlns:a16="http://schemas.microsoft.com/office/drawing/2014/main" id="{2BFD779B-B7D6-3249-8FA2-8E5884C43F06}"/>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54300" name="Text Box 105">
            <a:extLst>
              <a:ext uri="{FF2B5EF4-FFF2-40B4-BE49-F238E27FC236}">
                <a16:creationId xmlns:a16="http://schemas.microsoft.com/office/drawing/2014/main" id="{3A6C23A3-AA6D-D647-8865-254D50896A0F}"/>
              </a:ext>
            </a:extLst>
          </p:cNvPr>
          <p:cNvSpPr txBox="1">
            <a:spLocks noChangeArrowheads="1"/>
          </p:cNvSpPr>
          <p:nvPr/>
        </p:nvSpPr>
        <p:spPr bwMode="auto">
          <a:xfrm>
            <a:off x="9906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54301" name="Line 106">
            <a:extLst>
              <a:ext uri="{FF2B5EF4-FFF2-40B4-BE49-F238E27FC236}">
                <a16:creationId xmlns:a16="http://schemas.microsoft.com/office/drawing/2014/main" id="{6F7A22DB-C394-664B-8D83-1E9E46ED0A09}"/>
              </a:ext>
            </a:extLst>
          </p:cNvPr>
          <p:cNvSpPr>
            <a:spLocks noChangeShapeType="1"/>
          </p:cNvSpPr>
          <p:nvPr/>
        </p:nvSpPr>
        <p:spPr bwMode="auto">
          <a:xfrm>
            <a:off x="30480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2" name="Line 107">
            <a:extLst>
              <a:ext uri="{FF2B5EF4-FFF2-40B4-BE49-F238E27FC236}">
                <a16:creationId xmlns:a16="http://schemas.microsoft.com/office/drawing/2014/main" id="{68944B59-984C-0E4C-859A-316E9AEBC562}"/>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3" name="Line 108">
            <a:extLst>
              <a:ext uri="{FF2B5EF4-FFF2-40B4-BE49-F238E27FC236}">
                <a16:creationId xmlns:a16="http://schemas.microsoft.com/office/drawing/2014/main" id="{5FBE4019-98C3-524A-AF61-448DEDE7C420}"/>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4" name="Text Box 109">
            <a:extLst>
              <a:ext uri="{FF2B5EF4-FFF2-40B4-BE49-F238E27FC236}">
                <a16:creationId xmlns:a16="http://schemas.microsoft.com/office/drawing/2014/main" id="{10D22F60-FA85-8342-9CE2-4BD31A0099C2}"/>
              </a:ext>
            </a:extLst>
          </p:cNvPr>
          <p:cNvSpPr txBox="1">
            <a:spLocks noChangeArrowheads="1"/>
          </p:cNvSpPr>
          <p:nvPr/>
        </p:nvSpPr>
        <p:spPr bwMode="auto">
          <a:xfrm>
            <a:off x="30480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54305" name="Line 111">
            <a:extLst>
              <a:ext uri="{FF2B5EF4-FFF2-40B4-BE49-F238E27FC236}">
                <a16:creationId xmlns:a16="http://schemas.microsoft.com/office/drawing/2014/main" id="{A5DA6C4E-9E6A-BA4D-9488-BAAF84997B4F}"/>
              </a:ext>
            </a:extLst>
          </p:cNvPr>
          <p:cNvSpPr>
            <a:spLocks noChangeShapeType="1"/>
          </p:cNvSpPr>
          <p:nvPr/>
        </p:nvSpPr>
        <p:spPr bwMode="auto">
          <a:xfrm>
            <a:off x="5791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6" name="Line 112">
            <a:extLst>
              <a:ext uri="{FF2B5EF4-FFF2-40B4-BE49-F238E27FC236}">
                <a16:creationId xmlns:a16="http://schemas.microsoft.com/office/drawing/2014/main" id="{926A359C-39D2-E44E-B952-52BE0F976C5E}"/>
              </a:ext>
            </a:extLst>
          </p:cNvPr>
          <p:cNvSpPr>
            <a:spLocks noChangeShapeType="1"/>
          </p:cNvSpPr>
          <p:nvPr/>
        </p:nvSpPr>
        <p:spPr bwMode="auto">
          <a:xfrm>
            <a:off x="64770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7" name="Text Box 113">
            <a:extLst>
              <a:ext uri="{FF2B5EF4-FFF2-40B4-BE49-F238E27FC236}">
                <a16:creationId xmlns:a16="http://schemas.microsoft.com/office/drawing/2014/main" id="{983739AE-CCDB-5946-9062-E52D29C91781}"/>
              </a:ext>
            </a:extLst>
          </p:cNvPr>
          <p:cNvSpPr txBox="1">
            <a:spLocks noChangeArrowheads="1"/>
          </p:cNvSpPr>
          <p:nvPr/>
        </p:nvSpPr>
        <p:spPr bwMode="auto">
          <a:xfrm>
            <a:off x="51054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54308" name="Line 114">
            <a:extLst>
              <a:ext uri="{FF2B5EF4-FFF2-40B4-BE49-F238E27FC236}">
                <a16:creationId xmlns:a16="http://schemas.microsoft.com/office/drawing/2014/main" id="{F59C920A-2D7A-C24D-9096-CA4DC1D4C5F6}"/>
              </a:ext>
            </a:extLst>
          </p:cNvPr>
          <p:cNvSpPr>
            <a:spLocks noChangeShapeType="1"/>
          </p:cNvSpPr>
          <p:nvPr/>
        </p:nvSpPr>
        <p:spPr bwMode="auto">
          <a:xfrm>
            <a:off x="71628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9" name="Line 115">
            <a:extLst>
              <a:ext uri="{FF2B5EF4-FFF2-40B4-BE49-F238E27FC236}">
                <a16:creationId xmlns:a16="http://schemas.microsoft.com/office/drawing/2014/main" id="{9839BA02-5170-2344-969D-E839E8447F66}"/>
              </a:ext>
            </a:extLst>
          </p:cNvPr>
          <p:cNvSpPr>
            <a:spLocks noChangeShapeType="1"/>
          </p:cNvSpPr>
          <p:nvPr/>
        </p:nvSpPr>
        <p:spPr bwMode="auto">
          <a:xfrm>
            <a:off x="78486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10" name="Line 116">
            <a:extLst>
              <a:ext uri="{FF2B5EF4-FFF2-40B4-BE49-F238E27FC236}">
                <a16:creationId xmlns:a16="http://schemas.microsoft.com/office/drawing/2014/main" id="{0443F733-B788-9346-B382-C16E1C13E1A7}"/>
              </a:ext>
            </a:extLst>
          </p:cNvPr>
          <p:cNvSpPr>
            <a:spLocks noChangeShapeType="1"/>
          </p:cNvSpPr>
          <p:nvPr/>
        </p:nvSpPr>
        <p:spPr bwMode="auto">
          <a:xfrm>
            <a:off x="85344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11" name="Text Box 117">
            <a:extLst>
              <a:ext uri="{FF2B5EF4-FFF2-40B4-BE49-F238E27FC236}">
                <a16:creationId xmlns:a16="http://schemas.microsoft.com/office/drawing/2014/main" id="{FD529A98-01D0-3A44-8D10-FA4A52793E74}"/>
              </a:ext>
            </a:extLst>
          </p:cNvPr>
          <p:cNvSpPr txBox="1">
            <a:spLocks noChangeArrowheads="1"/>
          </p:cNvSpPr>
          <p:nvPr/>
        </p:nvSpPr>
        <p:spPr bwMode="auto">
          <a:xfrm>
            <a:off x="71628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54312" name="Text Box 118">
            <a:extLst>
              <a:ext uri="{FF2B5EF4-FFF2-40B4-BE49-F238E27FC236}">
                <a16:creationId xmlns:a16="http://schemas.microsoft.com/office/drawing/2014/main" id="{6F02F3E9-ECCD-7D48-91F4-BAA298AD95F8}"/>
              </a:ext>
            </a:extLst>
          </p:cNvPr>
          <p:cNvSpPr txBox="1">
            <a:spLocks noChangeArrowheads="1"/>
          </p:cNvSpPr>
          <p:nvPr/>
        </p:nvSpPr>
        <p:spPr bwMode="auto">
          <a:xfrm>
            <a:off x="7391400" y="10668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6 Hours</a:t>
            </a:r>
          </a:p>
        </p:txBody>
      </p:sp>
      <p:sp>
        <p:nvSpPr>
          <p:cNvPr id="54313" name="Line 124">
            <a:extLst>
              <a:ext uri="{FF2B5EF4-FFF2-40B4-BE49-F238E27FC236}">
                <a16:creationId xmlns:a16="http://schemas.microsoft.com/office/drawing/2014/main" id="{31CF4B00-8F2B-3B49-956E-5B5C2C874AFC}"/>
              </a:ext>
            </a:extLst>
          </p:cNvPr>
          <p:cNvSpPr>
            <a:spLocks noChangeShapeType="1"/>
          </p:cNvSpPr>
          <p:nvPr/>
        </p:nvSpPr>
        <p:spPr bwMode="auto">
          <a:xfrm>
            <a:off x="51054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path" presetSubtype="0" accel="50000" decel="50000" fill="hold" nodeType="withEffect">
                                  <p:stCondLst>
                                    <p:cond delay="0"/>
                                  </p:stCondLst>
                                  <p:childTnLst>
                                    <p:animMotion origin="layout" path="M 0.07986 -1.11111E-6 L -0.14514 -1.11111E-6 " pathEditMode="relative" rAng="0" ptsTypes="AA">
                                      <p:cBhvr>
                                        <p:cTn id="6" dur="2000" fill="hold"/>
                                        <p:tgtEl>
                                          <p:spTgt spid="15"/>
                                        </p:tgtEl>
                                        <p:attrNameLst>
                                          <p:attrName>ppt_x</p:attrName>
                                          <p:attrName>ppt_y</p:attrName>
                                        </p:attrNameLst>
                                      </p:cBhvr>
                                      <p:rCtr x="-11250" y="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1.11111E-6 -1.11111E-6 L -0.14514 -1.11111E-6 " pathEditMode="relative" rAng="0" ptsTypes="AA">
                                      <p:cBhvr>
                                        <p:cTn id="10" dur="2000" fill="hold"/>
                                        <p:tgtEl>
                                          <p:spTgt spid="10"/>
                                        </p:tgtEl>
                                        <p:attrNameLst>
                                          <p:attrName>ppt_x</p:attrName>
                                          <p:attrName>ppt_y</p:attrName>
                                        </p:attrNameLst>
                                      </p:cBhvr>
                                      <p:rCtr x="-7257" y="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path" presetSubtype="0" accel="50000" decel="50000" fill="hold" nodeType="clickEffect">
                                  <p:stCondLst>
                                    <p:cond delay="0"/>
                                  </p:stCondLst>
                                  <p:childTnLst>
                                    <p:animMotion origin="layout" path="M -4.44444E-6 -1.11111E-6 L -0.14444 -1.11111E-6 " pathEditMode="relative" rAng="0" ptsTypes="AA">
                                      <p:cBhvr>
                                        <p:cTn id="14" dur="2000" fill="hold"/>
                                        <p:tgtEl>
                                          <p:spTgt spid="12"/>
                                        </p:tgtEl>
                                        <p:attrNameLst>
                                          <p:attrName>ppt_x</p:attrName>
                                          <p:attrName>ppt_y</p:attrName>
                                        </p:attrNameLst>
                                      </p:cBhvr>
                                      <p:rCtr x="-72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A1BC7D9C-910B-7944-82D2-D0E9150DEB80}"/>
              </a:ext>
            </a:extLst>
          </p:cNvPr>
          <p:cNvSpPr>
            <a:spLocks noGrp="1" noChangeArrowheads="1"/>
          </p:cNvSpPr>
          <p:nvPr>
            <p:ph type="title"/>
          </p:nvPr>
        </p:nvSpPr>
        <p:spPr/>
        <p:txBody>
          <a:bodyPr/>
          <a:lstStyle/>
          <a:p>
            <a:pPr eaLnBrk="1" hangingPunct="1"/>
            <a:r>
              <a:rPr lang="en-US" altLang="zh-CN"/>
              <a:t>Pipelined Laundry</a:t>
            </a:r>
          </a:p>
        </p:txBody>
      </p:sp>
      <p:sp>
        <p:nvSpPr>
          <p:cNvPr id="56322" name="Line 4">
            <a:extLst>
              <a:ext uri="{FF2B5EF4-FFF2-40B4-BE49-F238E27FC236}">
                <a16:creationId xmlns:a16="http://schemas.microsoft.com/office/drawing/2014/main" id="{448875AB-6386-264F-B819-1F3B2643CF2A}"/>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23" name="Text Box 5">
            <a:extLst>
              <a:ext uri="{FF2B5EF4-FFF2-40B4-BE49-F238E27FC236}">
                <a16:creationId xmlns:a16="http://schemas.microsoft.com/office/drawing/2014/main" id="{ED93F9FB-BAE0-D247-8DFD-4F0DB5594967}"/>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56324" name="Group 17">
            <a:extLst>
              <a:ext uri="{FF2B5EF4-FFF2-40B4-BE49-F238E27FC236}">
                <a16:creationId xmlns:a16="http://schemas.microsoft.com/office/drawing/2014/main" id="{C15C69D9-3123-EB44-AC57-35EA1AEBF7FE}"/>
              </a:ext>
            </a:extLst>
          </p:cNvPr>
          <p:cNvGrpSpPr>
            <a:grpSpLocks/>
          </p:cNvGrpSpPr>
          <p:nvPr/>
        </p:nvGrpSpPr>
        <p:grpSpPr bwMode="auto">
          <a:xfrm>
            <a:off x="1676400" y="2438400"/>
            <a:ext cx="673100" cy="800100"/>
            <a:chOff x="4228" y="2820"/>
            <a:chExt cx="424" cy="504"/>
          </a:xfrm>
        </p:grpSpPr>
        <p:grpSp>
          <p:nvGrpSpPr>
            <p:cNvPr id="56430" name="Group 18">
              <a:extLst>
                <a:ext uri="{FF2B5EF4-FFF2-40B4-BE49-F238E27FC236}">
                  <a16:creationId xmlns:a16="http://schemas.microsoft.com/office/drawing/2014/main" id="{78C69757-300E-7041-AE7A-43A106656586}"/>
                </a:ext>
              </a:extLst>
            </p:cNvPr>
            <p:cNvGrpSpPr>
              <a:grpSpLocks/>
            </p:cNvGrpSpPr>
            <p:nvPr/>
          </p:nvGrpSpPr>
          <p:grpSpPr bwMode="auto">
            <a:xfrm>
              <a:off x="4228" y="2820"/>
              <a:ext cx="424" cy="504"/>
              <a:chOff x="4228" y="2820"/>
              <a:chExt cx="424" cy="504"/>
            </a:xfrm>
          </p:grpSpPr>
          <p:sp>
            <p:nvSpPr>
              <p:cNvPr id="56433" name="AutoShape 19">
                <a:extLst>
                  <a:ext uri="{FF2B5EF4-FFF2-40B4-BE49-F238E27FC236}">
                    <a16:creationId xmlns:a16="http://schemas.microsoft.com/office/drawing/2014/main" id="{BA735343-7C76-7F44-A68C-C147A497F96C}"/>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34" name="AutoShape 20">
                <a:extLst>
                  <a:ext uri="{FF2B5EF4-FFF2-40B4-BE49-F238E27FC236}">
                    <a16:creationId xmlns:a16="http://schemas.microsoft.com/office/drawing/2014/main" id="{786322F3-A05E-2E4D-AD3F-678EB8C4B431}"/>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31" name="Oval 21">
              <a:extLst>
                <a:ext uri="{FF2B5EF4-FFF2-40B4-BE49-F238E27FC236}">
                  <a16:creationId xmlns:a16="http://schemas.microsoft.com/office/drawing/2014/main" id="{C0F3C92D-C6DC-944E-8345-76CC669F46D5}"/>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32" name="AutoShape 22">
              <a:extLst>
                <a:ext uri="{FF2B5EF4-FFF2-40B4-BE49-F238E27FC236}">
                  <a16:creationId xmlns:a16="http://schemas.microsoft.com/office/drawing/2014/main" id="{86EC13F8-59FE-B64A-8A71-BE38EF514BED}"/>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25" name="Group 23">
            <a:extLst>
              <a:ext uri="{FF2B5EF4-FFF2-40B4-BE49-F238E27FC236}">
                <a16:creationId xmlns:a16="http://schemas.microsoft.com/office/drawing/2014/main" id="{5C834A70-A60A-8F4A-8256-D24C691B0406}"/>
              </a:ext>
            </a:extLst>
          </p:cNvPr>
          <p:cNvGrpSpPr>
            <a:grpSpLocks/>
          </p:cNvGrpSpPr>
          <p:nvPr/>
        </p:nvGrpSpPr>
        <p:grpSpPr bwMode="auto">
          <a:xfrm>
            <a:off x="2362200" y="2514600"/>
            <a:ext cx="661988" cy="649288"/>
            <a:chOff x="4319" y="3408"/>
            <a:chExt cx="417" cy="409"/>
          </a:xfrm>
        </p:grpSpPr>
        <p:grpSp>
          <p:nvGrpSpPr>
            <p:cNvPr id="56422" name="Group 24">
              <a:extLst>
                <a:ext uri="{FF2B5EF4-FFF2-40B4-BE49-F238E27FC236}">
                  <a16:creationId xmlns:a16="http://schemas.microsoft.com/office/drawing/2014/main" id="{B82A754C-C53E-5945-923F-334808CC227D}"/>
                </a:ext>
              </a:extLst>
            </p:cNvPr>
            <p:cNvGrpSpPr>
              <a:grpSpLocks/>
            </p:cNvGrpSpPr>
            <p:nvPr/>
          </p:nvGrpSpPr>
          <p:grpSpPr bwMode="auto">
            <a:xfrm>
              <a:off x="4321" y="3601"/>
              <a:ext cx="415" cy="216"/>
              <a:chOff x="4321" y="3601"/>
              <a:chExt cx="415" cy="216"/>
            </a:xfrm>
          </p:grpSpPr>
          <p:sp>
            <p:nvSpPr>
              <p:cNvPr id="56426" name="Freeform 25">
                <a:extLst>
                  <a:ext uri="{FF2B5EF4-FFF2-40B4-BE49-F238E27FC236}">
                    <a16:creationId xmlns:a16="http://schemas.microsoft.com/office/drawing/2014/main" id="{ED5CD95F-A6D6-0640-8C55-27FE656C3A64}"/>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7" name="Rectangle 26">
                <a:extLst>
                  <a:ext uri="{FF2B5EF4-FFF2-40B4-BE49-F238E27FC236}">
                    <a16:creationId xmlns:a16="http://schemas.microsoft.com/office/drawing/2014/main" id="{FB7E3A37-C480-F64E-9753-79FA8DC1D37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8" name="Rectangle 27">
                <a:extLst>
                  <a:ext uri="{FF2B5EF4-FFF2-40B4-BE49-F238E27FC236}">
                    <a16:creationId xmlns:a16="http://schemas.microsoft.com/office/drawing/2014/main" id="{3A0A29CA-E0F8-314F-AB70-1791FD1D4544}"/>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9" name="Rectangle 28">
                <a:extLst>
                  <a:ext uri="{FF2B5EF4-FFF2-40B4-BE49-F238E27FC236}">
                    <a16:creationId xmlns:a16="http://schemas.microsoft.com/office/drawing/2014/main" id="{9C93333A-888B-584A-BAF5-EFDE56B1F5DC}"/>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423" name="Group 29">
              <a:extLst>
                <a:ext uri="{FF2B5EF4-FFF2-40B4-BE49-F238E27FC236}">
                  <a16:creationId xmlns:a16="http://schemas.microsoft.com/office/drawing/2014/main" id="{DC0C5A34-4775-8848-B5B2-ABDB69689181}"/>
                </a:ext>
              </a:extLst>
            </p:cNvPr>
            <p:cNvGrpSpPr>
              <a:grpSpLocks/>
            </p:cNvGrpSpPr>
            <p:nvPr/>
          </p:nvGrpSpPr>
          <p:grpSpPr bwMode="auto">
            <a:xfrm>
              <a:off x="4319" y="3408"/>
              <a:ext cx="217" cy="409"/>
              <a:chOff x="4319" y="3408"/>
              <a:chExt cx="217" cy="409"/>
            </a:xfrm>
          </p:grpSpPr>
          <p:sp>
            <p:nvSpPr>
              <p:cNvPr id="56424" name="Oval 30">
                <a:extLst>
                  <a:ext uri="{FF2B5EF4-FFF2-40B4-BE49-F238E27FC236}">
                    <a16:creationId xmlns:a16="http://schemas.microsoft.com/office/drawing/2014/main" id="{8DDF8BCB-A01E-6D4E-85F6-0CD83B5FE832}"/>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5" name="Freeform 31">
                <a:extLst>
                  <a:ext uri="{FF2B5EF4-FFF2-40B4-BE49-F238E27FC236}">
                    <a16:creationId xmlns:a16="http://schemas.microsoft.com/office/drawing/2014/main" id="{7510BF5A-FDEE-A249-98DA-D6558D033B61}"/>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26" name="Group 32">
            <a:extLst>
              <a:ext uri="{FF2B5EF4-FFF2-40B4-BE49-F238E27FC236}">
                <a16:creationId xmlns:a16="http://schemas.microsoft.com/office/drawing/2014/main" id="{D19C3134-6969-BB4C-8D44-1F4D501DC831}"/>
              </a:ext>
            </a:extLst>
          </p:cNvPr>
          <p:cNvGrpSpPr>
            <a:grpSpLocks/>
          </p:cNvGrpSpPr>
          <p:nvPr/>
        </p:nvGrpSpPr>
        <p:grpSpPr bwMode="auto">
          <a:xfrm>
            <a:off x="990600" y="2438400"/>
            <a:ext cx="673100" cy="800100"/>
            <a:chOff x="4212" y="2144"/>
            <a:chExt cx="424" cy="504"/>
          </a:xfrm>
        </p:grpSpPr>
        <p:grpSp>
          <p:nvGrpSpPr>
            <p:cNvPr id="56416" name="Group 33">
              <a:extLst>
                <a:ext uri="{FF2B5EF4-FFF2-40B4-BE49-F238E27FC236}">
                  <a16:creationId xmlns:a16="http://schemas.microsoft.com/office/drawing/2014/main" id="{4A9B430B-8742-F244-8736-62466A1591A3}"/>
                </a:ext>
              </a:extLst>
            </p:cNvPr>
            <p:cNvGrpSpPr>
              <a:grpSpLocks/>
            </p:cNvGrpSpPr>
            <p:nvPr/>
          </p:nvGrpSpPr>
          <p:grpSpPr bwMode="auto">
            <a:xfrm>
              <a:off x="4212" y="2144"/>
              <a:ext cx="424" cy="504"/>
              <a:chOff x="4212" y="2144"/>
              <a:chExt cx="424" cy="504"/>
            </a:xfrm>
          </p:grpSpPr>
          <p:grpSp>
            <p:nvGrpSpPr>
              <p:cNvPr id="56418" name="Group 34">
                <a:extLst>
                  <a:ext uri="{FF2B5EF4-FFF2-40B4-BE49-F238E27FC236}">
                    <a16:creationId xmlns:a16="http://schemas.microsoft.com/office/drawing/2014/main" id="{BEA248B3-0244-7743-80D4-A2CD89CC6EDE}"/>
                  </a:ext>
                </a:extLst>
              </p:cNvPr>
              <p:cNvGrpSpPr>
                <a:grpSpLocks/>
              </p:cNvGrpSpPr>
              <p:nvPr/>
            </p:nvGrpSpPr>
            <p:grpSpPr bwMode="auto">
              <a:xfrm>
                <a:off x="4212" y="2144"/>
                <a:ext cx="424" cy="504"/>
                <a:chOff x="4212" y="2144"/>
                <a:chExt cx="424" cy="504"/>
              </a:xfrm>
            </p:grpSpPr>
            <p:sp>
              <p:nvSpPr>
                <p:cNvPr id="56420" name="AutoShape 35">
                  <a:extLst>
                    <a:ext uri="{FF2B5EF4-FFF2-40B4-BE49-F238E27FC236}">
                      <a16:creationId xmlns:a16="http://schemas.microsoft.com/office/drawing/2014/main" id="{90F72EE4-BDB2-2E40-9545-8F6D5FA01F90}"/>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1" name="AutoShape 36">
                  <a:extLst>
                    <a:ext uri="{FF2B5EF4-FFF2-40B4-BE49-F238E27FC236}">
                      <a16:creationId xmlns:a16="http://schemas.microsoft.com/office/drawing/2014/main" id="{8E32B1A6-E0ED-6B44-8FB7-68B6D5143B6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19" name="AutoShape 37">
                <a:extLst>
                  <a:ext uri="{FF2B5EF4-FFF2-40B4-BE49-F238E27FC236}">
                    <a16:creationId xmlns:a16="http://schemas.microsoft.com/office/drawing/2014/main" id="{FEE97C90-39EB-B546-9F3A-9390C75CB6F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17" name="Oval 38">
              <a:extLst>
                <a:ext uri="{FF2B5EF4-FFF2-40B4-BE49-F238E27FC236}">
                  <a16:creationId xmlns:a16="http://schemas.microsoft.com/office/drawing/2014/main" id="{67E2BECB-1E46-2946-9FB5-73BD748CF2A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27" name="Text Box 28">
            <a:extLst>
              <a:ext uri="{FF2B5EF4-FFF2-40B4-BE49-F238E27FC236}">
                <a16:creationId xmlns:a16="http://schemas.microsoft.com/office/drawing/2014/main" id="{5F52B668-85D0-3A4A-BC3B-9ED20CC92CC9}"/>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56328" name="Group 17">
            <a:extLst>
              <a:ext uri="{FF2B5EF4-FFF2-40B4-BE49-F238E27FC236}">
                <a16:creationId xmlns:a16="http://schemas.microsoft.com/office/drawing/2014/main" id="{1FFBEDD0-9A5F-634A-BAC2-F7076EBF349E}"/>
              </a:ext>
            </a:extLst>
          </p:cNvPr>
          <p:cNvGrpSpPr>
            <a:grpSpLocks/>
          </p:cNvGrpSpPr>
          <p:nvPr/>
        </p:nvGrpSpPr>
        <p:grpSpPr bwMode="auto">
          <a:xfrm>
            <a:off x="2362200" y="3276600"/>
            <a:ext cx="673100" cy="800100"/>
            <a:chOff x="4228" y="2820"/>
            <a:chExt cx="424" cy="504"/>
          </a:xfrm>
        </p:grpSpPr>
        <p:grpSp>
          <p:nvGrpSpPr>
            <p:cNvPr id="56411" name="Group 18">
              <a:extLst>
                <a:ext uri="{FF2B5EF4-FFF2-40B4-BE49-F238E27FC236}">
                  <a16:creationId xmlns:a16="http://schemas.microsoft.com/office/drawing/2014/main" id="{9002AE04-5422-5648-A58B-81830E691303}"/>
                </a:ext>
              </a:extLst>
            </p:cNvPr>
            <p:cNvGrpSpPr>
              <a:grpSpLocks/>
            </p:cNvGrpSpPr>
            <p:nvPr/>
          </p:nvGrpSpPr>
          <p:grpSpPr bwMode="auto">
            <a:xfrm>
              <a:off x="4228" y="2820"/>
              <a:ext cx="424" cy="504"/>
              <a:chOff x="4228" y="2820"/>
              <a:chExt cx="424" cy="504"/>
            </a:xfrm>
          </p:grpSpPr>
          <p:sp>
            <p:nvSpPr>
              <p:cNvPr id="56414" name="AutoShape 19">
                <a:extLst>
                  <a:ext uri="{FF2B5EF4-FFF2-40B4-BE49-F238E27FC236}">
                    <a16:creationId xmlns:a16="http://schemas.microsoft.com/office/drawing/2014/main" id="{49C8EECF-0D4F-8C4C-9484-BFDE3EFB2D96}"/>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15" name="AutoShape 20">
                <a:extLst>
                  <a:ext uri="{FF2B5EF4-FFF2-40B4-BE49-F238E27FC236}">
                    <a16:creationId xmlns:a16="http://schemas.microsoft.com/office/drawing/2014/main" id="{90B2FD07-7090-F549-BC78-0D653FD252CB}"/>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12" name="Oval 21">
              <a:extLst>
                <a:ext uri="{FF2B5EF4-FFF2-40B4-BE49-F238E27FC236}">
                  <a16:creationId xmlns:a16="http://schemas.microsoft.com/office/drawing/2014/main" id="{555B7E01-EEC8-AE42-8137-C4E32014A714}"/>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13" name="AutoShape 22">
              <a:extLst>
                <a:ext uri="{FF2B5EF4-FFF2-40B4-BE49-F238E27FC236}">
                  <a16:creationId xmlns:a16="http://schemas.microsoft.com/office/drawing/2014/main" id="{A661F1C8-23ED-A045-BB72-DF48201A7A36}"/>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29" name="Group 23">
            <a:extLst>
              <a:ext uri="{FF2B5EF4-FFF2-40B4-BE49-F238E27FC236}">
                <a16:creationId xmlns:a16="http://schemas.microsoft.com/office/drawing/2014/main" id="{926DB8BD-9092-7D40-8008-44586DF9DA54}"/>
              </a:ext>
            </a:extLst>
          </p:cNvPr>
          <p:cNvGrpSpPr>
            <a:grpSpLocks/>
          </p:cNvGrpSpPr>
          <p:nvPr/>
        </p:nvGrpSpPr>
        <p:grpSpPr bwMode="auto">
          <a:xfrm>
            <a:off x="3048000" y="3352800"/>
            <a:ext cx="661988" cy="649288"/>
            <a:chOff x="4319" y="3408"/>
            <a:chExt cx="417" cy="409"/>
          </a:xfrm>
        </p:grpSpPr>
        <p:grpSp>
          <p:nvGrpSpPr>
            <p:cNvPr id="56403" name="Group 24">
              <a:extLst>
                <a:ext uri="{FF2B5EF4-FFF2-40B4-BE49-F238E27FC236}">
                  <a16:creationId xmlns:a16="http://schemas.microsoft.com/office/drawing/2014/main" id="{B61E90FB-F774-444D-B982-6E0A65115756}"/>
                </a:ext>
              </a:extLst>
            </p:cNvPr>
            <p:cNvGrpSpPr>
              <a:grpSpLocks/>
            </p:cNvGrpSpPr>
            <p:nvPr/>
          </p:nvGrpSpPr>
          <p:grpSpPr bwMode="auto">
            <a:xfrm>
              <a:off x="4321" y="3601"/>
              <a:ext cx="415" cy="216"/>
              <a:chOff x="4321" y="3601"/>
              <a:chExt cx="415" cy="216"/>
            </a:xfrm>
          </p:grpSpPr>
          <p:sp>
            <p:nvSpPr>
              <p:cNvPr id="56407" name="Freeform 25">
                <a:extLst>
                  <a:ext uri="{FF2B5EF4-FFF2-40B4-BE49-F238E27FC236}">
                    <a16:creationId xmlns:a16="http://schemas.microsoft.com/office/drawing/2014/main" id="{BD42BA99-6D6D-8746-874E-5BFB802BAA9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8" name="Rectangle 26">
                <a:extLst>
                  <a:ext uri="{FF2B5EF4-FFF2-40B4-BE49-F238E27FC236}">
                    <a16:creationId xmlns:a16="http://schemas.microsoft.com/office/drawing/2014/main" id="{2AED7A9D-A3F3-4A4A-8F3A-08728F4476B5}"/>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9" name="Rectangle 27">
                <a:extLst>
                  <a:ext uri="{FF2B5EF4-FFF2-40B4-BE49-F238E27FC236}">
                    <a16:creationId xmlns:a16="http://schemas.microsoft.com/office/drawing/2014/main" id="{4CBD54AC-0105-0E49-9E13-F063DD22C4A6}"/>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10" name="Rectangle 28">
                <a:extLst>
                  <a:ext uri="{FF2B5EF4-FFF2-40B4-BE49-F238E27FC236}">
                    <a16:creationId xmlns:a16="http://schemas.microsoft.com/office/drawing/2014/main" id="{3626F237-4372-0341-99DF-68C7C11EB24E}"/>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404" name="Group 29">
              <a:extLst>
                <a:ext uri="{FF2B5EF4-FFF2-40B4-BE49-F238E27FC236}">
                  <a16:creationId xmlns:a16="http://schemas.microsoft.com/office/drawing/2014/main" id="{DF2B9635-0C16-A843-BC92-24D42F858E41}"/>
                </a:ext>
              </a:extLst>
            </p:cNvPr>
            <p:cNvGrpSpPr>
              <a:grpSpLocks/>
            </p:cNvGrpSpPr>
            <p:nvPr/>
          </p:nvGrpSpPr>
          <p:grpSpPr bwMode="auto">
            <a:xfrm>
              <a:off x="4319" y="3408"/>
              <a:ext cx="217" cy="409"/>
              <a:chOff x="4319" y="3408"/>
              <a:chExt cx="217" cy="409"/>
            </a:xfrm>
          </p:grpSpPr>
          <p:sp>
            <p:nvSpPr>
              <p:cNvPr id="56405" name="Oval 30">
                <a:extLst>
                  <a:ext uri="{FF2B5EF4-FFF2-40B4-BE49-F238E27FC236}">
                    <a16:creationId xmlns:a16="http://schemas.microsoft.com/office/drawing/2014/main" id="{216414F5-AE94-B94E-980A-FB8C756EEEA5}"/>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6" name="Freeform 31">
                <a:extLst>
                  <a:ext uri="{FF2B5EF4-FFF2-40B4-BE49-F238E27FC236}">
                    <a16:creationId xmlns:a16="http://schemas.microsoft.com/office/drawing/2014/main" id="{D9078603-BF75-5F4E-95B1-C794A314493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30" name="Group 32">
            <a:extLst>
              <a:ext uri="{FF2B5EF4-FFF2-40B4-BE49-F238E27FC236}">
                <a16:creationId xmlns:a16="http://schemas.microsoft.com/office/drawing/2014/main" id="{13101E6A-F94D-6248-8A97-4310D6F12EF6}"/>
              </a:ext>
            </a:extLst>
          </p:cNvPr>
          <p:cNvGrpSpPr>
            <a:grpSpLocks/>
          </p:cNvGrpSpPr>
          <p:nvPr/>
        </p:nvGrpSpPr>
        <p:grpSpPr bwMode="auto">
          <a:xfrm>
            <a:off x="1676400" y="3276600"/>
            <a:ext cx="673100" cy="800100"/>
            <a:chOff x="4212" y="2144"/>
            <a:chExt cx="424" cy="504"/>
          </a:xfrm>
        </p:grpSpPr>
        <p:grpSp>
          <p:nvGrpSpPr>
            <p:cNvPr id="56397" name="Group 33">
              <a:extLst>
                <a:ext uri="{FF2B5EF4-FFF2-40B4-BE49-F238E27FC236}">
                  <a16:creationId xmlns:a16="http://schemas.microsoft.com/office/drawing/2014/main" id="{848978B7-839E-F04B-9BB4-2EA0D529B289}"/>
                </a:ext>
              </a:extLst>
            </p:cNvPr>
            <p:cNvGrpSpPr>
              <a:grpSpLocks/>
            </p:cNvGrpSpPr>
            <p:nvPr/>
          </p:nvGrpSpPr>
          <p:grpSpPr bwMode="auto">
            <a:xfrm>
              <a:off x="4212" y="2144"/>
              <a:ext cx="424" cy="504"/>
              <a:chOff x="4212" y="2144"/>
              <a:chExt cx="424" cy="504"/>
            </a:xfrm>
          </p:grpSpPr>
          <p:grpSp>
            <p:nvGrpSpPr>
              <p:cNvPr id="56399" name="Group 34">
                <a:extLst>
                  <a:ext uri="{FF2B5EF4-FFF2-40B4-BE49-F238E27FC236}">
                    <a16:creationId xmlns:a16="http://schemas.microsoft.com/office/drawing/2014/main" id="{3090BB49-C8D7-D44B-A149-2C1AB670DFF3}"/>
                  </a:ext>
                </a:extLst>
              </p:cNvPr>
              <p:cNvGrpSpPr>
                <a:grpSpLocks/>
              </p:cNvGrpSpPr>
              <p:nvPr/>
            </p:nvGrpSpPr>
            <p:grpSpPr bwMode="auto">
              <a:xfrm>
                <a:off x="4212" y="2144"/>
                <a:ext cx="424" cy="504"/>
                <a:chOff x="4212" y="2144"/>
                <a:chExt cx="424" cy="504"/>
              </a:xfrm>
            </p:grpSpPr>
            <p:sp>
              <p:nvSpPr>
                <p:cNvPr id="56401" name="AutoShape 35">
                  <a:extLst>
                    <a:ext uri="{FF2B5EF4-FFF2-40B4-BE49-F238E27FC236}">
                      <a16:creationId xmlns:a16="http://schemas.microsoft.com/office/drawing/2014/main" id="{2E4E44D8-B5C9-1043-B31D-2F7E610A696E}"/>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2" name="AutoShape 36">
                  <a:extLst>
                    <a:ext uri="{FF2B5EF4-FFF2-40B4-BE49-F238E27FC236}">
                      <a16:creationId xmlns:a16="http://schemas.microsoft.com/office/drawing/2014/main" id="{E5A5FE30-13D0-4A42-B58F-3A1E1C6DCEF6}"/>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00" name="AutoShape 37">
                <a:extLst>
                  <a:ext uri="{FF2B5EF4-FFF2-40B4-BE49-F238E27FC236}">
                    <a16:creationId xmlns:a16="http://schemas.microsoft.com/office/drawing/2014/main" id="{0F6AA2A6-5674-BD4F-A6C0-D3F09EFC8B3D}"/>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98" name="Oval 38">
              <a:extLst>
                <a:ext uri="{FF2B5EF4-FFF2-40B4-BE49-F238E27FC236}">
                  <a16:creationId xmlns:a16="http://schemas.microsoft.com/office/drawing/2014/main" id="{671D8732-1006-BA4C-BFE8-951B5478BB3E}"/>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1" name="Group 17">
            <a:extLst>
              <a:ext uri="{FF2B5EF4-FFF2-40B4-BE49-F238E27FC236}">
                <a16:creationId xmlns:a16="http://schemas.microsoft.com/office/drawing/2014/main" id="{6A206611-9F1E-974E-BEF9-DB9B9C7DC343}"/>
              </a:ext>
            </a:extLst>
          </p:cNvPr>
          <p:cNvGrpSpPr>
            <a:grpSpLocks/>
          </p:cNvGrpSpPr>
          <p:nvPr/>
        </p:nvGrpSpPr>
        <p:grpSpPr bwMode="auto">
          <a:xfrm>
            <a:off x="3048000" y="4191000"/>
            <a:ext cx="673100" cy="800100"/>
            <a:chOff x="4228" y="2820"/>
            <a:chExt cx="424" cy="504"/>
          </a:xfrm>
        </p:grpSpPr>
        <p:grpSp>
          <p:nvGrpSpPr>
            <p:cNvPr id="56392" name="Group 18">
              <a:extLst>
                <a:ext uri="{FF2B5EF4-FFF2-40B4-BE49-F238E27FC236}">
                  <a16:creationId xmlns:a16="http://schemas.microsoft.com/office/drawing/2014/main" id="{B248D8DE-C7EB-394C-BA12-E729B4958D25}"/>
                </a:ext>
              </a:extLst>
            </p:cNvPr>
            <p:cNvGrpSpPr>
              <a:grpSpLocks/>
            </p:cNvGrpSpPr>
            <p:nvPr/>
          </p:nvGrpSpPr>
          <p:grpSpPr bwMode="auto">
            <a:xfrm>
              <a:off x="4228" y="2820"/>
              <a:ext cx="424" cy="504"/>
              <a:chOff x="4228" y="2820"/>
              <a:chExt cx="424" cy="504"/>
            </a:xfrm>
          </p:grpSpPr>
          <p:sp>
            <p:nvSpPr>
              <p:cNvPr id="56395" name="AutoShape 19">
                <a:extLst>
                  <a:ext uri="{FF2B5EF4-FFF2-40B4-BE49-F238E27FC236}">
                    <a16:creationId xmlns:a16="http://schemas.microsoft.com/office/drawing/2014/main" id="{E6DEE7D7-1FB1-EC4A-B71E-441CBFDDB05F}"/>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6" name="AutoShape 20">
                <a:extLst>
                  <a:ext uri="{FF2B5EF4-FFF2-40B4-BE49-F238E27FC236}">
                    <a16:creationId xmlns:a16="http://schemas.microsoft.com/office/drawing/2014/main" id="{B7F18320-0032-3F49-999E-4D8DF1E48E81}"/>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93" name="Oval 21">
              <a:extLst>
                <a:ext uri="{FF2B5EF4-FFF2-40B4-BE49-F238E27FC236}">
                  <a16:creationId xmlns:a16="http://schemas.microsoft.com/office/drawing/2014/main" id="{C35E6B74-E6D8-3641-B9EB-989F772E1752}"/>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4" name="AutoShape 22">
              <a:extLst>
                <a:ext uri="{FF2B5EF4-FFF2-40B4-BE49-F238E27FC236}">
                  <a16:creationId xmlns:a16="http://schemas.microsoft.com/office/drawing/2014/main" id="{DAC4AAF2-9B04-874C-AE3F-5E188F9D5EBE}"/>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2" name="Group 23">
            <a:extLst>
              <a:ext uri="{FF2B5EF4-FFF2-40B4-BE49-F238E27FC236}">
                <a16:creationId xmlns:a16="http://schemas.microsoft.com/office/drawing/2014/main" id="{DE4F4975-8978-1443-BD3F-4E29DAF5E873}"/>
              </a:ext>
            </a:extLst>
          </p:cNvPr>
          <p:cNvGrpSpPr>
            <a:grpSpLocks/>
          </p:cNvGrpSpPr>
          <p:nvPr/>
        </p:nvGrpSpPr>
        <p:grpSpPr bwMode="auto">
          <a:xfrm>
            <a:off x="3733800" y="4267200"/>
            <a:ext cx="661988" cy="649288"/>
            <a:chOff x="4319" y="3408"/>
            <a:chExt cx="417" cy="409"/>
          </a:xfrm>
        </p:grpSpPr>
        <p:grpSp>
          <p:nvGrpSpPr>
            <p:cNvPr id="56384" name="Group 24">
              <a:extLst>
                <a:ext uri="{FF2B5EF4-FFF2-40B4-BE49-F238E27FC236}">
                  <a16:creationId xmlns:a16="http://schemas.microsoft.com/office/drawing/2014/main" id="{1E50D705-13DF-0D43-9941-3608B8DA2851}"/>
                </a:ext>
              </a:extLst>
            </p:cNvPr>
            <p:cNvGrpSpPr>
              <a:grpSpLocks/>
            </p:cNvGrpSpPr>
            <p:nvPr/>
          </p:nvGrpSpPr>
          <p:grpSpPr bwMode="auto">
            <a:xfrm>
              <a:off x="4321" y="3601"/>
              <a:ext cx="415" cy="216"/>
              <a:chOff x="4321" y="3601"/>
              <a:chExt cx="415" cy="216"/>
            </a:xfrm>
          </p:grpSpPr>
          <p:sp>
            <p:nvSpPr>
              <p:cNvPr id="56388" name="Freeform 25">
                <a:extLst>
                  <a:ext uri="{FF2B5EF4-FFF2-40B4-BE49-F238E27FC236}">
                    <a16:creationId xmlns:a16="http://schemas.microsoft.com/office/drawing/2014/main" id="{0081D672-D384-FD45-8B20-6AE084456E9A}"/>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89" name="Rectangle 26">
                <a:extLst>
                  <a:ext uri="{FF2B5EF4-FFF2-40B4-BE49-F238E27FC236}">
                    <a16:creationId xmlns:a16="http://schemas.microsoft.com/office/drawing/2014/main" id="{43369FE8-30FC-0540-9E05-E971AFBF7953}"/>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0" name="Rectangle 27">
                <a:extLst>
                  <a:ext uri="{FF2B5EF4-FFF2-40B4-BE49-F238E27FC236}">
                    <a16:creationId xmlns:a16="http://schemas.microsoft.com/office/drawing/2014/main" id="{1423EBDF-A727-5A48-A646-79CF4B4BC3B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1" name="Rectangle 28">
                <a:extLst>
                  <a:ext uri="{FF2B5EF4-FFF2-40B4-BE49-F238E27FC236}">
                    <a16:creationId xmlns:a16="http://schemas.microsoft.com/office/drawing/2014/main" id="{A6ED692E-12B9-4846-A698-5258142960D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85" name="Group 29">
              <a:extLst>
                <a:ext uri="{FF2B5EF4-FFF2-40B4-BE49-F238E27FC236}">
                  <a16:creationId xmlns:a16="http://schemas.microsoft.com/office/drawing/2014/main" id="{115F31DA-9B94-E548-8D29-8A07B9D07797}"/>
                </a:ext>
              </a:extLst>
            </p:cNvPr>
            <p:cNvGrpSpPr>
              <a:grpSpLocks/>
            </p:cNvGrpSpPr>
            <p:nvPr/>
          </p:nvGrpSpPr>
          <p:grpSpPr bwMode="auto">
            <a:xfrm>
              <a:off x="4319" y="3408"/>
              <a:ext cx="217" cy="409"/>
              <a:chOff x="4319" y="3408"/>
              <a:chExt cx="217" cy="409"/>
            </a:xfrm>
          </p:grpSpPr>
          <p:sp>
            <p:nvSpPr>
              <p:cNvPr id="56386" name="Oval 30">
                <a:extLst>
                  <a:ext uri="{FF2B5EF4-FFF2-40B4-BE49-F238E27FC236}">
                    <a16:creationId xmlns:a16="http://schemas.microsoft.com/office/drawing/2014/main" id="{60A629AC-E541-D64D-8B37-CFEE82A2BB8A}"/>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87" name="Freeform 31">
                <a:extLst>
                  <a:ext uri="{FF2B5EF4-FFF2-40B4-BE49-F238E27FC236}">
                    <a16:creationId xmlns:a16="http://schemas.microsoft.com/office/drawing/2014/main" id="{2D84C79B-84D6-B644-A2E2-48479329ED69}"/>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33" name="Group 32">
            <a:extLst>
              <a:ext uri="{FF2B5EF4-FFF2-40B4-BE49-F238E27FC236}">
                <a16:creationId xmlns:a16="http://schemas.microsoft.com/office/drawing/2014/main" id="{48BF95D8-E228-5A46-896D-65A269C906C3}"/>
              </a:ext>
            </a:extLst>
          </p:cNvPr>
          <p:cNvGrpSpPr>
            <a:grpSpLocks/>
          </p:cNvGrpSpPr>
          <p:nvPr/>
        </p:nvGrpSpPr>
        <p:grpSpPr bwMode="auto">
          <a:xfrm>
            <a:off x="2362200" y="4191000"/>
            <a:ext cx="673100" cy="800100"/>
            <a:chOff x="4212" y="2144"/>
            <a:chExt cx="424" cy="504"/>
          </a:xfrm>
        </p:grpSpPr>
        <p:grpSp>
          <p:nvGrpSpPr>
            <p:cNvPr id="56378" name="Group 33">
              <a:extLst>
                <a:ext uri="{FF2B5EF4-FFF2-40B4-BE49-F238E27FC236}">
                  <a16:creationId xmlns:a16="http://schemas.microsoft.com/office/drawing/2014/main" id="{2F5917A4-0AF1-E540-BFFA-14D223F21F6C}"/>
                </a:ext>
              </a:extLst>
            </p:cNvPr>
            <p:cNvGrpSpPr>
              <a:grpSpLocks/>
            </p:cNvGrpSpPr>
            <p:nvPr/>
          </p:nvGrpSpPr>
          <p:grpSpPr bwMode="auto">
            <a:xfrm>
              <a:off x="4212" y="2144"/>
              <a:ext cx="424" cy="504"/>
              <a:chOff x="4212" y="2144"/>
              <a:chExt cx="424" cy="504"/>
            </a:xfrm>
          </p:grpSpPr>
          <p:grpSp>
            <p:nvGrpSpPr>
              <p:cNvPr id="56380" name="Group 34">
                <a:extLst>
                  <a:ext uri="{FF2B5EF4-FFF2-40B4-BE49-F238E27FC236}">
                    <a16:creationId xmlns:a16="http://schemas.microsoft.com/office/drawing/2014/main" id="{AD245B30-D629-4241-B387-0938CCA2EAF6}"/>
                  </a:ext>
                </a:extLst>
              </p:cNvPr>
              <p:cNvGrpSpPr>
                <a:grpSpLocks/>
              </p:cNvGrpSpPr>
              <p:nvPr/>
            </p:nvGrpSpPr>
            <p:grpSpPr bwMode="auto">
              <a:xfrm>
                <a:off x="4212" y="2144"/>
                <a:ext cx="424" cy="504"/>
                <a:chOff x="4212" y="2144"/>
                <a:chExt cx="424" cy="504"/>
              </a:xfrm>
            </p:grpSpPr>
            <p:sp>
              <p:nvSpPr>
                <p:cNvPr id="56382" name="AutoShape 35">
                  <a:extLst>
                    <a:ext uri="{FF2B5EF4-FFF2-40B4-BE49-F238E27FC236}">
                      <a16:creationId xmlns:a16="http://schemas.microsoft.com/office/drawing/2014/main" id="{2501B7E2-8B58-CE4F-A4D3-3A3790291D1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83" name="AutoShape 36">
                  <a:extLst>
                    <a:ext uri="{FF2B5EF4-FFF2-40B4-BE49-F238E27FC236}">
                      <a16:creationId xmlns:a16="http://schemas.microsoft.com/office/drawing/2014/main" id="{B2CD0CDC-C933-9847-9CA3-A44B78E7170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81" name="AutoShape 37">
                <a:extLst>
                  <a:ext uri="{FF2B5EF4-FFF2-40B4-BE49-F238E27FC236}">
                    <a16:creationId xmlns:a16="http://schemas.microsoft.com/office/drawing/2014/main" id="{06B86A53-F013-B54C-9304-8D2A7905710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79" name="Oval 38">
              <a:extLst>
                <a:ext uri="{FF2B5EF4-FFF2-40B4-BE49-F238E27FC236}">
                  <a16:creationId xmlns:a16="http://schemas.microsoft.com/office/drawing/2014/main" id="{D9C07386-02DB-FD4B-9579-1F1EDDB085F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4" name="Group 17">
            <a:extLst>
              <a:ext uri="{FF2B5EF4-FFF2-40B4-BE49-F238E27FC236}">
                <a16:creationId xmlns:a16="http://schemas.microsoft.com/office/drawing/2014/main" id="{DBD17941-FC0B-8F42-91C0-C39DAE698053}"/>
              </a:ext>
            </a:extLst>
          </p:cNvPr>
          <p:cNvGrpSpPr>
            <a:grpSpLocks/>
          </p:cNvGrpSpPr>
          <p:nvPr/>
        </p:nvGrpSpPr>
        <p:grpSpPr bwMode="auto">
          <a:xfrm>
            <a:off x="3733800" y="5029200"/>
            <a:ext cx="673100" cy="800100"/>
            <a:chOff x="4228" y="2820"/>
            <a:chExt cx="424" cy="504"/>
          </a:xfrm>
        </p:grpSpPr>
        <p:grpSp>
          <p:nvGrpSpPr>
            <p:cNvPr id="56373" name="Group 18">
              <a:extLst>
                <a:ext uri="{FF2B5EF4-FFF2-40B4-BE49-F238E27FC236}">
                  <a16:creationId xmlns:a16="http://schemas.microsoft.com/office/drawing/2014/main" id="{2A463AAD-BF9E-B94A-8749-924DF25C3507}"/>
                </a:ext>
              </a:extLst>
            </p:cNvPr>
            <p:cNvGrpSpPr>
              <a:grpSpLocks/>
            </p:cNvGrpSpPr>
            <p:nvPr/>
          </p:nvGrpSpPr>
          <p:grpSpPr bwMode="auto">
            <a:xfrm>
              <a:off x="4228" y="2820"/>
              <a:ext cx="424" cy="504"/>
              <a:chOff x="4228" y="2820"/>
              <a:chExt cx="424" cy="504"/>
            </a:xfrm>
          </p:grpSpPr>
          <p:sp>
            <p:nvSpPr>
              <p:cNvPr id="56376" name="AutoShape 19">
                <a:extLst>
                  <a:ext uri="{FF2B5EF4-FFF2-40B4-BE49-F238E27FC236}">
                    <a16:creationId xmlns:a16="http://schemas.microsoft.com/office/drawing/2014/main" id="{847D332C-B659-8E4F-81FE-4FF3C8D2E97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7" name="AutoShape 20">
                <a:extLst>
                  <a:ext uri="{FF2B5EF4-FFF2-40B4-BE49-F238E27FC236}">
                    <a16:creationId xmlns:a16="http://schemas.microsoft.com/office/drawing/2014/main" id="{305102E8-56B8-8F44-913E-C5BC079A45F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74" name="Oval 21">
              <a:extLst>
                <a:ext uri="{FF2B5EF4-FFF2-40B4-BE49-F238E27FC236}">
                  <a16:creationId xmlns:a16="http://schemas.microsoft.com/office/drawing/2014/main" id="{39239221-5A3E-0A43-A9BD-8058D86BAE8C}"/>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5" name="AutoShape 22">
              <a:extLst>
                <a:ext uri="{FF2B5EF4-FFF2-40B4-BE49-F238E27FC236}">
                  <a16:creationId xmlns:a16="http://schemas.microsoft.com/office/drawing/2014/main" id="{82D6B6B4-0FBB-6A42-BA8A-B5D4A7186940}"/>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5" name="Group 23">
            <a:extLst>
              <a:ext uri="{FF2B5EF4-FFF2-40B4-BE49-F238E27FC236}">
                <a16:creationId xmlns:a16="http://schemas.microsoft.com/office/drawing/2014/main" id="{CA9B9E8B-E00F-CB42-9F6F-19BEAB0F2203}"/>
              </a:ext>
            </a:extLst>
          </p:cNvPr>
          <p:cNvGrpSpPr>
            <a:grpSpLocks/>
          </p:cNvGrpSpPr>
          <p:nvPr/>
        </p:nvGrpSpPr>
        <p:grpSpPr bwMode="auto">
          <a:xfrm>
            <a:off x="4419600" y="5105400"/>
            <a:ext cx="661988" cy="649288"/>
            <a:chOff x="4319" y="3408"/>
            <a:chExt cx="417" cy="409"/>
          </a:xfrm>
        </p:grpSpPr>
        <p:grpSp>
          <p:nvGrpSpPr>
            <p:cNvPr id="56365" name="Group 24">
              <a:extLst>
                <a:ext uri="{FF2B5EF4-FFF2-40B4-BE49-F238E27FC236}">
                  <a16:creationId xmlns:a16="http://schemas.microsoft.com/office/drawing/2014/main" id="{EE6F4952-4970-104B-9732-A8AC37ABAEC5}"/>
                </a:ext>
              </a:extLst>
            </p:cNvPr>
            <p:cNvGrpSpPr>
              <a:grpSpLocks/>
            </p:cNvGrpSpPr>
            <p:nvPr/>
          </p:nvGrpSpPr>
          <p:grpSpPr bwMode="auto">
            <a:xfrm>
              <a:off x="4321" y="3601"/>
              <a:ext cx="415" cy="216"/>
              <a:chOff x="4321" y="3601"/>
              <a:chExt cx="415" cy="216"/>
            </a:xfrm>
          </p:grpSpPr>
          <p:sp>
            <p:nvSpPr>
              <p:cNvPr id="56369" name="Freeform 25">
                <a:extLst>
                  <a:ext uri="{FF2B5EF4-FFF2-40B4-BE49-F238E27FC236}">
                    <a16:creationId xmlns:a16="http://schemas.microsoft.com/office/drawing/2014/main" id="{3BAB5484-CADF-F749-97BC-699976EB81B5}"/>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0" name="Rectangle 26">
                <a:extLst>
                  <a:ext uri="{FF2B5EF4-FFF2-40B4-BE49-F238E27FC236}">
                    <a16:creationId xmlns:a16="http://schemas.microsoft.com/office/drawing/2014/main" id="{1D015E61-6EB3-3B4B-B7E6-64798AE80726}"/>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1" name="Rectangle 27">
                <a:extLst>
                  <a:ext uri="{FF2B5EF4-FFF2-40B4-BE49-F238E27FC236}">
                    <a16:creationId xmlns:a16="http://schemas.microsoft.com/office/drawing/2014/main" id="{35B97616-68EC-8E4A-9957-51B95A12561F}"/>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2" name="Rectangle 28">
                <a:extLst>
                  <a:ext uri="{FF2B5EF4-FFF2-40B4-BE49-F238E27FC236}">
                    <a16:creationId xmlns:a16="http://schemas.microsoft.com/office/drawing/2014/main" id="{9D8B518F-F10C-D14B-A498-B1C845A8A2F1}"/>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66" name="Group 29">
              <a:extLst>
                <a:ext uri="{FF2B5EF4-FFF2-40B4-BE49-F238E27FC236}">
                  <a16:creationId xmlns:a16="http://schemas.microsoft.com/office/drawing/2014/main" id="{1B4D3882-4308-CF45-AF36-C1D16C2C8AB5}"/>
                </a:ext>
              </a:extLst>
            </p:cNvPr>
            <p:cNvGrpSpPr>
              <a:grpSpLocks/>
            </p:cNvGrpSpPr>
            <p:nvPr/>
          </p:nvGrpSpPr>
          <p:grpSpPr bwMode="auto">
            <a:xfrm>
              <a:off x="4319" y="3408"/>
              <a:ext cx="217" cy="409"/>
              <a:chOff x="4319" y="3408"/>
              <a:chExt cx="217" cy="409"/>
            </a:xfrm>
          </p:grpSpPr>
          <p:sp>
            <p:nvSpPr>
              <p:cNvPr id="56367" name="Oval 30">
                <a:extLst>
                  <a:ext uri="{FF2B5EF4-FFF2-40B4-BE49-F238E27FC236}">
                    <a16:creationId xmlns:a16="http://schemas.microsoft.com/office/drawing/2014/main" id="{F9E39590-CA6D-B149-A4A4-0686071499E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68" name="Freeform 31">
                <a:extLst>
                  <a:ext uri="{FF2B5EF4-FFF2-40B4-BE49-F238E27FC236}">
                    <a16:creationId xmlns:a16="http://schemas.microsoft.com/office/drawing/2014/main" id="{E2AEAB24-2A28-9C42-9F35-33B49251431D}"/>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36" name="Group 32">
            <a:extLst>
              <a:ext uri="{FF2B5EF4-FFF2-40B4-BE49-F238E27FC236}">
                <a16:creationId xmlns:a16="http://schemas.microsoft.com/office/drawing/2014/main" id="{478920C1-8D9F-E544-8FED-C1B50361CEC7}"/>
              </a:ext>
            </a:extLst>
          </p:cNvPr>
          <p:cNvGrpSpPr>
            <a:grpSpLocks/>
          </p:cNvGrpSpPr>
          <p:nvPr/>
        </p:nvGrpSpPr>
        <p:grpSpPr bwMode="auto">
          <a:xfrm>
            <a:off x="3048000" y="5029200"/>
            <a:ext cx="673100" cy="800100"/>
            <a:chOff x="4212" y="2144"/>
            <a:chExt cx="424" cy="504"/>
          </a:xfrm>
        </p:grpSpPr>
        <p:grpSp>
          <p:nvGrpSpPr>
            <p:cNvPr id="56359" name="Group 33">
              <a:extLst>
                <a:ext uri="{FF2B5EF4-FFF2-40B4-BE49-F238E27FC236}">
                  <a16:creationId xmlns:a16="http://schemas.microsoft.com/office/drawing/2014/main" id="{44F727B4-0B37-D84D-BE00-A3A7F27CCAFD}"/>
                </a:ext>
              </a:extLst>
            </p:cNvPr>
            <p:cNvGrpSpPr>
              <a:grpSpLocks/>
            </p:cNvGrpSpPr>
            <p:nvPr/>
          </p:nvGrpSpPr>
          <p:grpSpPr bwMode="auto">
            <a:xfrm>
              <a:off x="4212" y="2144"/>
              <a:ext cx="424" cy="504"/>
              <a:chOff x="4212" y="2144"/>
              <a:chExt cx="424" cy="504"/>
            </a:xfrm>
          </p:grpSpPr>
          <p:grpSp>
            <p:nvGrpSpPr>
              <p:cNvPr id="56361" name="Group 34">
                <a:extLst>
                  <a:ext uri="{FF2B5EF4-FFF2-40B4-BE49-F238E27FC236}">
                    <a16:creationId xmlns:a16="http://schemas.microsoft.com/office/drawing/2014/main" id="{01C95B5C-21D2-0146-8669-5CCDCBD7FDA3}"/>
                  </a:ext>
                </a:extLst>
              </p:cNvPr>
              <p:cNvGrpSpPr>
                <a:grpSpLocks/>
              </p:cNvGrpSpPr>
              <p:nvPr/>
            </p:nvGrpSpPr>
            <p:grpSpPr bwMode="auto">
              <a:xfrm>
                <a:off x="4212" y="2144"/>
                <a:ext cx="424" cy="504"/>
                <a:chOff x="4212" y="2144"/>
                <a:chExt cx="424" cy="504"/>
              </a:xfrm>
            </p:grpSpPr>
            <p:sp>
              <p:nvSpPr>
                <p:cNvPr id="56363" name="AutoShape 35">
                  <a:extLst>
                    <a:ext uri="{FF2B5EF4-FFF2-40B4-BE49-F238E27FC236}">
                      <a16:creationId xmlns:a16="http://schemas.microsoft.com/office/drawing/2014/main" id="{99613DF7-73D3-054B-B235-A1E4D6742FB7}"/>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64" name="AutoShape 36">
                  <a:extLst>
                    <a:ext uri="{FF2B5EF4-FFF2-40B4-BE49-F238E27FC236}">
                      <a16:creationId xmlns:a16="http://schemas.microsoft.com/office/drawing/2014/main" id="{84454B06-D199-CD49-A63A-03E2919F5F19}"/>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62" name="AutoShape 37">
                <a:extLst>
                  <a:ext uri="{FF2B5EF4-FFF2-40B4-BE49-F238E27FC236}">
                    <a16:creationId xmlns:a16="http://schemas.microsoft.com/office/drawing/2014/main" id="{C1E484BB-BC99-0048-BFCC-2500080D2DA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60" name="Oval 38">
              <a:extLst>
                <a:ext uri="{FF2B5EF4-FFF2-40B4-BE49-F238E27FC236}">
                  <a16:creationId xmlns:a16="http://schemas.microsoft.com/office/drawing/2014/main" id="{E0694E45-6896-3B46-B98B-6996F23FAC1E}"/>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7983" name="Line 95">
            <a:extLst>
              <a:ext uri="{FF2B5EF4-FFF2-40B4-BE49-F238E27FC236}">
                <a16:creationId xmlns:a16="http://schemas.microsoft.com/office/drawing/2014/main" id="{03F4FCF5-117F-8448-AA2F-E5FCAF8E814D}"/>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84" name="Line 96">
            <a:extLst>
              <a:ext uri="{FF2B5EF4-FFF2-40B4-BE49-F238E27FC236}">
                <a16:creationId xmlns:a16="http://schemas.microsoft.com/office/drawing/2014/main" id="{EF8E36AB-4083-ED46-8F8A-C42FCC49B713}"/>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39" name="Line 97">
            <a:extLst>
              <a:ext uri="{FF2B5EF4-FFF2-40B4-BE49-F238E27FC236}">
                <a16:creationId xmlns:a16="http://schemas.microsoft.com/office/drawing/2014/main" id="{3C27A5AF-15F5-6340-9E27-2BB91DF7E721}"/>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0" name="Text Box 98">
            <a:extLst>
              <a:ext uri="{FF2B5EF4-FFF2-40B4-BE49-F238E27FC236}">
                <a16:creationId xmlns:a16="http://schemas.microsoft.com/office/drawing/2014/main" id="{1D01C832-8FAD-AC4B-A705-B9CA9D95FBE3}"/>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56341" name="Text Box 99">
            <a:extLst>
              <a:ext uri="{FF2B5EF4-FFF2-40B4-BE49-F238E27FC236}">
                <a16:creationId xmlns:a16="http://schemas.microsoft.com/office/drawing/2014/main" id="{C32E6359-4B96-954A-8107-000E88478073}"/>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56342" name="Text Box 100">
            <a:extLst>
              <a:ext uri="{FF2B5EF4-FFF2-40B4-BE49-F238E27FC236}">
                <a16:creationId xmlns:a16="http://schemas.microsoft.com/office/drawing/2014/main" id="{9CF33AEF-4BDE-8A4E-BB6F-28CBAE4D35A7}"/>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56343" name="Line 101">
            <a:extLst>
              <a:ext uri="{FF2B5EF4-FFF2-40B4-BE49-F238E27FC236}">
                <a16:creationId xmlns:a16="http://schemas.microsoft.com/office/drawing/2014/main" id="{EE013A97-5BD3-3C45-BC28-A26F90B23E03}"/>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4" name="Line 102">
            <a:extLst>
              <a:ext uri="{FF2B5EF4-FFF2-40B4-BE49-F238E27FC236}">
                <a16:creationId xmlns:a16="http://schemas.microsoft.com/office/drawing/2014/main" id="{5EC60B8E-A70D-7346-8C7D-C74F9265F4B4}"/>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5" name="Text Box 104">
            <a:extLst>
              <a:ext uri="{FF2B5EF4-FFF2-40B4-BE49-F238E27FC236}">
                <a16:creationId xmlns:a16="http://schemas.microsoft.com/office/drawing/2014/main" id="{3B3E0F3D-14CC-5E49-B357-A1322D831FCE}"/>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56346" name="Text Box 105">
            <a:extLst>
              <a:ext uri="{FF2B5EF4-FFF2-40B4-BE49-F238E27FC236}">
                <a16:creationId xmlns:a16="http://schemas.microsoft.com/office/drawing/2014/main" id="{B70A9391-822E-D14C-B6EE-DEE0087F6A3E}"/>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56347" name="Line 107">
            <a:extLst>
              <a:ext uri="{FF2B5EF4-FFF2-40B4-BE49-F238E27FC236}">
                <a16:creationId xmlns:a16="http://schemas.microsoft.com/office/drawing/2014/main" id="{FA64D58F-8EA5-9249-8F68-35E2FDCF0BCE}"/>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8" name="Line 108">
            <a:extLst>
              <a:ext uri="{FF2B5EF4-FFF2-40B4-BE49-F238E27FC236}">
                <a16:creationId xmlns:a16="http://schemas.microsoft.com/office/drawing/2014/main" id="{BE5E48BC-B0C0-F94C-8CB0-9AD726F64CE5}"/>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9" name="Text Box 109">
            <a:extLst>
              <a:ext uri="{FF2B5EF4-FFF2-40B4-BE49-F238E27FC236}">
                <a16:creationId xmlns:a16="http://schemas.microsoft.com/office/drawing/2014/main" id="{57A7E7CF-53CE-5B40-93B6-363D06008DE6}"/>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38006" name="Text Box 118">
            <a:extLst>
              <a:ext uri="{FF2B5EF4-FFF2-40B4-BE49-F238E27FC236}">
                <a16:creationId xmlns:a16="http://schemas.microsoft.com/office/drawing/2014/main" id="{891BA63B-6F4B-3640-9E50-39A83F14E051}"/>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56351" name="Line 120">
            <a:extLst>
              <a:ext uri="{FF2B5EF4-FFF2-40B4-BE49-F238E27FC236}">
                <a16:creationId xmlns:a16="http://schemas.microsoft.com/office/drawing/2014/main" id="{D80579A3-AAE1-F14A-9000-475C194AB8FA}"/>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2" name="Line 121">
            <a:extLst>
              <a:ext uri="{FF2B5EF4-FFF2-40B4-BE49-F238E27FC236}">
                <a16:creationId xmlns:a16="http://schemas.microsoft.com/office/drawing/2014/main" id="{B7C77C78-37CB-C34D-9ED5-C23BB44F3EFB}"/>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3" name="Line 122">
            <a:extLst>
              <a:ext uri="{FF2B5EF4-FFF2-40B4-BE49-F238E27FC236}">
                <a16:creationId xmlns:a16="http://schemas.microsoft.com/office/drawing/2014/main" id="{91D47A4E-6302-0A40-BDC7-BE8AE94846B1}"/>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4" name="Line 123">
            <a:extLst>
              <a:ext uri="{FF2B5EF4-FFF2-40B4-BE49-F238E27FC236}">
                <a16:creationId xmlns:a16="http://schemas.microsoft.com/office/drawing/2014/main" id="{C7823B96-5142-1F4B-96FC-D11439E505A6}"/>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5" name="Line 124">
            <a:extLst>
              <a:ext uri="{FF2B5EF4-FFF2-40B4-BE49-F238E27FC236}">
                <a16:creationId xmlns:a16="http://schemas.microsoft.com/office/drawing/2014/main" id="{49147D7E-45F1-BB4F-83C9-23F2AC71AEB5}"/>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6" name="Line 125">
            <a:extLst>
              <a:ext uri="{FF2B5EF4-FFF2-40B4-BE49-F238E27FC236}">
                <a16:creationId xmlns:a16="http://schemas.microsoft.com/office/drawing/2014/main" id="{48BE85FE-A8BB-D644-B0BD-C09C80E10E20}"/>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7" name="Line 126">
            <a:extLst>
              <a:ext uri="{FF2B5EF4-FFF2-40B4-BE49-F238E27FC236}">
                <a16:creationId xmlns:a16="http://schemas.microsoft.com/office/drawing/2014/main" id="{72241F62-E376-224E-8D4F-CD573A932C46}"/>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8" name="Line 127">
            <a:extLst>
              <a:ext uri="{FF2B5EF4-FFF2-40B4-BE49-F238E27FC236}">
                <a16:creationId xmlns:a16="http://schemas.microsoft.com/office/drawing/2014/main" id="{142EFB37-DA27-854C-A026-86D6F67185D5}"/>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983"/>
                                        </p:tgtEl>
                                        <p:attrNameLst>
                                          <p:attrName>style.visibility</p:attrName>
                                        </p:attrNameLst>
                                      </p:cBhvr>
                                      <p:to>
                                        <p:strVal val="visible"/>
                                      </p:to>
                                    </p:set>
                                    <p:animEffect transition="in" filter="wipe(left)">
                                      <p:cBhvr>
                                        <p:cTn id="7" dur="500"/>
                                        <p:tgtEl>
                                          <p:spTgt spid="37983"/>
                                        </p:tgtEl>
                                      </p:cBhvr>
                                    </p:animEffect>
                                  </p:childTnLst>
                                </p:cTn>
                              </p:par>
                              <p:par>
                                <p:cTn id="8" presetID="22" presetClass="entr" presetSubtype="8" fill="hold" nodeType="withEffect">
                                  <p:stCondLst>
                                    <p:cond delay="0"/>
                                  </p:stCondLst>
                                  <p:childTnLst>
                                    <p:set>
                                      <p:cBhvr>
                                        <p:cTn id="9" dur="1" fill="hold">
                                          <p:stCondLst>
                                            <p:cond delay="0"/>
                                          </p:stCondLst>
                                        </p:cTn>
                                        <p:tgtEl>
                                          <p:spTgt spid="37984"/>
                                        </p:tgtEl>
                                        <p:attrNameLst>
                                          <p:attrName>style.visibility</p:attrName>
                                        </p:attrNameLst>
                                      </p:cBhvr>
                                      <p:to>
                                        <p:strVal val="visible"/>
                                      </p:to>
                                    </p:set>
                                    <p:animEffect transition="in" filter="wipe(left)">
                                      <p:cBhvr>
                                        <p:cTn id="10" dur="500"/>
                                        <p:tgtEl>
                                          <p:spTgt spid="3798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006"/>
                                        </p:tgtEl>
                                        <p:attrNameLst>
                                          <p:attrName>style.visibility</p:attrName>
                                        </p:attrNameLst>
                                      </p:cBhvr>
                                      <p:to>
                                        <p:strVal val="visible"/>
                                      </p:to>
                                    </p:set>
                                    <p:animEffect transition="in" filter="wipe(left)">
                                      <p:cBhvr>
                                        <p:cTn id="13" dur="500"/>
                                        <p:tgtEl>
                                          <p:spTgt spid="38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0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7C890018-45B7-E74D-9F10-17E9C612A0AF}"/>
              </a:ext>
            </a:extLst>
          </p:cNvPr>
          <p:cNvSpPr>
            <a:spLocks noGrp="1" noChangeArrowheads="1"/>
          </p:cNvSpPr>
          <p:nvPr>
            <p:ph type="title"/>
          </p:nvPr>
        </p:nvSpPr>
        <p:spPr/>
        <p:txBody>
          <a:bodyPr/>
          <a:lstStyle/>
          <a:p>
            <a:pPr eaLnBrk="1" hangingPunct="1"/>
            <a:r>
              <a:rPr lang="en-US" altLang="zh-CN"/>
              <a:t>Pipelined Laundry</a:t>
            </a:r>
          </a:p>
        </p:txBody>
      </p:sp>
      <p:sp>
        <p:nvSpPr>
          <p:cNvPr id="58370" name="Rectangle 3">
            <a:extLst>
              <a:ext uri="{FF2B5EF4-FFF2-40B4-BE49-F238E27FC236}">
                <a16:creationId xmlns:a16="http://schemas.microsoft.com/office/drawing/2014/main" id="{F11D0CA4-37D2-3243-AD97-EED67F64E7C8}"/>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p>
          <a:p>
            <a:pPr eaLnBrk="1" hangingPunct="1">
              <a:lnSpc>
                <a:spcPct val="80000"/>
              </a:lnSpc>
            </a:pPr>
            <a:r>
              <a:rPr lang="en-US" altLang="zh-CN" sz="2800">
                <a:solidFill>
                  <a:srgbClr val="00CC00"/>
                </a:solidFill>
              </a:rPr>
              <a:t>A task has a series of stages;</a:t>
            </a:r>
          </a:p>
        </p:txBody>
      </p:sp>
      <p:sp>
        <p:nvSpPr>
          <p:cNvPr id="58371" name="Line 4">
            <a:extLst>
              <a:ext uri="{FF2B5EF4-FFF2-40B4-BE49-F238E27FC236}">
                <a16:creationId xmlns:a16="http://schemas.microsoft.com/office/drawing/2014/main" id="{793923D9-85FF-B74C-87BF-49EF56079D99}"/>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72" name="Text Box 5">
            <a:extLst>
              <a:ext uri="{FF2B5EF4-FFF2-40B4-BE49-F238E27FC236}">
                <a16:creationId xmlns:a16="http://schemas.microsoft.com/office/drawing/2014/main" id="{0AC59159-7132-D54B-AB16-2A5857B77A8D}"/>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58373" name="Group 17">
            <a:extLst>
              <a:ext uri="{FF2B5EF4-FFF2-40B4-BE49-F238E27FC236}">
                <a16:creationId xmlns:a16="http://schemas.microsoft.com/office/drawing/2014/main" id="{5BB47CF3-501E-1046-AFF5-CC41C04E42B4}"/>
              </a:ext>
            </a:extLst>
          </p:cNvPr>
          <p:cNvGrpSpPr>
            <a:grpSpLocks/>
          </p:cNvGrpSpPr>
          <p:nvPr/>
        </p:nvGrpSpPr>
        <p:grpSpPr bwMode="auto">
          <a:xfrm>
            <a:off x="1676400" y="2438400"/>
            <a:ext cx="673100" cy="800100"/>
            <a:chOff x="4228" y="2820"/>
            <a:chExt cx="424" cy="504"/>
          </a:xfrm>
        </p:grpSpPr>
        <p:grpSp>
          <p:nvGrpSpPr>
            <p:cNvPr id="58480" name="Group 18">
              <a:extLst>
                <a:ext uri="{FF2B5EF4-FFF2-40B4-BE49-F238E27FC236}">
                  <a16:creationId xmlns:a16="http://schemas.microsoft.com/office/drawing/2014/main" id="{9F1855E1-473D-5947-8BF9-ABF36A015BD3}"/>
                </a:ext>
              </a:extLst>
            </p:cNvPr>
            <p:cNvGrpSpPr>
              <a:grpSpLocks/>
            </p:cNvGrpSpPr>
            <p:nvPr/>
          </p:nvGrpSpPr>
          <p:grpSpPr bwMode="auto">
            <a:xfrm>
              <a:off x="4228" y="2820"/>
              <a:ext cx="424" cy="504"/>
              <a:chOff x="4228" y="2820"/>
              <a:chExt cx="424" cy="504"/>
            </a:xfrm>
          </p:grpSpPr>
          <p:sp>
            <p:nvSpPr>
              <p:cNvPr id="58483" name="AutoShape 19">
                <a:extLst>
                  <a:ext uri="{FF2B5EF4-FFF2-40B4-BE49-F238E27FC236}">
                    <a16:creationId xmlns:a16="http://schemas.microsoft.com/office/drawing/2014/main" id="{9888ED20-8E68-894E-981C-CFF94E3A983F}"/>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84" name="AutoShape 20">
                <a:extLst>
                  <a:ext uri="{FF2B5EF4-FFF2-40B4-BE49-F238E27FC236}">
                    <a16:creationId xmlns:a16="http://schemas.microsoft.com/office/drawing/2014/main" id="{CA59729A-9C6A-2443-A76A-043BFA94D90B}"/>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81" name="Oval 21">
              <a:extLst>
                <a:ext uri="{FF2B5EF4-FFF2-40B4-BE49-F238E27FC236}">
                  <a16:creationId xmlns:a16="http://schemas.microsoft.com/office/drawing/2014/main" id="{E4782460-6529-E04F-863C-2E211D0D305F}"/>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82" name="AutoShape 22">
              <a:extLst>
                <a:ext uri="{FF2B5EF4-FFF2-40B4-BE49-F238E27FC236}">
                  <a16:creationId xmlns:a16="http://schemas.microsoft.com/office/drawing/2014/main" id="{6A782CBB-0030-E345-A175-977CB1B0E4EB}"/>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74" name="Group 23">
            <a:extLst>
              <a:ext uri="{FF2B5EF4-FFF2-40B4-BE49-F238E27FC236}">
                <a16:creationId xmlns:a16="http://schemas.microsoft.com/office/drawing/2014/main" id="{39E1754B-612B-3C46-92F1-768ACEE4F733}"/>
              </a:ext>
            </a:extLst>
          </p:cNvPr>
          <p:cNvGrpSpPr>
            <a:grpSpLocks/>
          </p:cNvGrpSpPr>
          <p:nvPr/>
        </p:nvGrpSpPr>
        <p:grpSpPr bwMode="auto">
          <a:xfrm>
            <a:off x="2362200" y="2514600"/>
            <a:ext cx="661988" cy="649288"/>
            <a:chOff x="4319" y="3408"/>
            <a:chExt cx="417" cy="409"/>
          </a:xfrm>
        </p:grpSpPr>
        <p:grpSp>
          <p:nvGrpSpPr>
            <p:cNvPr id="58472" name="Group 24">
              <a:extLst>
                <a:ext uri="{FF2B5EF4-FFF2-40B4-BE49-F238E27FC236}">
                  <a16:creationId xmlns:a16="http://schemas.microsoft.com/office/drawing/2014/main" id="{E342D727-65DF-7B46-ABD8-F2FE2B969187}"/>
                </a:ext>
              </a:extLst>
            </p:cNvPr>
            <p:cNvGrpSpPr>
              <a:grpSpLocks/>
            </p:cNvGrpSpPr>
            <p:nvPr/>
          </p:nvGrpSpPr>
          <p:grpSpPr bwMode="auto">
            <a:xfrm>
              <a:off x="4321" y="3601"/>
              <a:ext cx="415" cy="216"/>
              <a:chOff x="4321" y="3601"/>
              <a:chExt cx="415" cy="216"/>
            </a:xfrm>
          </p:grpSpPr>
          <p:sp>
            <p:nvSpPr>
              <p:cNvPr id="58476" name="Freeform 25">
                <a:extLst>
                  <a:ext uri="{FF2B5EF4-FFF2-40B4-BE49-F238E27FC236}">
                    <a16:creationId xmlns:a16="http://schemas.microsoft.com/office/drawing/2014/main" id="{A4F610FE-3B54-854D-A5AD-2EE6F2F1D6A3}"/>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7" name="Rectangle 26">
                <a:extLst>
                  <a:ext uri="{FF2B5EF4-FFF2-40B4-BE49-F238E27FC236}">
                    <a16:creationId xmlns:a16="http://schemas.microsoft.com/office/drawing/2014/main" id="{0C2F7E32-F346-BE49-9A03-4AE5E7F4278F}"/>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8" name="Rectangle 27">
                <a:extLst>
                  <a:ext uri="{FF2B5EF4-FFF2-40B4-BE49-F238E27FC236}">
                    <a16:creationId xmlns:a16="http://schemas.microsoft.com/office/drawing/2014/main" id="{0D7B52D2-F7B0-8940-858C-238D343BCFE7}"/>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9" name="Rectangle 28">
                <a:extLst>
                  <a:ext uri="{FF2B5EF4-FFF2-40B4-BE49-F238E27FC236}">
                    <a16:creationId xmlns:a16="http://schemas.microsoft.com/office/drawing/2014/main" id="{709C9135-B8E2-8D47-B34C-DEC3BB249273}"/>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73" name="Group 29">
              <a:extLst>
                <a:ext uri="{FF2B5EF4-FFF2-40B4-BE49-F238E27FC236}">
                  <a16:creationId xmlns:a16="http://schemas.microsoft.com/office/drawing/2014/main" id="{92DDB912-263B-2246-B840-EA4898C389E0}"/>
                </a:ext>
              </a:extLst>
            </p:cNvPr>
            <p:cNvGrpSpPr>
              <a:grpSpLocks/>
            </p:cNvGrpSpPr>
            <p:nvPr/>
          </p:nvGrpSpPr>
          <p:grpSpPr bwMode="auto">
            <a:xfrm>
              <a:off x="4319" y="3408"/>
              <a:ext cx="217" cy="409"/>
              <a:chOff x="4319" y="3408"/>
              <a:chExt cx="217" cy="409"/>
            </a:xfrm>
          </p:grpSpPr>
          <p:sp>
            <p:nvSpPr>
              <p:cNvPr id="58474" name="Oval 30">
                <a:extLst>
                  <a:ext uri="{FF2B5EF4-FFF2-40B4-BE49-F238E27FC236}">
                    <a16:creationId xmlns:a16="http://schemas.microsoft.com/office/drawing/2014/main" id="{AF5A4FD8-9455-7D4E-B3FD-08825C74AA33}"/>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5" name="Freeform 31">
                <a:extLst>
                  <a:ext uri="{FF2B5EF4-FFF2-40B4-BE49-F238E27FC236}">
                    <a16:creationId xmlns:a16="http://schemas.microsoft.com/office/drawing/2014/main" id="{408D090D-6C86-CE40-AC4D-8B1050ACB55C}"/>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75" name="Group 32">
            <a:extLst>
              <a:ext uri="{FF2B5EF4-FFF2-40B4-BE49-F238E27FC236}">
                <a16:creationId xmlns:a16="http://schemas.microsoft.com/office/drawing/2014/main" id="{ECE856FD-3F8F-0B4F-B959-89A15796451E}"/>
              </a:ext>
            </a:extLst>
          </p:cNvPr>
          <p:cNvGrpSpPr>
            <a:grpSpLocks/>
          </p:cNvGrpSpPr>
          <p:nvPr/>
        </p:nvGrpSpPr>
        <p:grpSpPr bwMode="auto">
          <a:xfrm>
            <a:off x="990600" y="2438400"/>
            <a:ext cx="673100" cy="800100"/>
            <a:chOff x="4212" y="2144"/>
            <a:chExt cx="424" cy="504"/>
          </a:xfrm>
        </p:grpSpPr>
        <p:grpSp>
          <p:nvGrpSpPr>
            <p:cNvPr id="58466" name="Group 33">
              <a:extLst>
                <a:ext uri="{FF2B5EF4-FFF2-40B4-BE49-F238E27FC236}">
                  <a16:creationId xmlns:a16="http://schemas.microsoft.com/office/drawing/2014/main" id="{BCA9123B-9A0E-7D42-B921-69A8B23DC7D9}"/>
                </a:ext>
              </a:extLst>
            </p:cNvPr>
            <p:cNvGrpSpPr>
              <a:grpSpLocks/>
            </p:cNvGrpSpPr>
            <p:nvPr/>
          </p:nvGrpSpPr>
          <p:grpSpPr bwMode="auto">
            <a:xfrm>
              <a:off x="4212" y="2144"/>
              <a:ext cx="424" cy="504"/>
              <a:chOff x="4212" y="2144"/>
              <a:chExt cx="424" cy="504"/>
            </a:xfrm>
          </p:grpSpPr>
          <p:grpSp>
            <p:nvGrpSpPr>
              <p:cNvPr id="58468" name="Group 34">
                <a:extLst>
                  <a:ext uri="{FF2B5EF4-FFF2-40B4-BE49-F238E27FC236}">
                    <a16:creationId xmlns:a16="http://schemas.microsoft.com/office/drawing/2014/main" id="{979F7046-58F6-274C-8A53-094C088A24D2}"/>
                  </a:ext>
                </a:extLst>
              </p:cNvPr>
              <p:cNvGrpSpPr>
                <a:grpSpLocks/>
              </p:cNvGrpSpPr>
              <p:nvPr/>
            </p:nvGrpSpPr>
            <p:grpSpPr bwMode="auto">
              <a:xfrm>
                <a:off x="4212" y="2144"/>
                <a:ext cx="424" cy="504"/>
                <a:chOff x="4212" y="2144"/>
                <a:chExt cx="424" cy="504"/>
              </a:xfrm>
            </p:grpSpPr>
            <p:sp>
              <p:nvSpPr>
                <p:cNvPr id="58470" name="AutoShape 35">
                  <a:extLst>
                    <a:ext uri="{FF2B5EF4-FFF2-40B4-BE49-F238E27FC236}">
                      <a16:creationId xmlns:a16="http://schemas.microsoft.com/office/drawing/2014/main" id="{D6B8FE81-B685-A042-B46F-5C60E36D35C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1" name="AutoShape 36">
                  <a:extLst>
                    <a:ext uri="{FF2B5EF4-FFF2-40B4-BE49-F238E27FC236}">
                      <a16:creationId xmlns:a16="http://schemas.microsoft.com/office/drawing/2014/main" id="{FEFFC12C-2A2F-554F-8B46-1A1361F658A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69" name="AutoShape 37">
                <a:extLst>
                  <a:ext uri="{FF2B5EF4-FFF2-40B4-BE49-F238E27FC236}">
                    <a16:creationId xmlns:a16="http://schemas.microsoft.com/office/drawing/2014/main" id="{4BAFC398-7820-504F-8D40-3BF4C882700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67" name="Oval 38">
              <a:extLst>
                <a:ext uri="{FF2B5EF4-FFF2-40B4-BE49-F238E27FC236}">
                  <a16:creationId xmlns:a16="http://schemas.microsoft.com/office/drawing/2014/main" id="{B6466EFA-5B3F-564A-835E-B670E9337C3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376" name="Text Box 28">
            <a:extLst>
              <a:ext uri="{FF2B5EF4-FFF2-40B4-BE49-F238E27FC236}">
                <a16:creationId xmlns:a16="http://schemas.microsoft.com/office/drawing/2014/main" id="{83F75831-2EDE-C144-AFC9-37A0442E9313}"/>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58377" name="Group 17">
            <a:extLst>
              <a:ext uri="{FF2B5EF4-FFF2-40B4-BE49-F238E27FC236}">
                <a16:creationId xmlns:a16="http://schemas.microsoft.com/office/drawing/2014/main" id="{5F77AD79-AE8E-8C44-8D62-10C2848EE1A6}"/>
              </a:ext>
            </a:extLst>
          </p:cNvPr>
          <p:cNvGrpSpPr>
            <a:grpSpLocks/>
          </p:cNvGrpSpPr>
          <p:nvPr/>
        </p:nvGrpSpPr>
        <p:grpSpPr bwMode="auto">
          <a:xfrm>
            <a:off x="2362200" y="3276600"/>
            <a:ext cx="673100" cy="800100"/>
            <a:chOff x="4228" y="2820"/>
            <a:chExt cx="424" cy="504"/>
          </a:xfrm>
        </p:grpSpPr>
        <p:grpSp>
          <p:nvGrpSpPr>
            <p:cNvPr id="58461" name="Group 18">
              <a:extLst>
                <a:ext uri="{FF2B5EF4-FFF2-40B4-BE49-F238E27FC236}">
                  <a16:creationId xmlns:a16="http://schemas.microsoft.com/office/drawing/2014/main" id="{204AF1DD-EEED-874D-95D3-A0DF8AC3FD33}"/>
                </a:ext>
              </a:extLst>
            </p:cNvPr>
            <p:cNvGrpSpPr>
              <a:grpSpLocks/>
            </p:cNvGrpSpPr>
            <p:nvPr/>
          </p:nvGrpSpPr>
          <p:grpSpPr bwMode="auto">
            <a:xfrm>
              <a:off x="4228" y="2820"/>
              <a:ext cx="424" cy="504"/>
              <a:chOff x="4228" y="2820"/>
              <a:chExt cx="424" cy="504"/>
            </a:xfrm>
          </p:grpSpPr>
          <p:sp>
            <p:nvSpPr>
              <p:cNvPr id="58464" name="AutoShape 19">
                <a:extLst>
                  <a:ext uri="{FF2B5EF4-FFF2-40B4-BE49-F238E27FC236}">
                    <a16:creationId xmlns:a16="http://schemas.microsoft.com/office/drawing/2014/main" id="{DEA02439-8A22-A647-9607-392A65AC4C8F}"/>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65" name="AutoShape 20">
                <a:extLst>
                  <a:ext uri="{FF2B5EF4-FFF2-40B4-BE49-F238E27FC236}">
                    <a16:creationId xmlns:a16="http://schemas.microsoft.com/office/drawing/2014/main" id="{0AF93D39-3FF5-BD4E-B8B5-A24C4E1139F2}"/>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62" name="Oval 21">
              <a:extLst>
                <a:ext uri="{FF2B5EF4-FFF2-40B4-BE49-F238E27FC236}">
                  <a16:creationId xmlns:a16="http://schemas.microsoft.com/office/drawing/2014/main" id="{6348DA63-21CD-5F46-BFBA-F4E6D5B5A400}"/>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63" name="AutoShape 22">
              <a:extLst>
                <a:ext uri="{FF2B5EF4-FFF2-40B4-BE49-F238E27FC236}">
                  <a16:creationId xmlns:a16="http://schemas.microsoft.com/office/drawing/2014/main" id="{8FB429D1-792D-1547-A50A-8532FE4D58A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78" name="Group 23">
            <a:extLst>
              <a:ext uri="{FF2B5EF4-FFF2-40B4-BE49-F238E27FC236}">
                <a16:creationId xmlns:a16="http://schemas.microsoft.com/office/drawing/2014/main" id="{EDD068FE-A8BA-CA47-BBB9-57DDAA213D19}"/>
              </a:ext>
            </a:extLst>
          </p:cNvPr>
          <p:cNvGrpSpPr>
            <a:grpSpLocks/>
          </p:cNvGrpSpPr>
          <p:nvPr/>
        </p:nvGrpSpPr>
        <p:grpSpPr bwMode="auto">
          <a:xfrm>
            <a:off x="3048000" y="3352800"/>
            <a:ext cx="661988" cy="649288"/>
            <a:chOff x="4319" y="3408"/>
            <a:chExt cx="417" cy="409"/>
          </a:xfrm>
        </p:grpSpPr>
        <p:grpSp>
          <p:nvGrpSpPr>
            <p:cNvPr id="58453" name="Group 24">
              <a:extLst>
                <a:ext uri="{FF2B5EF4-FFF2-40B4-BE49-F238E27FC236}">
                  <a16:creationId xmlns:a16="http://schemas.microsoft.com/office/drawing/2014/main" id="{0F31751D-EABE-394F-9073-842474D6B8E3}"/>
                </a:ext>
              </a:extLst>
            </p:cNvPr>
            <p:cNvGrpSpPr>
              <a:grpSpLocks/>
            </p:cNvGrpSpPr>
            <p:nvPr/>
          </p:nvGrpSpPr>
          <p:grpSpPr bwMode="auto">
            <a:xfrm>
              <a:off x="4321" y="3601"/>
              <a:ext cx="415" cy="216"/>
              <a:chOff x="4321" y="3601"/>
              <a:chExt cx="415" cy="216"/>
            </a:xfrm>
          </p:grpSpPr>
          <p:sp>
            <p:nvSpPr>
              <p:cNvPr id="58457" name="Freeform 25">
                <a:extLst>
                  <a:ext uri="{FF2B5EF4-FFF2-40B4-BE49-F238E27FC236}">
                    <a16:creationId xmlns:a16="http://schemas.microsoft.com/office/drawing/2014/main" id="{A1579B19-0E59-E84E-A467-0CAE016A930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8" name="Rectangle 26">
                <a:extLst>
                  <a:ext uri="{FF2B5EF4-FFF2-40B4-BE49-F238E27FC236}">
                    <a16:creationId xmlns:a16="http://schemas.microsoft.com/office/drawing/2014/main" id="{B0F57BF9-18C5-984A-AE57-6A88DAD0178F}"/>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9" name="Rectangle 27">
                <a:extLst>
                  <a:ext uri="{FF2B5EF4-FFF2-40B4-BE49-F238E27FC236}">
                    <a16:creationId xmlns:a16="http://schemas.microsoft.com/office/drawing/2014/main" id="{4A0EA2B9-F602-A94B-B227-23767E737B1C}"/>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60" name="Rectangle 28">
                <a:extLst>
                  <a:ext uri="{FF2B5EF4-FFF2-40B4-BE49-F238E27FC236}">
                    <a16:creationId xmlns:a16="http://schemas.microsoft.com/office/drawing/2014/main" id="{232F1C84-364E-F048-A713-1A563637ACB7}"/>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54" name="Group 29">
              <a:extLst>
                <a:ext uri="{FF2B5EF4-FFF2-40B4-BE49-F238E27FC236}">
                  <a16:creationId xmlns:a16="http://schemas.microsoft.com/office/drawing/2014/main" id="{C6D25AB3-0A13-6947-8624-D5D4B592E5AD}"/>
                </a:ext>
              </a:extLst>
            </p:cNvPr>
            <p:cNvGrpSpPr>
              <a:grpSpLocks/>
            </p:cNvGrpSpPr>
            <p:nvPr/>
          </p:nvGrpSpPr>
          <p:grpSpPr bwMode="auto">
            <a:xfrm>
              <a:off x="4319" y="3408"/>
              <a:ext cx="217" cy="409"/>
              <a:chOff x="4319" y="3408"/>
              <a:chExt cx="217" cy="409"/>
            </a:xfrm>
          </p:grpSpPr>
          <p:sp>
            <p:nvSpPr>
              <p:cNvPr id="58455" name="Oval 30">
                <a:extLst>
                  <a:ext uri="{FF2B5EF4-FFF2-40B4-BE49-F238E27FC236}">
                    <a16:creationId xmlns:a16="http://schemas.microsoft.com/office/drawing/2014/main" id="{28996749-4CD0-DB40-859D-325FEBA48F8A}"/>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6" name="Freeform 31">
                <a:extLst>
                  <a:ext uri="{FF2B5EF4-FFF2-40B4-BE49-F238E27FC236}">
                    <a16:creationId xmlns:a16="http://schemas.microsoft.com/office/drawing/2014/main" id="{1CEAC166-6629-4C41-A1A3-99E2DBBBD399}"/>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79" name="Group 32">
            <a:extLst>
              <a:ext uri="{FF2B5EF4-FFF2-40B4-BE49-F238E27FC236}">
                <a16:creationId xmlns:a16="http://schemas.microsoft.com/office/drawing/2014/main" id="{04F0D6FA-9D90-7C4C-97D6-96F6326C46E4}"/>
              </a:ext>
            </a:extLst>
          </p:cNvPr>
          <p:cNvGrpSpPr>
            <a:grpSpLocks/>
          </p:cNvGrpSpPr>
          <p:nvPr/>
        </p:nvGrpSpPr>
        <p:grpSpPr bwMode="auto">
          <a:xfrm>
            <a:off x="1676400" y="3276600"/>
            <a:ext cx="673100" cy="800100"/>
            <a:chOff x="4212" y="2144"/>
            <a:chExt cx="424" cy="504"/>
          </a:xfrm>
        </p:grpSpPr>
        <p:grpSp>
          <p:nvGrpSpPr>
            <p:cNvPr id="58447" name="Group 33">
              <a:extLst>
                <a:ext uri="{FF2B5EF4-FFF2-40B4-BE49-F238E27FC236}">
                  <a16:creationId xmlns:a16="http://schemas.microsoft.com/office/drawing/2014/main" id="{DB311237-0B2C-C441-86EF-8733FEBB3DAB}"/>
                </a:ext>
              </a:extLst>
            </p:cNvPr>
            <p:cNvGrpSpPr>
              <a:grpSpLocks/>
            </p:cNvGrpSpPr>
            <p:nvPr/>
          </p:nvGrpSpPr>
          <p:grpSpPr bwMode="auto">
            <a:xfrm>
              <a:off x="4212" y="2144"/>
              <a:ext cx="424" cy="504"/>
              <a:chOff x="4212" y="2144"/>
              <a:chExt cx="424" cy="504"/>
            </a:xfrm>
          </p:grpSpPr>
          <p:grpSp>
            <p:nvGrpSpPr>
              <p:cNvPr id="58449" name="Group 34">
                <a:extLst>
                  <a:ext uri="{FF2B5EF4-FFF2-40B4-BE49-F238E27FC236}">
                    <a16:creationId xmlns:a16="http://schemas.microsoft.com/office/drawing/2014/main" id="{819B2A6D-A589-2648-AA13-0FE342959311}"/>
                  </a:ext>
                </a:extLst>
              </p:cNvPr>
              <p:cNvGrpSpPr>
                <a:grpSpLocks/>
              </p:cNvGrpSpPr>
              <p:nvPr/>
            </p:nvGrpSpPr>
            <p:grpSpPr bwMode="auto">
              <a:xfrm>
                <a:off x="4212" y="2144"/>
                <a:ext cx="424" cy="504"/>
                <a:chOff x="4212" y="2144"/>
                <a:chExt cx="424" cy="504"/>
              </a:xfrm>
            </p:grpSpPr>
            <p:sp>
              <p:nvSpPr>
                <p:cNvPr id="58451" name="AutoShape 35">
                  <a:extLst>
                    <a:ext uri="{FF2B5EF4-FFF2-40B4-BE49-F238E27FC236}">
                      <a16:creationId xmlns:a16="http://schemas.microsoft.com/office/drawing/2014/main" id="{0CA6385B-D7BD-254C-8336-8B678F90F6E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2" name="AutoShape 36">
                  <a:extLst>
                    <a:ext uri="{FF2B5EF4-FFF2-40B4-BE49-F238E27FC236}">
                      <a16:creationId xmlns:a16="http://schemas.microsoft.com/office/drawing/2014/main" id="{F43C7F59-7C59-C94C-BEF1-57B42ACA1557}"/>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50" name="AutoShape 37">
                <a:extLst>
                  <a:ext uri="{FF2B5EF4-FFF2-40B4-BE49-F238E27FC236}">
                    <a16:creationId xmlns:a16="http://schemas.microsoft.com/office/drawing/2014/main" id="{CAD1523D-6137-E341-8C01-2204EDABD4C5}"/>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48" name="Oval 38">
              <a:extLst>
                <a:ext uri="{FF2B5EF4-FFF2-40B4-BE49-F238E27FC236}">
                  <a16:creationId xmlns:a16="http://schemas.microsoft.com/office/drawing/2014/main" id="{FA134A3C-2D86-4B43-8F4F-05EFB1BB6E9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0" name="Group 17">
            <a:extLst>
              <a:ext uri="{FF2B5EF4-FFF2-40B4-BE49-F238E27FC236}">
                <a16:creationId xmlns:a16="http://schemas.microsoft.com/office/drawing/2014/main" id="{EE0679EC-0128-8249-9C64-F6F2D220B1D5}"/>
              </a:ext>
            </a:extLst>
          </p:cNvPr>
          <p:cNvGrpSpPr>
            <a:grpSpLocks/>
          </p:cNvGrpSpPr>
          <p:nvPr/>
        </p:nvGrpSpPr>
        <p:grpSpPr bwMode="auto">
          <a:xfrm>
            <a:off x="3048000" y="4191000"/>
            <a:ext cx="673100" cy="800100"/>
            <a:chOff x="4228" y="2820"/>
            <a:chExt cx="424" cy="504"/>
          </a:xfrm>
        </p:grpSpPr>
        <p:grpSp>
          <p:nvGrpSpPr>
            <p:cNvPr id="58442" name="Group 18">
              <a:extLst>
                <a:ext uri="{FF2B5EF4-FFF2-40B4-BE49-F238E27FC236}">
                  <a16:creationId xmlns:a16="http://schemas.microsoft.com/office/drawing/2014/main" id="{2C9551EB-8713-2A48-BCB1-DB47C1EC1229}"/>
                </a:ext>
              </a:extLst>
            </p:cNvPr>
            <p:cNvGrpSpPr>
              <a:grpSpLocks/>
            </p:cNvGrpSpPr>
            <p:nvPr/>
          </p:nvGrpSpPr>
          <p:grpSpPr bwMode="auto">
            <a:xfrm>
              <a:off x="4228" y="2820"/>
              <a:ext cx="424" cy="504"/>
              <a:chOff x="4228" y="2820"/>
              <a:chExt cx="424" cy="504"/>
            </a:xfrm>
          </p:grpSpPr>
          <p:sp>
            <p:nvSpPr>
              <p:cNvPr id="58445" name="AutoShape 19">
                <a:extLst>
                  <a:ext uri="{FF2B5EF4-FFF2-40B4-BE49-F238E27FC236}">
                    <a16:creationId xmlns:a16="http://schemas.microsoft.com/office/drawing/2014/main" id="{EC41F27F-7AA9-2F4F-85AA-1A094BB33CE1}"/>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6" name="AutoShape 20">
                <a:extLst>
                  <a:ext uri="{FF2B5EF4-FFF2-40B4-BE49-F238E27FC236}">
                    <a16:creationId xmlns:a16="http://schemas.microsoft.com/office/drawing/2014/main" id="{33E2A278-0E67-DC4F-AEFC-FE6576C6BE00}"/>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43" name="Oval 21">
              <a:extLst>
                <a:ext uri="{FF2B5EF4-FFF2-40B4-BE49-F238E27FC236}">
                  <a16:creationId xmlns:a16="http://schemas.microsoft.com/office/drawing/2014/main" id="{CBE7DDCA-0611-9F49-B15D-B273EF1667D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4" name="AutoShape 22">
              <a:extLst>
                <a:ext uri="{FF2B5EF4-FFF2-40B4-BE49-F238E27FC236}">
                  <a16:creationId xmlns:a16="http://schemas.microsoft.com/office/drawing/2014/main" id="{B4AA08C4-9F7D-B844-81FC-B31C46760E0E}"/>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1" name="Group 23">
            <a:extLst>
              <a:ext uri="{FF2B5EF4-FFF2-40B4-BE49-F238E27FC236}">
                <a16:creationId xmlns:a16="http://schemas.microsoft.com/office/drawing/2014/main" id="{3C1E3D76-87D6-5F4B-9916-E6FCBB24D42D}"/>
              </a:ext>
            </a:extLst>
          </p:cNvPr>
          <p:cNvGrpSpPr>
            <a:grpSpLocks/>
          </p:cNvGrpSpPr>
          <p:nvPr/>
        </p:nvGrpSpPr>
        <p:grpSpPr bwMode="auto">
          <a:xfrm>
            <a:off x="3733800" y="4267200"/>
            <a:ext cx="661988" cy="649288"/>
            <a:chOff x="4319" y="3408"/>
            <a:chExt cx="417" cy="409"/>
          </a:xfrm>
        </p:grpSpPr>
        <p:grpSp>
          <p:nvGrpSpPr>
            <p:cNvPr id="58434" name="Group 24">
              <a:extLst>
                <a:ext uri="{FF2B5EF4-FFF2-40B4-BE49-F238E27FC236}">
                  <a16:creationId xmlns:a16="http://schemas.microsoft.com/office/drawing/2014/main" id="{3D592AB4-EC69-0043-B80E-61548990ABDE}"/>
                </a:ext>
              </a:extLst>
            </p:cNvPr>
            <p:cNvGrpSpPr>
              <a:grpSpLocks/>
            </p:cNvGrpSpPr>
            <p:nvPr/>
          </p:nvGrpSpPr>
          <p:grpSpPr bwMode="auto">
            <a:xfrm>
              <a:off x="4321" y="3601"/>
              <a:ext cx="415" cy="216"/>
              <a:chOff x="4321" y="3601"/>
              <a:chExt cx="415" cy="216"/>
            </a:xfrm>
          </p:grpSpPr>
          <p:sp>
            <p:nvSpPr>
              <p:cNvPr id="58438" name="Freeform 25">
                <a:extLst>
                  <a:ext uri="{FF2B5EF4-FFF2-40B4-BE49-F238E27FC236}">
                    <a16:creationId xmlns:a16="http://schemas.microsoft.com/office/drawing/2014/main" id="{ED3B9193-DB44-3747-BBFA-680FE0900FB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39" name="Rectangle 26">
                <a:extLst>
                  <a:ext uri="{FF2B5EF4-FFF2-40B4-BE49-F238E27FC236}">
                    <a16:creationId xmlns:a16="http://schemas.microsoft.com/office/drawing/2014/main" id="{8627D786-8403-C84B-9A4D-11D486243622}"/>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0" name="Rectangle 27">
                <a:extLst>
                  <a:ext uri="{FF2B5EF4-FFF2-40B4-BE49-F238E27FC236}">
                    <a16:creationId xmlns:a16="http://schemas.microsoft.com/office/drawing/2014/main" id="{981C4680-60D6-D947-AB60-C6E1910C89C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1" name="Rectangle 28">
                <a:extLst>
                  <a:ext uri="{FF2B5EF4-FFF2-40B4-BE49-F238E27FC236}">
                    <a16:creationId xmlns:a16="http://schemas.microsoft.com/office/drawing/2014/main" id="{C7CDEEDE-8A89-F547-985F-E9E2F33E83C1}"/>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35" name="Group 29">
              <a:extLst>
                <a:ext uri="{FF2B5EF4-FFF2-40B4-BE49-F238E27FC236}">
                  <a16:creationId xmlns:a16="http://schemas.microsoft.com/office/drawing/2014/main" id="{07804FD5-B8F6-AE41-89BF-9A6A5BC9523E}"/>
                </a:ext>
              </a:extLst>
            </p:cNvPr>
            <p:cNvGrpSpPr>
              <a:grpSpLocks/>
            </p:cNvGrpSpPr>
            <p:nvPr/>
          </p:nvGrpSpPr>
          <p:grpSpPr bwMode="auto">
            <a:xfrm>
              <a:off x="4319" y="3408"/>
              <a:ext cx="217" cy="409"/>
              <a:chOff x="4319" y="3408"/>
              <a:chExt cx="217" cy="409"/>
            </a:xfrm>
          </p:grpSpPr>
          <p:sp>
            <p:nvSpPr>
              <p:cNvPr id="58436" name="Oval 30">
                <a:extLst>
                  <a:ext uri="{FF2B5EF4-FFF2-40B4-BE49-F238E27FC236}">
                    <a16:creationId xmlns:a16="http://schemas.microsoft.com/office/drawing/2014/main" id="{9490AAA1-7C2E-F84A-ADA6-C2D11D692E6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37" name="Freeform 31">
                <a:extLst>
                  <a:ext uri="{FF2B5EF4-FFF2-40B4-BE49-F238E27FC236}">
                    <a16:creationId xmlns:a16="http://schemas.microsoft.com/office/drawing/2014/main" id="{DC1116F5-20FC-9748-BA76-3F32D1DB7151}"/>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82" name="Group 32">
            <a:extLst>
              <a:ext uri="{FF2B5EF4-FFF2-40B4-BE49-F238E27FC236}">
                <a16:creationId xmlns:a16="http://schemas.microsoft.com/office/drawing/2014/main" id="{A44B9DF9-4B7E-B644-BC18-15F640672819}"/>
              </a:ext>
            </a:extLst>
          </p:cNvPr>
          <p:cNvGrpSpPr>
            <a:grpSpLocks/>
          </p:cNvGrpSpPr>
          <p:nvPr/>
        </p:nvGrpSpPr>
        <p:grpSpPr bwMode="auto">
          <a:xfrm>
            <a:off x="2362200" y="4191000"/>
            <a:ext cx="673100" cy="800100"/>
            <a:chOff x="4212" y="2144"/>
            <a:chExt cx="424" cy="504"/>
          </a:xfrm>
        </p:grpSpPr>
        <p:grpSp>
          <p:nvGrpSpPr>
            <p:cNvPr id="58428" name="Group 33">
              <a:extLst>
                <a:ext uri="{FF2B5EF4-FFF2-40B4-BE49-F238E27FC236}">
                  <a16:creationId xmlns:a16="http://schemas.microsoft.com/office/drawing/2014/main" id="{2D1E84DE-9465-8943-A8CE-DF8B44D9AB04}"/>
                </a:ext>
              </a:extLst>
            </p:cNvPr>
            <p:cNvGrpSpPr>
              <a:grpSpLocks/>
            </p:cNvGrpSpPr>
            <p:nvPr/>
          </p:nvGrpSpPr>
          <p:grpSpPr bwMode="auto">
            <a:xfrm>
              <a:off x="4212" y="2144"/>
              <a:ext cx="424" cy="504"/>
              <a:chOff x="4212" y="2144"/>
              <a:chExt cx="424" cy="504"/>
            </a:xfrm>
          </p:grpSpPr>
          <p:grpSp>
            <p:nvGrpSpPr>
              <p:cNvPr id="58430" name="Group 34">
                <a:extLst>
                  <a:ext uri="{FF2B5EF4-FFF2-40B4-BE49-F238E27FC236}">
                    <a16:creationId xmlns:a16="http://schemas.microsoft.com/office/drawing/2014/main" id="{7C49F3A3-6F60-B741-B247-75FD435DB7A0}"/>
                  </a:ext>
                </a:extLst>
              </p:cNvPr>
              <p:cNvGrpSpPr>
                <a:grpSpLocks/>
              </p:cNvGrpSpPr>
              <p:nvPr/>
            </p:nvGrpSpPr>
            <p:grpSpPr bwMode="auto">
              <a:xfrm>
                <a:off x="4212" y="2144"/>
                <a:ext cx="424" cy="504"/>
                <a:chOff x="4212" y="2144"/>
                <a:chExt cx="424" cy="504"/>
              </a:xfrm>
            </p:grpSpPr>
            <p:sp>
              <p:nvSpPr>
                <p:cNvPr id="58432" name="AutoShape 35">
                  <a:extLst>
                    <a:ext uri="{FF2B5EF4-FFF2-40B4-BE49-F238E27FC236}">
                      <a16:creationId xmlns:a16="http://schemas.microsoft.com/office/drawing/2014/main" id="{205CE2DC-38C5-9747-9434-F0D84978A91E}"/>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33" name="AutoShape 36">
                  <a:extLst>
                    <a:ext uri="{FF2B5EF4-FFF2-40B4-BE49-F238E27FC236}">
                      <a16:creationId xmlns:a16="http://schemas.microsoft.com/office/drawing/2014/main" id="{85929769-F13F-1249-948C-35EE5A88F4AC}"/>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31" name="AutoShape 37">
                <a:extLst>
                  <a:ext uri="{FF2B5EF4-FFF2-40B4-BE49-F238E27FC236}">
                    <a16:creationId xmlns:a16="http://schemas.microsoft.com/office/drawing/2014/main" id="{3AB113E7-9921-0E4D-B684-A8DEBEE9703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29" name="Oval 38">
              <a:extLst>
                <a:ext uri="{FF2B5EF4-FFF2-40B4-BE49-F238E27FC236}">
                  <a16:creationId xmlns:a16="http://schemas.microsoft.com/office/drawing/2014/main" id="{08473443-EDDC-1949-A5F9-CC36B8D5FD80}"/>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3" name="Group 17">
            <a:extLst>
              <a:ext uri="{FF2B5EF4-FFF2-40B4-BE49-F238E27FC236}">
                <a16:creationId xmlns:a16="http://schemas.microsoft.com/office/drawing/2014/main" id="{87BA0E5D-CEC8-634A-AE7B-A68E9FB6CABF}"/>
              </a:ext>
            </a:extLst>
          </p:cNvPr>
          <p:cNvGrpSpPr>
            <a:grpSpLocks/>
          </p:cNvGrpSpPr>
          <p:nvPr/>
        </p:nvGrpSpPr>
        <p:grpSpPr bwMode="auto">
          <a:xfrm>
            <a:off x="3733800" y="5029200"/>
            <a:ext cx="673100" cy="800100"/>
            <a:chOff x="4228" y="2820"/>
            <a:chExt cx="424" cy="504"/>
          </a:xfrm>
        </p:grpSpPr>
        <p:grpSp>
          <p:nvGrpSpPr>
            <p:cNvPr id="58423" name="Group 18">
              <a:extLst>
                <a:ext uri="{FF2B5EF4-FFF2-40B4-BE49-F238E27FC236}">
                  <a16:creationId xmlns:a16="http://schemas.microsoft.com/office/drawing/2014/main" id="{95DEBD9D-5B01-1F43-ABAF-728CA00FC66A}"/>
                </a:ext>
              </a:extLst>
            </p:cNvPr>
            <p:cNvGrpSpPr>
              <a:grpSpLocks/>
            </p:cNvGrpSpPr>
            <p:nvPr/>
          </p:nvGrpSpPr>
          <p:grpSpPr bwMode="auto">
            <a:xfrm>
              <a:off x="4228" y="2820"/>
              <a:ext cx="424" cy="504"/>
              <a:chOff x="4228" y="2820"/>
              <a:chExt cx="424" cy="504"/>
            </a:xfrm>
          </p:grpSpPr>
          <p:sp>
            <p:nvSpPr>
              <p:cNvPr id="58426" name="AutoShape 19">
                <a:extLst>
                  <a:ext uri="{FF2B5EF4-FFF2-40B4-BE49-F238E27FC236}">
                    <a16:creationId xmlns:a16="http://schemas.microsoft.com/office/drawing/2014/main" id="{B6E6739B-7214-4343-BFDC-FA739F8EF8C0}"/>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7" name="AutoShape 20">
                <a:extLst>
                  <a:ext uri="{FF2B5EF4-FFF2-40B4-BE49-F238E27FC236}">
                    <a16:creationId xmlns:a16="http://schemas.microsoft.com/office/drawing/2014/main" id="{5336051E-7897-9249-B516-4457CFAFB5D7}"/>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24" name="Oval 21">
              <a:extLst>
                <a:ext uri="{FF2B5EF4-FFF2-40B4-BE49-F238E27FC236}">
                  <a16:creationId xmlns:a16="http://schemas.microsoft.com/office/drawing/2014/main" id="{A2FE2BC7-1EBF-934C-8F23-FE1DF7E9CF51}"/>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5" name="AutoShape 22">
              <a:extLst>
                <a:ext uri="{FF2B5EF4-FFF2-40B4-BE49-F238E27FC236}">
                  <a16:creationId xmlns:a16="http://schemas.microsoft.com/office/drawing/2014/main" id="{7D49B0B5-6D90-004C-9261-5BE30EF1678D}"/>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4" name="Group 23">
            <a:extLst>
              <a:ext uri="{FF2B5EF4-FFF2-40B4-BE49-F238E27FC236}">
                <a16:creationId xmlns:a16="http://schemas.microsoft.com/office/drawing/2014/main" id="{D501491B-8FF5-6246-A314-86380B1608B0}"/>
              </a:ext>
            </a:extLst>
          </p:cNvPr>
          <p:cNvGrpSpPr>
            <a:grpSpLocks/>
          </p:cNvGrpSpPr>
          <p:nvPr/>
        </p:nvGrpSpPr>
        <p:grpSpPr bwMode="auto">
          <a:xfrm>
            <a:off x="4419600" y="5105400"/>
            <a:ext cx="661988" cy="649288"/>
            <a:chOff x="4319" y="3408"/>
            <a:chExt cx="417" cy="409"/>
          </a:xfrm>
        </p:grpSpPr>
        <p:grpSp>
          <p:nvGrpSpPr>
            <p:cNvPr id="58415" name="Group 24">
              <a:extLst>
                <a:ext uri="{FF2B5EF4-FFF2-40B4-BE49-F238E27FC236}">
                  <a16:creationId xmlns:a16="http://schemas.microsoft.com/office/drawing/2014/main" id="{8E9EBCFF-B39D-FB46-9604-1347F0FFF38B}"/>
                </a:ext>
              </a:extLst>
            </p:cNvPr>
            <p:cNvGrpSpPr>
              <a:grpSpLocks/>
            </p:cNvGrpSpPr>
            <p:nvPr/>
          </p:nvGrpSpPr>
          <p:grpSpPr bwMode="auto">
            <a:xfrm>
              <a:off x="4321" y="3601"/>
              <a:ext cx="415" cy="216"/>
              <a:chOff x="4321" y="3601"/>
              <a:chExt cx="415" cy="216"/>
            </a:xfrm>
          </p:grpSpPr>
          <p:sp>
            <p:nvSpPr>
              <p:cNvPr id="58419" name="Freeform 25">
                <a:extLst>
                  <a:ext uri="{FF2B5EF4-FFF2-40B4-BE49-F238E27FC236}">
                    <a16:creationId xmlns:a16="http://schemas.microsoft.com/office/drawing/2014/main" id="{0B450813-B46B-9E41-AC53-B1E2CB5FC3F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0" name="Rectangle 26">
                <a:extLst>
                  <a:ext uri="{FF2B5EF4-FFF2-40B4-BE49-F238E27FC236}">
                    <a16:creationId xmlns:a16="http://schemas.microsoft.com/office/drawing/2014/main" id="{DAABB0F0-7E66-0F47-803B-6BB3445F60A3}"/>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1" name="Rectangle 27">
                <a:extLst>
                  <a:ext uri="{FF2B5EF4-FFF2-40B4-BE49-F238E27FC236}">
                    <a16:creationId xmlns:a16="http://schemas.microsoft.com/office/drawing/2014/main" id="{42400447-DE7F-BD46-8193-34AEBEB0D08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2" name="Rectangle 28">
                <a:extLst>
                  <a:ext uri="{FF2B5EF4-FFF2-40B4-BE49-F238E27FC236}">
                    <a16:creationId xmlns:a16="http://schemas.microsoft.com/office/drawing/2014/main" id="{C401CC8B-4881-9044-9FFE-49606708F971}"/>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16" name="Group 29">
              <a:extLst>
                <a:ext uri="{FF2B5EF4-FFF2-40B4-BE49-F238E27FC236}">
                  <a16:creationId xmlns:a16="http://schemas.microsoft.com/office/drawing/2014/main" id="{1FBA8E94-D1AF-0A4C-BD77-B166F42ECEC7}"/>
                </a:ext>
              </a:extLst>
            </p:cNvPr>
            <p:cNvGrpSpPr>
              <a:grpSpLocks/>
            </p:cNvGrpSpPr>
            <p:nvPr/>
          </p:nvGrpSpPr>
          <p:grpSpPr bwMode="auto">
            <a:xfrm>
              <a:off x="4319" y="3408"/>
              <a:ext cx="217" cy="409"/>
              <a:chOff x="4319" y="3408"/>
              <a:chExt cx="217" cy="409"/>
            </a:xfrm>
          </p:grpSpPr>
          <p:sp>
            <p:nvSpPr>
              <p:cNvPr id="58417" name="Oval 30">
                <a:extLst>
                  <a:ext uri="{FF2B5EF4-FFF2-40B4-BE49-F238E27FC236}">
                    <a16:creationId xmlns:a16="http://schemas.microsoft.com/office/drawing/2014/main" id="{B1C8E5D7-36C2-5B4A-9464-894D9B407B4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18" name="Freeform 31">
                <a:extLst>
                  <a:ext uri="{FF2B5EF4-FFF2-40B4-BE49-F238E27FC236}">
                    <a16:creationId xmlns:a16="http://schemas.microsoft.com/office/drawing/2014/main" id="{5334D3DE-E87D-0D44-BBD4-4FDFFD9770B0}"/>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85" name="Group 32">
            <a:extLst>
              <a:ext uri="{FF2B5EF4-FFF2-40B4-BE49-F238E27FC236}">
                <a16:creationId xmlns:a16="http://schemas.microsoft.com/office/drawing/2014/main" id="{52B265B8-3A6C-9848-81EA-5A98EA1EED4A}"/>
              </a:ext>
            </a:extLst>
          </p:cNvPr>
          <p:cNvGrpSpPr>
            <a:grpSpLocks/>
          </p:cNvGrpSpPr>
          <p:nvPr/>
        </p:nvGrpSpPr>
        <p:grpSpPr bwMode="auto">
          <a:xfrm>
            <a:off x="3048000" y="5029200"/>
            <a:ext cx="673100" cy="800100"/>
            <a:chOff x="4212" y="2144"/>
            <a:chExt cx="424" cy="504"/>
          </a:xfrm>
        </p:grpSpPr>
        <p:grpSp>
          <p:nvGrpSpPr>
            <p:cNvPr id="58409" name="Group 33">
              <a:extLst>
                <a:ext uri="{FF2B5EF4-FFF2-40B4-BE49-F238E27FC236}">
                  <a16:creationId xmlns:a16="http://schemas.microsoft.com/office/drawing/2014/main" id="{80CA5245-3282-2A44-A360-23473C33C3E2}"/>
                </a:ext>
              </a:extLst>
            </p:cNvPr>
            <p:cNvGrpSpPr>
              <a:grpSpLocks/>
            </p:cNvGrpSpPr>
            <p:nvPr/>
          </p:nvGrpSpPr>
          <p:grpSpPr bwMode="auto">
            <a:xfrm>
              <a:off x="4212" y="2144"/>
              <a:ext cx="424" cy="504"/>
              <a:chOff x="4212" y="2144"/>
              <a:chExt cx="424" cy="504"/>
            </a:xfrm>
          </p:grpSpPr>
          <p:grpSp>
            <p:nvGrpSpPr>
              <p:cNvPr id="58411" name="Group 34">
                <a:extLst>
                  <a:ext uri="{FF2B5EF4-FFF2-40B4-BE49-F238E27FC236}">
                    <a16:creationId xmlns:a16="http://schemas.microsoft.com/office/drawing/2014/main" id="{17F82166-FA23-214D-9481-64E68CDF7326}"/>
                  </a:ext>
                </a:extLst>
              </p:cNvPr>
              <p:cNvGrpSpPr>
                <a:grpSpLocks/>
              </p:cNvGrpSpPr>
              <p:nvPr/>
            </p:nvGrpSpPr>
            <p:grpSpPr bwMode="auto">
              <a:xfrm>
                <a:off x="4212" y="2144"/>
                <a:ext cx="424" cy="504"/>
                <a:chOff x="4212" y="2144"/>
                <a:chExt cx="424" cy="504"/>
              </a:xfrm>
            </p:grpSpPr>
            <p:sp>
              <p:nvSpPr>
                <p:cNvPr id="58413" name="AutoShape 35">
                  <a:extLst>
                    <a:ext uri="{FF2B5EF4-FFF2-40B4-BE49-F238E27FC236}">
                      <a16:creationId xmlns:a16="http://schemas.microsoft.com/office/drawing/2014/main" id="{EF14F02F-91C5-2A42-93C5-6CE5C85EDFD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14" name="AutoShape 36">
                  <a:extLst>
                    <a:ext uri="{FF2B5EF4-FFF2-40B4-BE49-F238E27FC236}">
                      <a16:creationId xmlns:a16="http://schemas.microsoft.com/office/drawing/2014/main" id="{2306A690-37AB-0C42-A816-ED82E2D5B67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12" name="AutoShape 37">
                <a:extLst>
                  <a:ext uri="{FF2B5EF4-FFF2-40B4-BE49-F238E27FC236}">
                    <a16:creationId xmlns:a16="http://schemas.microsoft.com/office/drawing/2014/main" id="{EE4EE26D-C900-6F4E-81B9-8EB718BB4AF7}"/>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10" name="Oval 38">
              <a:extLst>
                <a:ext uri="{FF2B5EF4-FFF2-40B4-BE49-F238E27FC236}">
                  <a16:creationId xmlns:a16="http://schemas.microsoft.com/office/drawing/2014/main" id="{5E914852-A6C2-174C-89B7-724184A29050}"/>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386" name="Line 95">
            <a:extLst>
              <a:ext uri="{FF2B5EF4-FFF2-40B4-BE49-F238E27FC236}">
                <a16:creationId xmlns:a16="http://schemas.microsoft.com/office/drawing/2014/main" id="{927129DE-8A59-E046-B564-09719167A791}"/>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7" name="Line 96">
            <a:extLst>
              <a:ext uri="{FF2B5EF4-FFF2-40B4-BE49-F238E27FC236}">
                <a16:creationId xmlns:a16="http://schemas.microsoft.com/office/drawing/2014/main" id="{50B812AF-D8C4-5040-BE98-130F67BF2B93}"/>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8" name="Line 97">
            <a:extLst>
              <a:ext uri="{FF2B5EF4-FFF2-40B4-BE49-F238E27FC236}">
                <a16:creationId xmlns:a16="http://schemas.microsoft.com/office/drawing/2014/main" id="{66C289BE-AA79-8B44-97C4-1A941C3CFEC3}"/>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9" name="Text Box 98">
            <a:extLst>
              <a:ext uri="{FF2B5EF4-FFF2-40B4-BE49-F238E27FC236}">
                <a16:creationId xmlns:a16="http://schemas.microsoft.com/office/drawing/2014/main" id="{004CAC01-31BD-3043-B411-CE3E3A3637E6}"/>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58390" name="Text Box 99">
            <a:extLst>
              <a:ext uri="{FF2B5EF4-FFF2-40B4-BE49-F238E27FC236}">
                <a16:creationId xmlns:a16="http://schemas.microsoft.com/office/drawing/2014/main" id="{EFB61D74-F5FC-1B4C-AE4F-BA7200299058}"/>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58391" name="Text Box 100">
            <a:extLst>
              <a:ext uri="{FF2B5EF4-FFF2-40B4-BE49-F238E27FC236}">
                <a16:creationId xmlns:a16="http://schemas.microsoft.com/office/drawing/2014/main" id="{C735C789-DC1B-C748-9C64-23846440DE42}"/>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58392" name="Line 101">
            <a:extLst>
              <a:ext uri="{FF2B5EF4-FFF2-40B4-BE49-F238E27FC236}">
                <a16:creationId xmlns:a16="http://schemas.microsoft.com/office/drawing/2014/main" id="{27A2CACE-F34E-DB4F-B43A-B873E011B3F0}"/>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3" name="Line 102">
            <a:extLst>
              <a:ext uri="{FF2B5EF4-FFF2-40B4-BE49-F238E27FC236}">
                <a16:creationId xmlns:a16="http://schemas.microsoft.com/office/drawing/2014/main" id="{F2A72D20-45BC-9042-B18E-34C68C1FA87F}"/>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4" name="Text Box 104">
            <a:extLst>
              <a:ext uri="{FF2B5EF4-FFF2-40B4-BE49-F238E27FC236}">
                <a16:creationId xmlns:a16="http://schemas.microsoft.com/office/drawing/2014/main" id="{FC2ADD63-3AFF-B544-9860-B887B0734331}"/>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58395" name="Text Box 105">
            <a:extLst>
              <a:ext uri="{FF2B5EF4-FFF2-40B4-BE49-F238E27FC236}">
                <a16:creationId xmlns:a16="http://schemas.microsoft.com/office/drawing/2014/main" id="{8F6959E4-0AB6-EE43-9A0C-3D12F2128088}"/>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58396" name="Line 107">
            <a:extLst>
              <a:ext uri="{FF2B5EF4-FFF2-40B4-BE49-F238E27FC236}">
                <a16:creationId xmlns:a16="http://schemas.microsoft.com/office/drawing/2014/main" id="{4B5F3543-8800-C942-81BC-E3EADEF5DC52}"/>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7" name="Line 108">
            <a:extLst>
              <a:ext uri="{FF2B5EF4-FFF2-40B4-BE49-F238E27FC236}">
                <a16:creationId xmlns:a16="http://schemas.microsoft.com/office/drawing/2014/main" id="{E98080C4-D065-CD46-A717-5B1F034B1DFF}"/>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8" name="Text Box 109">
            <a:extLst>
              <a:ext uri="{FF2B5EF4-FFF2-40B4-BE49-F238E27FC236}">
                <a16:creationId xmlns:a16="http://schemas.microsoft.com/office/drawing/2014/main" id="{BB1DB1DB-1BEC-A141-A2A0-36E1624BDCD2}"/>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58399" name="Text Box 118">
            <a:extLst>
              <a:ext uri="{FF2B5EF4-FFF2-40B4-BE49-F238E27FC236}">
                <a16:creationId xmlns:a16="http://schemas.microsoft.com/office/drawing/2014/main" id="{8DDF0F3F-28B6-7D4D-B75C-5DF1F0FE2FF1}"/>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58400" name="Line 120">
            <a:extLst>
              <a:ext uri="{FF2B5EF4-FFF2-40B4-BE49-F238E27FC236}">
                <a16:creationId xmlns:a16="http://schemas.microsoft.com/office/drawing/2014/main" id="{7F4B67FD-4CD9-7E4A-9532-ED1F88397BDA}"/>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1" name="Line 121">
            <a:extLst>
              <a:ext uri="{FF2B5EF4-FFF2-40B4-BE49-F238E27FC236}">
                <a16:creationId xmlns:a16="http://schemas.microsoft.com/office/drawing/2014/main" id="{99BABA00-D778-C244-8A5B-DBDC178D498E}"/>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2" name="Line 122">
            <a:extLst>
              <a:ext uri="{FF2B5EF4-FFF2-40B4-BE49-F238E27FC236}">
                <a16:creationId xmlns:a16="http://schemas.microsoft.com/office/drawing/2014/main" id="{518F8069-06A0-A54D-91D1-DFBB63592A63}"/>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3" name="Line 123">
            <a:extLst>
              <a:ext uri="{FF2B5EF4-FFF2-40B4-BE49-F238E27FC236}">
                <a16:creationId xmlns:a16="http://schemas.microsoft.com/office/drawing/2014/main" id="{E027C12F-335A-E943-A226-0A165EACE0EC}"/>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4" name="Line 124">
            <a:extLst>
              <a:ext uri="{FF2B5EF4-FFF2-40B4-BE49-F238E27FC236}">
                <a16:creationId xmlns:a16="http://schemas.microsoft.com/office/drawing/2014/main" id="{06B06F94-1C12-874E-8305-F35EF4D46896}"/>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5" name="Line 125">
            <a:extLst>
              <a:ext uri="{FF2B5EF4-FFF2-40B4-BE49-F238E27FC236}">
                <a16:creationId xmlns:a16="http://schemas.microsoft.com/office/drawing/2014/main" id="{BFC46FA4-A688-E447-A723-0219950D8309}"/>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6" name="Line 126">
            <a:extLst>
              <a:ext uri="{FF2B5EF4-FFF2-40B4-BE49-F238E27FC236}">
                <a16:creationId xmlns:a16="http://schemas.microsoft.com/office/drawing/2014/main" id="{306CFEA3-C855-EB43-9325-E7AFF9A82FDA}"/>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7" name="Line 127">
            <a:extLst>
              <a:ext uri="{FF2B5EF4-FFF2-40B4-BE49-F238E27FC236}">
                <a16:creationId xmlns:a16="http://schemas.microsoft.com/office/drawing/2014/main" id="{0E60DB05-2CE8-ED4C-A2BC-F8369B5BF517}"/>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8" name="AutoShape 130">
            <a:extLst>
              <a:ext uri="{FF2B5EF4-FFF2-40B4-BE49-F238E27FC236}">
                <a16:creationId xmlns:a16="http://schemas.microsoft.com/office/drawing/2014/main" id="{1060C481-C376-3340-8968-9676565CCEB1}"/>
              </a:ext>
            </a:extLst>
          </p:cNvPr>
          <p:cNvSpPr>
            <a:spLocks noChangeArrowheads="1"/>
          </p:cNvSpPr>
          <p:nvPr/>
        </p:nvSpPr>
        <p:spPr bwMode="auto">
          <a:xfrm>
            <a:off x="914400" y="2362200"/>
            <a:ext cx="2209800" cy="9144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18"/>
                                        </p:tgtEl>
                                        <p:attrNameLst>
                                          <p:attrName>style.visibility</p:attrName>
                                        </p:attrNameLst>
                                      </p:cBhvr>
                                      <p:to>
                                        <p:strVal val="visible"/>
                                      </p:to>
                                    </p:set>
                                    <p:anim calcmode="lin" valueType="num">
                                      <p:cBhvr>
                                        <p:cTn id="7" dur="500" fill="hold"/>
                                        <p:tgtEl>
                                          <p:spTgt spid="38018"/>
                                        </p:tgtEl>
                                        <p:attrNameLst>
                                          <p:attrName>ppt_w</p:attrName>
                                        </p:attrNameLst>
                                      </p:cBhvr>
                                      <p:tavLst>
                                        <p:tav tm="0">
                                          <p:val>
                                            <p:strVal val="4*#ppt_w"/>
                                          </p:val>
                                        </p:tav>
                                        <p:tav tm="100000">
                                          <p:val>
                                            <p:strVal val="#ppt_w"/>
                                          </p:val>
                                        </p:tav>
                                      </p:tavLst>
                                    </p:anim>
                                    <p:anim calcmode="lin" valueType="num">
                                      <p:cBhvr>
                                        <p:cTn id="8" dur="500" fill="hold"/>
                                        <p:tgtEl>
                                          <p:spTgt spid="3801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F2D6490E-54BA-7F41-8A0B-E74740A69EC8}"/>
              </a:ext>
            </a:extLst>
          </p:cNvPr>
          <p:cNvSpPr>
            <a:spLocks noGrp="1" noChangeArrowheads="1"/>
          </p:cNvSpPr>
          <p:nvPr>
            <p:ph type="title"/>
          </p:nvPr>
        </p:nvSpPr>
        <p:spPr/>
        <p:txBody>
          <a:bodyPr/>
          <a:lstStyle/>
          <a:p>
            <a:pPr eaLnBrk="1" hangingPunct="1"/>
            <a:r>
              <a:rPr lang="en-US" altLang="zh-CN"/>
              <a:t>Pipelined Laundry</a:t>
            </a:r>
          </a:p>
        </p:txBody>
      </p:sp>
      <p:sp>
        <p:nvSpPr>
          <p:cNvPr id="60418" name="Rectangle 3">
            <a:extLst>
              <a:ext uri="{FF2B5EF4-FFF2-40B4-BE49-F238E27FC236}">
                <a16:creationId xmlns:a16="http://schemas.microsoft.com/office/drawing/2014/main" id="{32D47667-AEAB-EA41-B6F4-F3C4781B803E}"/>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p>
          <a:p>
            <a:pPr eaLnBrk="1" hangingPunct="1">
              <a:lnSpc>
                <a:spcPct val="80000"/>
              </a:lnSpc>
            </a:pPr>
            <a:r>
              <a:rPr lang="en-US" altLang="zh-CN" sz="2800"/>
              <a:t>A task has a series of stages;</a:t>
            </a:r>
          </a:p>
          <a:p>
            <a:pPr eaLnBrk="1" hangingPunct="1">
              <a:lnSpc>
                <a:spcPct val="80000"/>
              </a:lnSpc>
            </a:pPr>
            <a:r>
              <a:rPr lang="en-US" altLang="zh-CN" sz="2800">
                <a:solidFill>
                  <a:srgbClr val="00CC00"/>
                </a:solidFill>
              </a:rPr>
              <a:t>Stage dependency:</a:t>
            </a:r>
          </a:p>
          <a:p>
            <a:pPr eaLnBrk="1" hangingPunct="1">
              <a:lnSpc>
                <a:spcPct val="80000"/>
              </a:lnSpc>
              <a:buFontTx/>
              <a:buNone/>
            </a:pPr>
            <a:r>
              <a:rPr lang="en-US" altLang="zh-CN" sz="2800">
                <a:solidFill>
                  <a:srgbClr val="00CC00"/>
                </a:solidFill>
              </a:rPr>
              <a:t>	e.g., wash before dry;</a:t>
            </a:r>
          </a:p>
          <a:p>
            <a:pPr eaLnBrk="1" hangingPunct="1">
              <a:lnSpc>
                <a:spcPct val="80000"/>
              </a:lnSpc>
            </a:pPr>
            <a:endParaRPr lang="en-US" altLang="zh-CN" sz="2800"/>
          </a:p>
        </p:txBody>
      </p:sp>
      <p:sp>
        <p:nvSpPr>
          <p:cNvPr id="60419" name="Line 4">
            <a:extLst>
              <a:ext uri="{FF2B5EF4-FFF2-40B4-BE49-F238E27FC236}">
                <a16:creationId xmlns:a16="http://schemas.microsoft.com/office/drawing/2014/main" id="{26013C80-7C92-C84A-B67B-A67790878C9D}"/>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0" name="Text Box 5">
            <a:extLst>
              <a:ext uri="{FF2B5EF4-FFF2-40B4-BE49-F238E27FC236}">
                <a16:creationId xmlns:a16="http://schemas.microsoft.com/office/drawing/2014/main" id="{B28C5BC4-74C2-FE48-8547-CC4100B95923}"/>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0421" name="Group 17">
            <a:extLst>
              <a:ext uri="{FF2B5EF4-FFF2-40B4-BE49-F238E27FC236}">
                <a16:creationId xmlns:a16="http://schemas.microsoft.com/office/drawing/2014/main" id="{CC308B4E-678A-CB49-9F09-76DD63FA6E21}"/>
              </a:ext>
            </a:extLst>
          </p:cNvPr>
          <p:cNvGrpSpPr>
            <a:grpSpLocks/>
          </p:cNvGrpSpPr>
          <p:nvPr/>
        </p:nvGrpSpPr>
        <p:grpSpPr bwMode="auto">
          <a:xfrm>
            <a:off x="1676400" y="2438400"/>
            <a:ext cx="673100" cy="800100"/>
            <a:chOff x="4228" y="2820"/>
            <a:chExt cx="424" cy="504"/>
          </a:xfrm>
        </p:grpSpPr>
        <p:grpSp>
          <p:nvGrpSpPr>
            <p:cNvPr id="60528" name="Group 18">
              <a:extLst>
                <a:ext uri="{FF2B5EF4-FFF2-40B4-BE49-F238E27FC236}">
                  <a16:creationId xmlns:a16="http://schemas.microsoft.com/office/drawing/2014/main" id="{B9991C0F-8054-F644-9CD2-141565C5F503}"/>
                </a:ext>
              </a:extLst>
            </p:cNvPr>
            <p:cNvGrpSpPr>
              <a:grpSpLocks/>
            </p:cNvGrpSpPr>
            <p:nvPr/>
          </p:nvGrpSpPr>
          <p:grpSpPr bwMode="auto">
            <a:xfrm>
              <a:off x="4228" y="2820"/>
              <a:ext cx="424" cy="504"/>
              <a:chOff x="4228" y="2820"/>
              <a:chExt cx="424" cy="504"/>
            </a:xfrm>
          </p:grpSpPr>
          <p:sp>
            <p:nvSpPr>
              <p:cNvPr id="60531" name="AutoShape 19">
                <a:extLst>
                  <a:ext uri="{FF2B5EF4-FFF2-40B4-BE49-F238E27FC236}">
                    <a16:creationId xmlns:a16="http://schemas.microsoft.com/office/drawing/2014/main" id="{A28A02ED-3157-6A4F-A98E-AFCF0E0EDDD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32" name="AutoShape 20">
                <a:extLst>
                  <a:ext uri="{FF2B5EF4-FFF2-40B4-BE49-F238E27FC236}">
                    <a16:creationId xmlns:a16="http://schemas.microsoft.com/office/drawing/2014/main" id="{FE711BAC-9FCC-6648-9475-14763F792F34}"/>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29" name="Oval 21">
              <a:extLst>
                <a:ext uri="{FF2B5EF4-FFF2-40B4-BE49-F238E27FC236}">
                  <a16:creationId xmlns:a16="http://schemas.microsoft.com/office/drawing/2014/main" id="{2FB8B646-141B-E947-B44E-0E34F8AD6110}"/>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30" name="AutoShape 22">
              <a:extLst>
                <a:ext uri="{FF2B5EF4-FFF2-40B4-BE49-F238E27FC236}">
                  <a16:creationId xmlns:a16="http://schemas.microsoft.com/office/drawing/2014/main" id="{05F54FF8-6281-3740-8087-58E34CAF4327}"/>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2" name="Group 23">
            <a:extLst>
              <a:ext uri="{FF2B5EF4-FFF2-40B4-BE49-F238E27FC236}">
                <a16:creationId xmlns:a16="http://schemas.microsoft.com/office/drawing/2014/main" id="{E5795B99-6240-7B42-8F51-08003B6B2547}"/>
              </a:ext>
            </a:extLst>
          </p:cNvPr>
          <p:cNvGrpSpPr>
            <a:grpSpLocks/>
          </p:cNvGrpSpPr>
          <p:nvPr/>
        </p:nvGrpSpPr>
        <p:grpSpPr bwMode="auto">
          <a:xfrm>
            <a:off x="2362200" y="2514600"/>
            <a:ext cx="661988" cy="649288"/>
            <a:chOff x="4319" y="3408"/>
            <a:chExt cx="417" cy="409"/>
          </a:xfrm>
        </p:grpSpPr>
        <p:grpSp>
          <p:nvGrpSpPr>
            <p:cNvPr id="60520" name="Group 24">
              <a:extLst>
                <a:ext uri="{FF2B5EF4-FFF2-40B4-BE49-F238E27FC236}">
                  <a16:creationId xmlns:a16="http://schemas.microsoft.com/office/drawing/2014/main" id="{1441502D-BC79-C54A-BBFC-2389C380D35B}"/>
                </a:ext>
              </a:extLst>
            </p:cNvPr>
            <p:cNvGrpSpPr>
              <a:grpSpLocks/>
            </p:cNvGrpSpPr>
            <p:nvPr/>
          </p:nvGrpSpPr>
          <p:grpSpPr bwMode="auto">
            <a:xfrm>
              <a:off x="4321" y="3601"/>
              <a:ext cx="415" cy="216"/>
              <a:chOff x="4321" y="3601"/>
              <a:chExt cx="415" cy="216"/>
            </a:xfrm>
          </p:grpSpPr>
          <p:sp>
            <p:nvSpPr>
              <p:cNvPr id="60524" name="Freeform 25">
                <a:extLst>
                  <a:ext uri="{FF2B5EF4-FFF2-40B4-BE49-F238E27FC236}">
                    <a16:creationId xmlns:a16="http://schemas.microsoft.com/office/drawing/2014/main" id="{54E6A568-36E2-9448-8357-03525310427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5" name="Rectangle 26">
                <a:extLst>
                  <a:ext uri="{FF2B5EF4-FFF2-40B4-BE49-F238E27FC236}">
                    <a16:creationId xmlns:a16="http://schemas.microsoft.com/office/drawing/2014/main" id="{ED606353-6C5C-2042-9898-83D6F7859CD4}"/>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6" name="Rectangle 27">
                <a:extLst>
                  <a:ext uri="{FF2B5EF4-FFF2-40B4-BE49-F238E27FC236}">
                    <a16:creationId xmlns:a16="http://schemas.microsoft.com/office/drawing/2014/main" id="{07A726C2-5989-6842-9B01-56B0957648D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7" name="Rectangle 28">
                <a:extLst>
                  <a:ext uri="{FF2B5EF4-FFF2-40B4-BE49-F238E27FC236}">
                    <a16:creationId xmlns:a16="http://schemas.microsoft.com/office/drawing/2014/main" id="{B425294A-651E-6343-8223-9C8111E5D2B3}"/>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521" name="Group 29">
              <a:extLst>
                <a:ext uri="{FF2B5EF4-FFF2-40B4-BE49-F238E27FC236}">
                  <a16:creationId xmlns:a16="http://schemas.microsoft.com/office/drawing/2014/main" id="{AF1B9B53-3325-F548-9239-FE649195A2BD}"/>
                </a:ext>
              </a:extLst>
            </p:cNvPr>
            <p:cNvGrpSpPr>
              <a:grpSpLocks/>
            </p:cNvGrpSpPr>
            <p:nvPr/>
          </p:nvGrpSpPr>
          <p:grpSpPr bwMode="auto">
            <a:xfrm>
              <a:off x="4319" y="3408"/>
              <a:ext cx="217" cy="409"/>
              <a:chOff x="4319" y="3408"/>
              <a:chExt cx="217" cy="409"/>
            </a:xfrm>
          </p:grpSpPr>
          <p:sp>
            <p:nvSpPr>
              <p:cNvPr id="60522" name="Oval 30">
                <a:extLst>
                  <a:ext uri="{FF2B5EF4-FFF2-40B4-BE49-F238E27FC236}">
                    <a16:creationId xmlns:a16="http://schemas.microsoft.com/office/drawing/2014/main" id="{F6E16FD8-F3AA-934D-85EA-C25A66C538B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3" name="Freeform 31">
                <a:extLst>
                  <a:ext uri="{FF2B5EF4-FFF2-40B4-BE49-F238E27FC236}">
                    <a16:creationId xmlns:a16="http://schemas.microsoft.com/office/drawing/2014/main" id="{2B3577BE-21A1-4147-8C35-00A811999E62}"/>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23" name="Group 32">
            <a:extLst>
              <a:ext uri="{FF2B5EF4-FFF2-40B4-BE49-F238E27FC236}">
                <a16:creationId xmlns:a16="http://schemas.microsoft.com/office/drawing/2014/main" id="{0CD6FC39-FF29-FD42-8359-01B879226DFA}"/>
              </a:ext>
            </a:extLst>
          </p:cNvPr>
          <p:cNvGrpSpPr>
            <a:grpSpLocks/>
          </p:cNvGrpSpPr>
          <p:nvPr/>
        </p:nvGrpSpPr>
        <p:grpSpPr bwMode="auto">
          <a:xfrm>
            <a:off x="990600" y="2438400"/>
            <a:ext cx="673100" cy="800100"/>
            <a:chOff x="4212" y="2144"/>
            <a:chExt cx="424" cy="504"/>
          </a:xfrm>
        </p:grpSpPr>
        <p:grpSp>
          <p:nvGrpSpPr>
            <p:cNvPr id="60514" name="Group 33">
              <a:extLst>
                <a:ext uri="{FF2B5EF4-FFF2-40B4-BE49-F238E27FC236}">
                  <a16:creationId xmlns:a16="http://schemas.microsoft.com/office/drawing/2014/main" id="{1E40F298-7F0B-E44D-80DA-F3FBDB589BE1}"/>
                </a:ext>
              </a:extLst>
            </p:cNvPr>
            <p:cNvGrpSpPr>
              <a:grpSpLocks/>
            </p:cNvGrpSpPr>
            <p:nvPr/>
          </p:nvGrpSpPr>
          <p:grpSpPr bwMode="auto">
            <a:xfrm>
              <a:off x="4212" y="2144"/>
              <a:ext cx="424" cy="504"/>
              <a:chOff x="4212" y="2144"/>
              <a:chExt cx="424" cy="504"/>
            </a:xfrm>
          </p:grpSpPr>
          <p:grpSp>
            <p:nvGrpSpPr>
              <p:cNvPr id="60516" name="Group 34">
                <a:extLst>
                  <a:ext uri="{FF2B5EF4-FFF2-40B4-BE49-F238E27FC236}">
                    <a16:creationId xmlns:a16="http://schemas.microsoft.com/office/drawing/2014/main" id="{D18619FF-28AE-BA42-89B4-290772BFA9BB}"/>
                  </a:ext>
                </a:extLst>
              </p:cNvPr>
              <p:cNvGrpSpPr>
                <a:grpSpLocks/>
              </p:cNvGrpSpPr>
              <p:nvPr/>
            </p:nvGrpSpPr>
            <p:grpSpPr bwMode="auto">
              <a:xfrm>
                <a:off x="4212" y="2144"/>
                <a:ext cx="424" cy="504"/>
                <a:chOff x="4212" y="2144"/>
                <a:chExt cx="424" cy="504"/>
              </a:xfrm>
            </p:grpSpPr>
            <p:sp>
              <p:nvSpPr>
                <p:cNvPr id="60518" name="AutoShape 35">
                  <a:extLst>
                    <a:ext uri="{FF2B5EF4-FFF2-40B4-BE49-F238E27FC236}">
                      <a16:creationId xmlns:a16="http://schemas.microsoft.com/office/drawing/2014/main" id="{BE988E0B-7AAE-0248-AF22-CE7E9A1C1AB1}"/>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19" name="AutoShape 36">
                  <a:extLst>
                    <a:ext uri="{FF2B5EF4-FFF2-40B4-BE49-F238E27FC236}">
                      <a16:creationId xmlns:a16="http://schemas.microsoft.com/office/drawing/2014/main" id="{493D6276-2475-8D4B-B086-0A3C14FCEE1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17" name="AutoShape 37">
                <a:extLst>
                  <a:ext uri="{FF2B5EF4-FFF2-40B4-BE49-F238E27FC236}">
                    <a16:creationId xmlns:a16="http://schemas.microsoft.com/office/drawing/2014/main" id="{F947DB52-7D41-D543-BBEE-D73230EB375A}"/>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15" name="Oval 38">
              <a:extLst>
                <a:ext uri="{FF2B5EF4-FFF2-40B4-BE49-F238E27FC236}">
                  <a16:creationId xmlns:a16="http://schemas.microsoft.com/office/drawing/2014/main" id="{6DE5D7E3-BF52-054A-9C65-F662BB7E48AE}"/>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24" name="Text Box 28">
            <a:extLst>
              <a:ext uri="{FF2B5EF4-FFF2-40B4-BE49-F238E27FC236}">
                <a16:creationId xmlns:a16="http://schemas.microsoft.com/office/drawing/2014/main" id="{931C68C8-7868-0D48-87DC-888985D08C8F}"/>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0425" name="Group 17">
            <a:extLst>
              <a:ext uri="{FF2B5EF4-FFF2-40B4-BE49-F238E27FC236}">
                <a16:creationId xmlns:a16="http://schemas.microsoft.com/office/drawing/2014/main" id="{3E4BE1E6-93E6-FE43-89F0-F12235C24977}"/>
              </a:ext>
            </a:extLst>
          </p:cNvPr>
          <p:cNvGrpSpPr>
            <a:grpSpLocks/>
          </p:cNvGrpSpPr>
          <p:nvPr/>
        </p:nvGrpSpPr>
        <p:grpSpPr bwMode="auto">
          <a:xfrm>
            <a:off x="2362200" y="3276600"/>
            <a:ext cx="673100" cy="800100"/>
            <a:chOff x="4228" y="2820"/>
            <a:chExt cx="424" cy="504"/>
          </a:xfrm>
        </p:grpSpPr>
        <p:grpSp>
          <p:nvGrpSpPr>
            <p:cNvPr id="60509" name="Group 18">
              <a:extLst>
                <a:ext uri="{FF2B5EF4-FFF2-40B4-BE49-F238E27FC236}">
                  <a16:creationId xmlns:a16="http://schemas.microsoft.com/office/drawing/2014/main" id="{0742A031-8D87-7344-899B-FC74D597CADD}"/>
                </a:ext>
              </a:extLst>
            </p:cNvPr>
            <p:cNvGrpSpPr>
              <a:grpSpLocks/>
            </p:cNvGrpSpPr>
            <p:nvPr/>
          </p:nvGrpSpPr>
          <p:grpSpPr bwMode="auto">
            <a:xfrm>
              <a:off x="4228" y="2820"/>
              <a:ext cx="424" cy="504"/>
              <a:chOff x="4228" y="2820"/>
              <a:chExt cx="424" cy="504"/>
            </a:xfrm>
          </p:grpSpPr>
          <p:sp>
            <p:nvSpPr>
              <p:cNvPr id="60512" name="AutoShape 19">
                <a:extLst>
                  <a:ext uri="{FF2B5EF4-FFF2-40B4-BE49-F238E27FC236}">
                    <a16:creationId xmlns:a16="http://schemas.microsoft.com/office/drawing/2014/main" id="{58157B09-B70D-C148-B959-E7A7AC644DCA}"/>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13" name="AutoShape 20">
                <a:extLst>
                  <a:ext uri="{FF2B5EF4-FFF2-40B4-BE49-F238E27FC236}">
                    <a16:creationId xmlns:a16="http://schemas.microsoft.com/office/drawing/2014/main" id="{D3003900-DF5A-E241-8AC2-904CFEE84C18}"/>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10" name="Oval 21">
              <a:extLst>
                <a:ext uri="{FF2B5EF4-FFF2-40B4-BE49-F238E27FC236}">
                  <a16:creationId xmlns:a16="http://schemas.microsoft.com/office/drawing/2014/main" id="{31389AF7-1997-914A-ADAB-22F0A50E622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11" name="AutoShape 22">
              <a:extLst>
                <a:ext uri="{FF2B5EF4-FFF2-40B4-BE49-F238E27FC236}">
                  <a16:creationId xmlns:a16="http://schemas.microsoft.com/office/drawing/2014/main" id="{75ADD3C7-5D2D-F741-8347-F379DDFCE43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6" name="Group 23">
            <a:extLst>
              <a:ext uri="{FF2B5EF4-FFF2-40B4-BE49-F238E27FC236}">
                <a16:creationId xmlns:a16="http://schemas.microsoft.com/office/drawing/2014/main" id="{72EF802A-7F1D-7548-B38E-B6244449A6F3}"/>
              </a:ext>
            </a:extLst>
          </p:cNvPr>
          <p:cNvGrpSpPr>
            <a:grpSpLocks/>
          </p:cNvGrpSpPr>
          <p:nvPr/>
        </p:nvGrpSpPr>
        <p:grpSpPr bwMode="auto">
          <a:xfrm>
            <a:off x="3048000" y="3352800"/>
            <a:ext cx="661988" cy="649288"/>
            <a:chOff x="4319" y="3408"/>
            <a:chExt cx="417" cy="409"/>
          </a:xfrm>
        </p:grpSpPr>
        <p:grpSp>
          <p:nvGrpSpPr>
            <p:cNvPr id="60501" name="Group 24">
              <a:extLst>
                <a:ext uri="{FF2B5EF4-FFF2-40B4-BE49-F238E27FC236}">
                  <a16:creationId xmlns:a16="http://schemas.microsoft.com/office/drawing/2014/main" id="{7303C8D0-41A5-F248-BD21-D60837BDDAC9}"/>
                </a:ext>
              </a:extLst>
            </p:cNvPr>
            <p:cNvGrpSpPr>
              <a:grpSpLocks/>
            </p:cNvGrpSpPr>
            <p:nvPr/>
          </p:nvGrpSpPr>
          <p:grpSpPr bwMode="auto">
            <a:xfrm>
              <a:off x="4321" y="3601"/>
              <a:ext cx="415" cy="216"/>
              <a:chOff x="4321" y="3601"/>
              <a:chExt cx="415" cy="216"/>
            </a:xfrm>
          </p:grpSpPr>
          <p:sp>
            <p:nvSpPr>
              <p:cNvPr id="60505" name="Freeform 25">
                <a:extLst>
                  <a:ext uri="{FF2B5EF4-FFF2-40B4-BE49-F238E27FC236}">
                    <a16:creationId xmlns:a16="http://schemas.microsoft.com/office/drawing/2014/main" id="{BD0D66F5-A8A5-3440-8FFD-1940FFE52D03}"/>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6" name="Rectangle 26">
                <a:extLst>
                  <a:ext uri="{FF2B5EF4-FFF2-40B4-BE49-F238E27FC236}">
                    <a16:creationId xmlns:a16="http://schemas.microsoft.com/office/drawing/2014/main" id="{2A117384-EA10-1245-BD7C-4BF992D59846}"/>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7" name="Rectangle 27">
                <a:extLst>
                  <a:ext uri="{FF2B5EF4-FFF2-40B4-BE49-F238E27FC236}">
                    <a16:creationId xmlns:a16="http://schemas.microsoft.com/office/drawing/2014/main" id="{2AB59637-E177-6E46-A5C3-A8184CCA627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8" name="Rectangle 28">
                <a:extLst>
                  <a:ext uri="{FF2B5EF4-FFF2-40B4-BE49-F238E27FC236}">
                    <a16:creationId xmlns:a16="http://schemas.microsoft.com/office/drawing/2014/main" id="{9E433B04-4CBA-C543-AE85-13CF4CCF2876}"/>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502" name="Group 29">
              <a:extLst>
                <a:ext uri="{FF2B5EF4-FFF2-40B4-BE49-F238E27FC236}">
                  <a16:creationId xmlns:a16="http://schemas.microsoft.com/office/drawing/2014/main" id="{93E1F5CF-B26B-7C42-9349-CBFB0169C437}"/>
                </a:ext>
              </a:extLst>
            </p:cNvPr>
            <p:cNvGrpSpPr>
              <a:grpSpLocks/>
            </p:cNvGrpSpPr>
            <p:nvPr/>
          </p:nvGrpSpPr>
          <p:grpSpPr bwMode="auto">
            <a:xfrm>
              <a:off x="4319" y="3408"/>
              <a:ext cx="217" cy="409"/>
              <a:chOff x="4319" y="3408"/>
              <a:chExt cx="217" cy="409"/>
            </a:xfrm>
          </p:grpSpPr>
          <p:sp>
            <p:nvSpPr>
              <p:cNvPr id="60503" name="Oval 30">
                <a:extLst>
                  <a:ext uri="{FF2B5EF4-FFF2-40B4-BE49-F238E27FC236}">
                    <a16:creationId xmlns:a16="http://schemas.microsoft.com/office/drawing/2014/main" id="{3B8615BA-72A7-294D-8213-867153D2747C}"/>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4" name="Freeform 31">
                <a:extLst>
                  <a:ext uri="{FF2B5EF4-FFF2-40B4-BE49-F238E27FC236}">
                    <a16:creationId xmlns:a16="http://schemas.microsoft.com/office/drawing/2014/main" id="{59B77032-177A-0B43-920F-485EEBC6CD5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27" name="Group 32">
            <a:extLst>
              <a:ext uri="{FF2B5EF4-FFF2-40B4-BE49-F238E27FC236}">
                <a16:creationId xmlns:a16="http://schemas.microsoft.com/office/drawing/2014/main" id="{941B92EB-A0AE-A842-A4C6-6316BB343359}"/>
              </a:ext>
            </a:extLst>
          </p:cNvPr>
          <p:cNvGrpSpPr>
            <a:grpSpLocks/>
          </p:cNvGrpSpPr>
          <p:nvPr/>
        </p:nvGrpSpPr>
        <p:grpSpPr bwMode="auto">
          <a:xfrm>
            <a:off x="1676400" y="3276600"/>
            <a:ext cx="673100" cy="800100"/>
            <a:chOff x="4212" y="2144"/>
            <a:chExt cx="424" cy="504"/>
          </a:xfrm>
        </p:grpSpPr>
        <p:grpSp>
          <p:nvGrpSpPr>
            <p:cNvPr id="60495" name="Group 33">
              <a:extLst>
                <a:ext uri="{FF2B5EF4-FFF2-40B4-BE49-F238E27FC236}">
                  <a16:creationId xmlns:a16="http://schemas.microsoft.com/office/drawing/2014/main" id="{73BDFADC-F06A-9648-827D-F5D443A35845}"/>
                </a:ext>
              </a:extLst>
            </p:cNvPr>
            <p:cNvGrpSpPr>
              <a:grpSpLocks/>
            </p:cNvGrpSpPr>
            <p:nvPr/>
          </p:nvGrpSpPr>
          <p:grpSpPr bwMode="auto">
            <a:xfrm>
              <a:off x="4212" y="2144"/>
              <a:ext cx="424" cy="504"/>
              <a:chOff x="4212" y="2144"/>
              <a:chExt cx="424" cy="504"/>
            </a:xfrm>
          </p:grpSpPr>
          <p:grpSp>
            <p:nvGrpSpPr>
              <p:cNvPr id="60497" name="Group 34">
                <a:extLst>
                  <a:ext uri="{FF2B5EF4-FFF2-40B4-BE49-F238E27FC236}">
                    <a16:creationId xmlns:a16="http://schemas.microsoft.com/office/drawing/2014/main" id="{DBD3932E-331A-1A4B-ACBA-5E69D74E84D9}"/>
                  </a:ext>
                </a:extLst>
              </p:cNvPr>
              <p:cNvGrpSpPr>
                <a:grpSpLocks/>
              </p:cNvGrpSpPr>
              <p:nvPr/>
            </p:nvGrpSpPr>
            <p:grpSpPr bwMode="auto">
              <a:xfrm>
                <a:off x="4212" y="2144"/>
                <a:ext cx="424" cy="504"/>
                <a:chOff x="4212" y="2144"/>
                <a:chExt cx="424" cy="504"/>
              </a:xfrm>
            </p:grpSpPr>
            <p:sp>
              <p:nvSpPr>
                <p:cNvPr id="60499" name="AutoShape 35">
                  <a:extLst>
                    <a:ext uri="{FF2B5EF4-FFF2-40B4-BE49-F238E27FC236}">
                      <a16:creationId xmlns:a16="http://schemas.microsoft.com/office/drawing/2014/main" id="{9586694D-6C39-5944-8E78-626989AE651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0" name="AutoShape 36">
                  <a:extLst>
                    <a:ext uri="{FF2B5EF4-FFF2-40B4-BE49-F238E27FC236}">
                      <a16:creationId xmlns:a16="http://schemas.microsoft.com/office/drawing/2014/main" id="{B1C3B3F4-7302-194C-B40B-43C85E62E941}"/>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98" name="AutoShape 37">
                <a:extLst>
                  <a:ext uri="{FF2B5EF4-FFF2-40B4-BE49-F238E27FC236}">
                    <a16:creationId xmlns:a16="http://schemas.microsoft.com/office/drawing/2014/main" id="{14DFBE57-E55D-F949-B370-0A9302C7232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96" name="Oval 38">
              <a:extLst>
                <a:ext uri="{FF2B5EF4-FFF2-40B4-BE49-F238E27FC236}">
                  <a16:creationId xmlns:a16="http://schemas.microsoft.com/office/drawing/2014/main" id="{C12AE838-CA22-AB49-B00E-CFD6BE278D9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8" name="Group 17">
            <a:extLst>
              <a:ext uri="{FF2B5EF4-FFF2-40B4-BE49-F238E27FC236}">
                <a16:creationId xmlns:a16="http://schemas.microsoft.com/office/drawing/2014/main" id="{1FFFCA00-8090-6F42-B3A6-3D344D8F276E}"/>
              </a:ext>
            </a:extLst>
          </p:cNvPr>
          <p:cNvGrpSpPr>
            <a:grpSpLocks/>
          </p:cNvGrpSpPr>
          <p:nvPr/>
        </p:nvGrpSpPr>
        <p:grpSpPr bwMode="auto">
          <a:xfrm>
            <a:off x="3048000" y="4191000"/>
            <a:ext cx="673100" cy="800100"/>
            <a:chOff x="4228" y="2820"/>
            <a:chExt cx="424" cy="504"/>
          </a:xfrm>
        </p:grpSpPr>
        <p:grpSp>
          <p:nvGrpSpPr>
            <p:cNvPr id="60490" name="Group 18">
              <a:extLst>
                <a:ext uri="{FF2B5EF4-FFF2-40B4-BE49-F238E27FC236}">
                  <a16:creationId xmlns:a16="http://schemas.microsoft.com/office/drawing/2014/main" id="{442AEA67-D833-C34E-84CE-38B08E8240DF}"/>
                </a:ext>
              </a:extLst>
            </p:cNvPr>
            <p:cNvGrpSpPr>
              <a:grpSpLocks/>
            </p:cNvGrpSpPr>
            <p:nvPr/>
          </p:nvGrpSpPr>
          <p:grpSpPr bwMode="auto">
            <a:xfrm>
              <a:off x="4228" y="2820"/>
              <a:ext cx="424" cy="504"/>
              <a:chOff x="4228" y="2820"/>
              <a:chExt cx="424" cy="504"/>
            </a:xfrm>
          </p:grpSpPr>
          <p:sp>
            <p:nvSpPr>
              <p:cNvPr id="60493" name="AutoShape 19">
                <a:extLst>
                  <a:ext uri="{FF2B5EF4-FFF2-40B4-BE49-F238E27FC236}">
                    <a16:creationId xmlns:a16="http://schemas.microsoft.com/office/drawing/2014/main" id="{E08E03A0-CECF-AC44-961E-F08D25550191}"/>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94" name="AutoShape 20">
                <a:extLst>
                  <a:ext uri="{FF2B5EF4-FFF2-40B4-BE49-F238E27FC236}">
                    <a16:creationId xmlns:a16="http://schemas.microsoft.com/office/drawing/2014/main" id="{84920FFB-5421-8F42-832E-18D4E2121A2C}"/>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91" name="Oval 21">
              <a:extLst>
                <a:ext uri="{FF2B5EF4-FFF2-40B4-BE49-F238E27FC236}">
                  <a16:creationId xmlns:a16="http://schemas.microsoft.com/office/drawing/2014/main" id="{9CC222D0-6560-E64E-9A84-4E9095046448}"/>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92" name="AutoShape 22">
              <a:extLst>
                <a:ext uri="{FF2B5EF4-FFF2-40B4-BE49-F238E27FC236}">
                  <a16:creationId xmlns:a16="http://schemas.microsoft.com/office/drawing/2014/main" id="{D1031B5A-2D0F-F84D-9B4C-EF5A3ABF72C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9" name="Group 23">
            <a:extLst>
              <a:ext uri="{FF2B5EF4-FFF2-40B4-BE49-F238E27FC236}">
                <a16:creationId xmlns:a16="http://schemas.microsoft.com/office/drawing/2014/main" id="{4EBFD9FB-8ABC-5646-B846-106ED47F238E}"/>
              </a:ext>
            </a:extLst>
          </p:cNvPr>
          <p:cNvGrpSpPr>
            <a:grpSpLocks/>
          </p:cNvGrpSpPr>
          <p:nvPr/>
        </p:nvGrpSpPr>
        <p:grpSpPr bwMode="auto">
          <a:xfrm>
            <a:off x="3733800" y="4267200"/>
            <a:ext cx="661988" cy="649288"/>
            <a:chOff x="4319" y="3408"/>
            <a:chExt cx="417" cy="409"/>
          </a:xfrm>
        </p:grpSpPr>
        <p:grpSp>
          <p:nvGrpSpPr>
            <p:cNvPr id="60482" name="Group 24">
              <a:extLst>
                <a:ext uri="{FF2B5EF4-FFF2-40B4-BE49-F238E27FC236}">
                  <a16:creationId xmlns:a16="http://schemas.microsoft.com/office/drawing/2014/main" id="{D4BF7C13-4B6E-2644-9C07-C1EBDC9BC064}"/>
                </a:ext>
              </a:extLst>
            </p:cNvPr>
            <p:cNvGrpSpPr>
              <a:grpSpLocks/>
            </p:cNvGrpSpPr>
            <p:nvPr/>
          </p:nvGrpSpPr>
          <p:grpSpPr bwMode="auto">
            <a:xfrm>
              <a:off x="4321" y="3601"/>
              <a:ext cx="415" cy="216"/>
              <a:chOff x="4321" y="3601"/>
              <a:chExt cx="415" cy="216"/>
            </a:xfrm>
          </p:grpSpPr>
          <p:sp>
            <p:nvSpPr>
              <p:cNvPr id="60486" name="Freeform 25">
                <a:extLst>
                  <a:ext uri="{FF2B5EF4-FFF2-40B4-BE49-F238E27FC236}">
                    <a16:creationId xmlns:a16="http://schemas.microsoft.com/office/drawing/2014/main" id="{BC33D49F-37BD-F144-A124-0F10CB5041ED}"/>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7" name="Rectangle 26">
                <a:extLst>
                  <a:ext uri="{FF2B5EF4-FFF2-40B4-BE49-F238E27FC236}">
                    <a16:creationId xmlns:a16="http://schemas.microsoft.com/office/drawing/2014/main" id="{5E19AA70-272B-7B4D-80D7-1885252E29D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8" name="Rectangle 27">
                <a:extLst>
                  <a:ext uri="{FF2B5EF4-FFF2-40B4-BE49-F238E27FC236}">
                    <a16:creationId xmlns:a16="http://schemas.microsoft.com/office/drawing/2014/main" id="{798C55D2-F9DC-2049-A766-BED4C60F5BF8}"/>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9" name="Rectangle 28">
                <a:extLst>
                  <a:ext uri="{FF2B5EF4-FFF2-40B4-BE49-F238E27FC236}">
                    <a16:creationId xmlns:a16="http://schemas.microsoft.com/office/drawing/2014/main" id="{BFB84503-206B-BB44-A272-911075060C6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83" name="Group 29">
              <a:extLst>
                <a:ext uri="{FF2B5EF4-FFF2-40B4-BE49-F238E27FC236}">
                  <a16:creationId xmlns:a16="http://schemas.microsoft.com/office/drawing/2014/main" id="{BB126712-6616-B644-85FE-3F537FB10BFF}"/>
                </a:ext>
              </a:extLst>
            </p:cNvPr>
            <p:cNvGrpSpPr>
              <a:grpSpLocks/>
            </p:cNvGrpSpPr>
            <p:nvPr/>
          </p:nvGrpSpPr>
          <p:grpSpPr bwMode="auto">
            <a:xfrm>
              <a:off x="4319" y="3408"/>
              <a:ext cx="217" cy="409"/>
              <a:chOff x="4319" y="3408"/>
              <a:chExt cx="217" cy="409"/>
            </a:xfrm>
          </p:grpSpPr>
          <p:sp>
            <p:nvSpPr>
              <p:cNvPr id="60484" name="Oval 30">
                <a:extLst>
                  <a:ext uri="{FF2B5EF4-FFF2-40B4-BE49-F238E27FC236}">
                    <a16:creationId xmlns:a16="http://schemas.microsoft.com/office/drawing/2014/main" id="{D6FE1966-045B-8142-8B1A-D25C2D4A19DF}"/>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5" name="Freeform 31">
                <a:extLst>
                  <a:ext uri="{FF2B5EF4-FFF2-40B4-BE49-F238E27FC236}">
                    <a16:creationId xmlns:a16="http://schemas.microsoft.com/office/drawing/2014/main" id="{75D41C02-EE00-CB41-89DA-7EDB0A766E3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30" name="Group 32">
            <a:extLst>
              <a:ext uri="{FF2B5EF4-FFF2-40B4-BE49-F238E27FC236}">
                <a16:creationId xmlns:a16="http://schemas.microsoft.com/office/drawing/2014/main" id="{9C2EC465-FF47-AE47-8F9D-874F74B3B507}"/>
              </a:ext>
            </a:extLst>
          </p:cNvPr>
          <p:cNvGrpSpPr>
            <a:grpSpLocks/>
          </p:cNvGrpSpPr>
          <p:nvPr/>
        </p:nvGrpSpPr>
        <p:grpSpPr bwMode="auto">
          <a:xfrm>
            <a:off x="2362200" y="4191000"/>
            <a:ext cx="673100" cy="800100"/>
            <a:chOff x="4212" y="2144"/>
            <a:chExt cx="424" cy="504"/>
          </a:xfrm>
        </p:grpSpPr>
        <p:grpSp>
          <p:nvGrpSpPr>
            <p:cNvPr id="60476" name="Group 33">
              <a:extLst>
                <a:ext uri="{FF2B5EF4-FFF2-40B4-BE49-F238E27FC236}">
                  <a16:creationId xmlns:a16="http://schemas.microsoft.com/office/drawing/2014/main" id="{F559158B-EA79-0544-84FF-9EAD1E64B256}"/>
                </a:ext>
              </a:extLst>
            </p:cNvPr>
            <p:cNvGrpSpPr>
              <a:grpSpLocks/>
            </p:cNvGrpSpPr>
            <p:nvPr/>
          </p:nvGrpSpPr>
          <p:grpSpPr bwMode="auto">
            <a:xfrm>
              <a:off x="4212" y="2144"/>
              <a:ext cx="424" cy="504"/>
              <a:chOff x="4212" y="2144"/>
              <a:chExt cx="424" cy="504"/>
            </a:xfrm>
          </p:grpSpPr>
          <p:grpSp>
            <p:nvGrpSpPr>
              <p:cNvPr id="60478" name="Group 34">
                <a:extLst>
                  <a:ext uri="{FF2B5EF4-FFF2-40B4-BE49-F238E27FC236}">
                    <a16:creationId xmlns:a16="http://schemas.microsoft.com/office/drawing/2014/main" id="{18B17013-D02A-2E41-8D0C-91DBF00EAFC2}"/>
                  </a:ext>
                </a:extLst>
              </p:cNvPr>
              <p:cNvGrpSpPr>
                <a:grpSpLocks/>
              </p:cNvGrpSpPr>
              <p:nvPr/>
            </p:nvGrpSpPr>
            <p:grpSpPr bwMode="auto">
              <a:xfrm>
                <a:off x="4212" y="2144"/>
                <a:ext cx="424" cy="504"/>
                <a:chOff x="4212" y="2144"/>
                <a:chExt cx="424" cy="504"/>
              </a:xfrm>
            </p:grpSpPr>
            <p:sp>
              <p:nvSpPr>
                <p:cNvPr id="60480" name="AutoShape 35">
                  <a:extLst>
                    <a:ext uri="{FF2B5EF4-FFF2-40B4-BE49-F238E27FC236}">
                      <a16:creationId xmlns:a16="http://schemas.microsoft.com/office/drawing/2014/main" id="{B9DA7F81-8016-5847-ADBD-77784699935B}"/>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1" name="AutoShape 36">
                  <a:extLst>
                    <a:ext uri="{FF2B5EF4-FFF2-40B4-BE49-F238E27FC236}">
                      <a16:creationId xmlns:a16="http://schemas.microsoft.com/office/drawing/2014/main" id="{9994D5E3-B259-B443-98A8-3C56DE7E693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79" name="AutoShape 37">
                <a:extLst>
                  <a:ext uri="{FF2B5EF4-FFF2-40B4-BE49-F238E27FC236}">
                    <a16:creationId xmlns:a16="http://schemas.microsoft.com/office/drawing/2014/main" id="{D4C2C492-2951-7642-8A06-885FAA49D092}"/>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77" name="Oval 38">
              <a:extLst>
                <a:ext uri="{FF2B5EF4-FFF2-40B4-BE49-F238E27FC236}">
                  <a16:creationId xmlns:a16="http://schemas.microsoft.com/office/drawing/2014/main" id="{20E82FE5-589E-9448-8FF9-0833BB7EB4A2}"/>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31" name="Group 17">
            <a:extLst>
              <a:ext uri="{FF2B5EF4-FFF2-40B4-BE49-F238E27FC236}">
                <a16:creationId xmlns:a16="http://schemas.microsoft.com/office/drawing/2014/main" id="{6BF9656E-15F5-0042-95FB-03CA54930225}"/>
              </a:ext>
            </a:extLst>
          </p:cNvPr>
          <p:cNvGrpSpPr>
            <a:grpSpLocks/>
          </p:cNvGrpSpPr>
          <p:nvPr/>
        </p:nvGrpSpPr>
        <p:grpSpPr bwMode="auto">
          <a:xfrm>
            <a:off x="3733800" y="5029200"/>
            <a:ext cx="673100" cy="800100"/>
            <a:chOff x="4228" y="2820"/>
            <a:chExt cx="424" cy="504"/>
          </a:xfrm>
        </p:grpSpPr>
        <p:grpSp>
          <p:nvGrpSpPr>
            <p:cNvPr id="60471" name="Group 18">
              <a:extLst>
                <a:ext uri="{FF2B5EF4-FFF2-40B4-BE49-F238E27FC236}">
                  <a16:creationId xmlns:a16="http://schemas.microsoft.com/office/drawing/2014/main" id="{F2FC4766-72D2-F14B-A887-353BDAF296D2}"/>
                </a:ext>
              </a:extLst>
            </p:cNvPr>
            <p:cNvGrpSpPr>
              <a:grpSpLocks/>
            </p:cNvGrpSpPr>
            <p:nvPr/>
          </p:nvGrpSpPr>
          <p:grpSpPr bwMode="auto">
            <a:xfrm>
              <a:off x="4228" y="2820"/>
              <a:ext cx="424" cy="504"/>
              <a:chOff x="4228" y="2820"/>
              <a:chExt cx="424" cy="504"/>
            </a:xfrm>
          </p:grpSpPr>
          <p:sp>
            <p:nvSpPr>
              <p:cNvPr id="60474" name="AutoShape 19">
                <a:extLst>
                  <a:ext uri="{FF2B5EF4-FFF2-40B4-BE49-F238E27FC236}">
                    <a16:creationId xmlns:a16="http://schemas.microsoft.com/office/drawing/2014/main" id="{1E92413D-0969-5942-91F4-572638423CC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75" name="AutoShape 20">
                <a:extLst>
                  <a:ext uri="{FF2B5EF4-FFF2-40B4-BE49-F238E27FC236}">
                    <a16:creationId xmlns:a16="http://schemas.microsoft.com/office/drawing/2014/main" id="{F0D31E90-135E-EE4B-8B6D-BA5F6BC1CA4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72" name="Oval 21">
              <a:extLst>
                <a:ext uri="{FF2B5EF4-FFF2-40B4-BE49-F238E27FC236}">
                  <a16:creationId xmlns:a16="http://schemas.microsoft.com/office/drawing/2014/main" id="{A6874192-35F8-494C-9808-001801699B0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73" name="AutoShape 22">
              <a:extLst>
                <a:ext uri="{FF2B5EF4-FFF2-40B4-BE49-F238E27FC236}">
                  <a16:creationId xmlns:a16="http://schemas.microsoft.com/office/drawing/2014/main" id="{3383EC1E-A5C6-0546-9DF3-57005863331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32" name="Group 23">
            <a:extLst>
              <a:ext uri="{FF2B5EF4-FFF2-40B4-BE49-F238E27FC236}">
                <a16:creationId xmlns:a16="http://schemas.microsoft.com/office/drawing/2014/main" id="{F4EF99DD-4402-D84F-9728-5EA73FCA0259}"/>
              </a:ext>
            </a:extLst>
          </p:cNvPr>
          <p:cNvGrpSpPr>
            <a:grpSpLocks/>
          </p:cNvGrpSpPr>
          <p:nvPr/>
        </p:nvGrpSpPr>
        <p:grpSpPr bwMode="auto">
          <a:xfrm>
            <a:off x="4419600" y="5105400"/>
            <a:ext cx="661988" cy="649288"/>
            <a:chOff x="4319" y="3408"/>
            <a:chExt cx="417" cy="409"/>
          </a:xfrm>
        </p:grpSpPr>
        <p:grpSp>
          <p:nvGrpSpPr>
            <p:cNvPr id="60463" name="Group 24">
              <a:extLst>
                <a:ext uri="{FF2B5EF4-FFF2-40B4-BE49-F238E27FC236}">
                  <a16:creationId xmlns:a16="http://schemas.microsoft.com/office/drawing/2014/main" id="{9FFB113B-D24B-B249-9EBA-D65F47150EF7}"/>
                </a:ext>
              </a:extLst>
            </p:cNvPr>
            <p:cNvGrpSpPr>
              <a:grpSpLocks/>
            </p:cNvGrpSpPr>
            <p:nvPr/>
          </p:nvGrpSpPr>
          <p:grpSpPr bwMode="auto">
            <a:xfrm>
              <a:off x="4321" y="3601"/>
              <a:ext cx="415" cy="216"/>
              <a:chOff x="4321" y="3601"/>
              <a:chExt cx="415" cy="216"/>
            </a:xfrm>
          </p:grpSpPr>
          <p:sp>
            <p:nvSpPr>
              <p:cNvPr id="60467" name="Freeform 25">
                <a:extLst>
                  <a:ext uri="{FF2B5EF4-FFF2-40B4-BE49-F238E27FC236}">
                    <a16:creationId xmlns:a16="http://schemas.microsoft.com/office/drawing/2014/main" id="{146B168D-018A-0D41-ABC7-2FF6F32F5B83}"/>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8" name="Rectangle 26">
                <a:extLst>
                  <a:ext uri="{FF2B5EF4-FFF2-40B4-BE49-F238E27FC236}">
                    <a16:creationId xmlns:a16="http://schemas.microsoft.com/office/drawing/2014/main" id="{FD53599B-3BBC-2844-B596-A32C069067FA}"/>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9" name="Rectangle 27">
                <a:extLst>
                  <a:ext uri="{FF2B5EF4-FFF2-40B4-BE49-F238E27FC236}">
                    <a16:creationId xmlns:a16="http://schemas.microsoft.com/office/drawing/2014/main" id="{EF5F3458-9CA3-6A4D-81F6-8DE8D75F1FC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70" name="Rectangle 28">
                <a:extLst>
                  <a:ext uri="{FF2B5EF4-FFF2-40B4-BE49-F238E27FC236}">
                    <a16:creationId xmlns:a16="http://schemas.microsoft.com/office/drawing/2014/main" id="{D92592BD-831C-6742-A7C1-71379A9E7976}"/>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64" name="Group 29">
              <a:extLst>
                <a:ext uri="{FF2B5EF4-FFF2-40B4-BE49-F238E27FC236}">
                  <a16:creationId xmlns:a16="http://schemas.microsoft.com/office/drawing/2014/main" id="{FE7011DE-01EA-4D49-812C-C2DB5AAE19BF}"/>
                </a:ext>
              </a:extLst>
            </p:cNvPr>
            <p:cNvGrpSpPr>
              <a:grpSpLocks/>
            </p:cNvGrpSpPr>
            <p:nvPr/>
          </p:nvGrpSpPr>
          <p:grpSpPr bwMode="auto">
            <a:xfrm>
              <a:off x="4319" y="3408"/>
              <a:ext cx="217" cy="409"/>
              <a:chOff x="4319" y="3408"/>
              <a:chExt cx="217" cy="409"/>
            </a:xfrm>
          </p:grpSpPr>
          <p:sp>
            <p:nvSpPr>
              <p:cNvPr id="60465" name="Oval 30">
                <a:extLst>
                  <a:ext uri="{FF2B5EF4-FFF2-40B4-BE49-F238E27FC236}">
                    <a16:creationId xmlns:a16="http://schemas.microsoft.com/office/drawing/2014/main" id="{67A282FA-5638-9143-9BC4-C5C3AABC4E09}"/>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6" name="Freeform 31">
                <a:extLst>
                  <a:ext uri="{FF2B5EF4-FFF2-40B4-BE49-F238E27FC236}">
                    <a16:creationId xmlns:a16="http://schemas.microsoft.com/office/drawing/2014/main" id="{564705CE-D308-4A44-A90B-A0FD71A706E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33" name="Group 32">
            <a:extLst>
              <a:ext uri="{FF2B5EF4-FFF2-40B4-BE49-F238E27FC236}">
                <a16:creationId xmlns:a16="http://schemas.microsoft.com/office/drawing/2014/main" id="{75E27691-801B-D448-AA5C-4009FB1267E2}"/>
              </a:ext>
            </a:extLst>
          </p:cNvPr>
          <p:cNvGrpSpPr>
            <a:grpSpLocks/>
          </p:cNvGrpSpPr>
          <p:nvPr/>
        </p:nvGrpSpPr>
        <p:grpSpPr bwMode="auto">
          <a:xfrm>
            <a:off x="3048000" y="5029200"/>
            <a:ext cx="673100" cy="800100"/>
            <a:chOff x="4212" y="2144"/>
            <a:chExt cx="424" cy="504"/>
          </a:xfrm>
        </p:grpSpPr>
        <p:grpSp>
          <p:nvGrpSpPr>
            <p:cNvPr id="60457" name="Group 33">
              <a:extLst>
                <a:ext uri="{FF2B5EF4-FFF2-40B4-BE49-F238E27FC236}">
                  <a16:creationId xmlns:a16="http://schemas.microsoft.com/office/drawing/2014/main" id="{91C36B9C-9D05-C74E-BDE2-D95F4CDC6422}"/>
                </a:ext>
              </a:extLst>
            </p:cNvPr>
            <p:cNvGrpSpPr>
              <a:grpSpLocks/>
            </p:cNvGrpSpPr>
            <p:nvPr/>
          </p:nvGrpSpPr>
          <p:grpSpPr bwMode="auto">
            <a:xfrm>
              <a:off x="4212" y="2144"/>
              <a:ext cx="424" cy="504"/>
              <a:chOff x="4212" y="2144"/>
              <a:chExt cx="424" cy="504"/>
            </a:xfrm>
          </p:grpSpPr>
          <p:grpSp>
            <p:nvGrpSpPr>
              <p:cNvPr id="60459" name="Group 34">
                <a:extLst>
                  <a:ext uri="{FF2B5EF4-FFF2-40B4-BE49-F238E27FC236}">
                    <a16:creationId xmlns:a16="http://schemas.microsoft.com/office/drawing/2014/main" id="{CFE44739-5A67-414E-981A-6E2124A1685E}"/>
                  </a:ext>
                </a:extLst>
              </p:cNvPr>
              <p:cNvGrpSpPr>
                <a:grpSpLocks/>
              </p:cNvGrpSpPr>
              <p:nvPr/>
            </p:nvGrpSpPr>
            <p:grpSpPr bwMode="auto">
              <a:xfrm>
                <a:off x="4212" y="2144"/>
                <a:ext cx="424" cy="504"/>
                <a:chOff x="4212" y="2144"/>
                <a:chExt cx="424" cy="504"/>
              </a:xfrm>
            </p:grpSpPr>
            <p:sp>
              <p:nvSpPr>
                <p:cNvPr id="60461" name="AutoShape 35">
                  <a:extLst>
                    <a:ext uri="{FF2B5EF4-FFF2-40B4-BE49-F238E27FC236}">
                      <a16:creationId xmlns:a16="http://schemas.microsoft.com/office/drawing/2014/main" id="{B4CF0051-9050-B04A-ADD4-BB2D42AABA85}"/>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2" name="AutoShape 36">
                  <a:extLst>
                    <a:ext uri="{FF2B5EF4-FFF2-40B4-BE49-F238E27FC236}">
                      <a16:creationId xmlns:a16="http://schemas.microsoft.com/office/drawing/2014/main" id="{D319DBAD-F64D-644D-8DF8-6DC34F4D253A}"/>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60" name="AutoShape 37">
                <a:extLst>
                  <a:ext uri="{FF2B5EF4-FFF2-40B4-BE49-F238E27FC236}">
                    <a16:creationId xmlns:a16="http://schemas.microsoft.com/office/drawing/2014/main" id="{20675319-1379-0B46-8598-FFDD320BE90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58" name="Oval 38">
              <a:extLst>
                <a:ext uri="{FF2B5EF4-FFF2-40B4-BE49-F238E27FC236}">
                  <a16:creationId xmlns:a16="http://schemas.microsoft.com/office/drawing/2014/main" id="{20D69355-2E59-F44E-B439-A03355432C02}"/>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34" name="Line 95">
            <a:extLst>
              <a:ext uri="{FF2B5EF4-FFF2-40B4-BE49-F238E27FC236}">
                <a16:creationId xmlns:a16="http://schemas.microsoft.com/office/drawing/2014/main" id="{F7F70844-DAD3-E44E-BFF8-FDE8CAEC12D9}"/>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35" name="Line 96">
            <a:extLst>
              <a:ext uri="{FF2B5EF4-FFF2-40B4-BE49-F238E27FC236}">
                <a16:creationId xmlns:a16="http://schemas.microsoft.com/office/drawing/2014/main" id="{CD978816-4044-FA48-BC61-758BE41CE61D}"/>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36" name="Line 97">
            <a:extLst>
              <a:ext uri="{FF2B5EF4-FFF2-40B4-BE49-F238E27FC236}">
                <a16:creationId xmlns:a16="http://schemas.microsoft.com/office/drawing/2014/main" id="{7F4CB837-6944-8E42-A497-605B693E8AB1}"/>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37" name="Text Box 98">
            <a:extLst>
              <a:ext uri="{FF2B5EF4-FFF2-40B4-BE49-F238E27FC236}">
                <a16:creationId xmlns:a16="http://schemas.microsoft.com/office/drawing/2014/main" id="{45A9EECF-73A5-964E-8975-A24D72C9C1AC}"/>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0438" name="Text Box 99">
            <a:extLst>
              <a:ext uri="{FF2B5EF4-FFF2-40B4-BE49-F238E27FC236}">
                <a16:creationId xmlns:a16="http://schemas.microsoft.com/office/drawing/2014/main" id="{C285D4A6-83D6-404F-A0E1-AA649AA24A2E}"/>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0439" name="Text Box 100">
            <a:extLst>
              <a:ext uri="{FF2B5EF4-FFF2-40B4-BE49-F238E27FC236}">
                <a16:creationId xmlns:a16="http://schemas.microsoft.com/office/drawing/2014/main" id="{8E0B8FB9-1DFE-D645-AB4A-1AF68B684BB9}"/>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0440" name="Line 101">
            <a:extLst>
              <a:ext uri="{FF2B5EF4-FFF2-40B4-BE49-F238E27FC236}">
                <a16:creationId xmlns:a16="http://schemas.microsoft.com/office/drawing/2014/main" id="{B0238993-A44D-D84E-B9B0-A3709ECE541F}"/>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1" name="Line 102">
            <a:extLst>
              <a:ext uri="{FF2B5EF4-FFF2-40B4-BE49-F238E27FC236}">
                <a16:creationId xmlns:a16="http://schemas.microsoft.com/office/drawing/2014/main" id="{DF2205E6-5F1A-FB41-85B4-8AD9B9209EF3}"/>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2" name="Text Box 104">
            <a:extLst>
              <a:ext uri="{FF2B5EF4-FFF2-40B4-BE49-F238E27FC236}">
                <a16:creationId xmlns:a16="http://schemas.microsoft.com/office/drawing/2014/main" id="{00F118A2-0CA4-5746-B06A-873BE1450198}"/>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0443" name="Text Box 105">
            <a:extLst>
              <a:ext uri="{FF2B5EF4-FFF2-40B4-BE49-F238E27FC236}">
                <a16:creationId xmlns:a16="http://schemas.microsoft.com/office/drawing/2014/main" id="{FCBEE4A3-EAAA-BD44-B6B2-6DE2B4E5DF23}"/>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0444" name="Line 107">
            <a:extLst>
              <a:ext uri="{FF2B5EF4-FFF2-40B4-BE49-F238E27FC236}">
                <a16:creationId xmlns:a16="http://schemas.microsoft.com/office/drawing/2014/main" id="{E5AE3A5D-120B-7547-B7FB-45C91DA04D26}"/>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5" name="Line 108">
            <a:extLst>
              <a:ext uri="{FF2B5EF4-FFF2-40B4-BE49-F238E27FC236}">
                <a16:creationId xmlns:a16="http://schemas.microsoft.com/office/drawing/2014/main" id="{D964D54C-D8BB-B742-9639-F1AA4D050AFF}"/>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6" name="Text Box 109">
            <a:extLst>
              <a:ext uri="{FF2B5EF4-FFF2-40B4-BE49-F238E27FC236}">
                <a16:creationId xmlns:a16="http://schemas.microsoft.com/office/drawing/2014/main" id="{E7EDD25C-DC0F-E045-A508-995AA9670316}"/>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0447" name="Text Box 118">
            <a:extLst>
              <a:ext uri="{FF2B5EF4-FFF2-40B4-BE49-F238E27FC236}">
                <a16:creationId xmlns:a16="http://schemas.microsoft.com/office/drawing/2014/main" id="{71C8AD73-E220-5641-9F4D-939D1C3C1060}"/>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0448" name="Line 120">
            <a:extLst>
              <a:ext uri="{FF2B5EF4-FFF2-40B4-BE49-F238E27FC236}">
                <a16:creationId xmlns:a16="http://schemas.microsoft.com/office/drawing/2014/main" id="{2E261487-42EA-904A-90E3-5ABB7393E5CA}"/>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9" name="Line 121">
            <a:extLst>
              <a:ext uri="{FF2B5EF4-FFF2-40B4-BE49-F238E27FC236}">
                <a16:creationId xmlns:a16="http://schemas.microsoft.com/office/drawing/2014/main" id="{D86ECFC8-6DC5-2041-8401-88E3BAFA4ADB}"/>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0" name="Line 122">
            <a:extLst>
              <a:ext uri="{FF2B5EF4-FFF2-40B4-BE49-F238E27FC236}">
                <a16:creationId xmlns:a16="http://schemas.microsoft.com/office/drawing/2014/main" id="{1E44D6D7-B23B-0242-914C-78D07FD31799}"/>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1" name="Line 123">
            <a:extLst>
              <a:ext uri="{FF2B5EF4-FFF2-40B4-BE49-F238E27FC236}">
                <a16:creationId xmlns:a16="http://schemas.microsoft.com/office/drawing/2014/main" id="{CB9D4046-F444-9844-96BD-C455B87CCE66}"/>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2" name="Line 124">
            <a:extLst>
              <a:ext uri="{FF2B5EF4-FFF2-40B4-BE49-F238E27FC236}">
                <a16:creationId xmlns:a16="http://schemas.microsoft.com/office/drawing/2014/main" id="{920060F2-A3F3-4249-9B89-FED0322A296F}"/>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3" name="Line 125">
            <a:extLst>
              <a:ext uri="{FF2B5EF4-FFF2-40B4-BE49-F238E27FC236}">
                <a16:creationId xmlns:a16="http://schemas.microsoft.com/office/drawing/2014/main" id="{981B8622-AD1F-254B-AC86-B520C35859D7}"/>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4" name="Line 126">
            <a:extLst>
              <a:ext uri="{FF2B5EF4-FFF2-40B4-BE49-F238E27FC236}">
                <a16:creationId xmlns:a16="http://schemas.microsoft.com/office/drawing/2014/main" id="{3119E497-CCCA-1C47-B060-8AD06AB7F79B}"/>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5" name="Line 127">
            <a:extLst>
              <a:ext uri="{FF2B5EF4-FFF2-40B4-BE49-F238E27FC236}">
                <a16:creationId xmlns:a16="http://schemas.microsoft.com/office/drawing/2014/main" id="{9FB204B7-94AA-FB48-8ED7-BBC7B6035455}"/>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9" name="Line 131">
            <a:extLst>
              <a:ext uri="{FF2B5EF4-FFF2-40B4-BE49-F238E27FC236}">
                <a16:creationId xmlns:a16="http://schemas.microsoft.com/office/drawing/2014/main" id="{C231E340-2942-7541-87C5-8060D4297E2F}"/>
              </a:ext>
            </a:extLst>
          </p:cNvPr>
          <p:cNvSpPr>
            <a:spLocks noChangeShapeType="1"/>
          </p:cNvSpPr>
          <p:nvPr/>
        </p:nvSpPr>
        <p:spPr bwMode="auto">
          <a:xfrm>
            <a:off x="1219200" y="2971800"/>
            <a:ext cx="762000" cy="0"/>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019"/>
                                        </p:tgtEl>
                                        <p:attrNameLst>
                                          <p:attrName>style.visibility</p:attrName>
                                        </p:attrNameLst>
                                      </p:cBhvr>
                                      <p:to>
                                        <p:strVal val="visible"/>
                                      </p:to>
                                    </p:set>
                                    <p:animEffect transition="in" filter="wipe(left)">
                                      <p:cBhvr>
                                        <p:cTn id="7" dur="500"/>
                                        <p:tgtEl>
                                          <p:spTgt spid="38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03105158-1290-F64A-A949-AC09D41FA703}"/>
              </a:ext>
            </a:extLst>
          </p:cNvPr>
          <p:cNvSpPr>
            <a:spLocks noGrp="1" noChangeArrowheads="1"/>
          </p:cNvSpPr>
          <p:nvPr>
            <p:ph type="title"/>
          </p:nvPr>
        </p:nvSpPr>
        <p:spPr/>
        <p:txBody>
          <a:bodyPr/>
          <a:lstStyle/>
          <a:p>
            <a:pPr eaLnBrk="1" hangingPunct="1"/>
            <a:r>
              <a:rPr lang="en-US" altLang="zh-CN"/>
              <a:t>Pipelined Laundry</a:t>
            </a:r>
          </a:p>
        </p:txBody>
      </p:sp>
      <p:sp>
        <p:nvSpPr>
          <p:cNvPr id="62466" name="Rectangle 3">
            <a:extLst>
              <a:ext uri="{FF2B5EF4-FFF2-40B4-BE49-F238E27FC236}">
                <a16:creationId xmlns:a16="http://schemas.microsoft.com/office/drawing/2014/main" id="{10E67030-EF42-7D41-80A9-714D0A044200}"/>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p>
          <a:p>
            <a:pPr eaLnBrk="1" hangingPunct="1">
              <a:lnSpc>
                <a:spcPct val="80000"/>
              </a:lnSpc>
            </a:pPr>
            <a:r>
              <a:rPr lang="en-US" altLang="zh-CN" sz="2800"/>
              <a:t>A task has a series of stages;</a:t>
            </a:r>
          </a:p>
          <a:p>
            <a:pPr eaLnBrk="1" hangingPunct="1">
              <a:lnSpc>
                <a:spcPct val="80000"/>
              </a:lnSpc>
            </a:pPr>
            <a:r>
              <a:rPr lang="en-US" altLang="zh-CN" sz="2800"/>
              <a:t>Stage dependency:</a:t>
            </a:r>
          </a:p>
          <a:p>
            <a:pPr eaLnBrk="1" hangingPunct="1">
              <a:lnSpc>
                <a:spcPct val="80000"/>
              </a:lnSpc>
              <a:buFontTx/>
              <a:buNone/>
            </a:pPr>
            <a:r>
              <a:rPr lang="en-US" altLang="zh-CN" sz="2800"/>
              <a:t>	e.g., wash before dry;</a:t>
            </a:r>
          </a:p>
          <a:p>
            <a:pPr eaLnBrk="1" hangingPunct="1">
              <a:lnSpc>
                <a:spcPct val="80000"/>
              </a:lnSpc>
            </a:pPr>
            <a:r>
              <a:rPr lang="en-US" altLang="zh-CN" sz="2800">
                <a:solidFill>
                  <a:srgbClr val="00CC00"/>
                </a:solidFill>
              </a:rPr>
              <a:t>Multi tasks with overlapping stages;</a:t>
            </a:r>
          </a:p>
        </p:txBody>
      </p:sp>
      <p:sp>
        <p:nvSpPr>
          <p:cNvPr id="62467" name="Line 4">
            <a:extLst>
              <a:ext uri="{FF2B5EF4-FFF2-40B4-BE49-F238E27FC236}">
                <a16:creationId xmlns:a16="http://schemas.microsoft.com/office/drawing/2014/main" id="{56EA543C-0F80-4F4E-B040-7560F6DB4EEE}"/>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Text Box 5">
            <a:extLst>
              <a:ext uri="{FF2B5EF4-FFF2-40B4-BE49-F238E27FC236}">
                <a16:creationId xmlns:a16="http://schemas.microsoft.com/office/drawing/2014/main" id="{416A9AA9-3B81-B744-B4F3-38840037F89B}"/>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2469" name="Group 17">
            <a:extLst>
              <a:ext uri="{FF2B5EF4-FFF2-40B4-BE49-F238E27FC236}">
                <a16:creationId xmlns:a16="http://schemas.microsoft.com/office/drawing/2014/main" id="{0E96CA0E-216E-584D-9230-E4CF863EFBD1}"/>
              </a:ext>
            </a:extLst>
          </p:cNvPr>
          <p:cNvGrpSpPr>
            <a:grpSpLocks/>
          </p:cNvGrpSpPr>
          <p:nvPr/>
        </p:nvGrpSpPr>
        <p:grpSpPr bwMode="auto">
          <a:xfrm>
            <a:off x="1676400" y="2438400"/>
            <a:ext cx="673100" cy="800100"/>
            <a:chOff x="4228" y="2820"/>
            <a:chExt cx="424" cy="504"/>
          </a:xfrm>
        </p:grpSpPr>
        <p:grpSp>
          <p:nvGrpSpPr>
            <p:cNvPr id="62576" name="Group 18">
              <a:extLst>
                <a:ext uri="{FF2B5EF4-FFF2-40B4-BE49-F238E27FC236}">
                  <a16:creationId xmlns:a16="http://schemas.microsoft.com/office/drawing/2014/main" id="{6DBDFA15-9BA7-B048-B6BB-D40E3A00E7E9}"/>
                </a:ext>
              </a:extLst>
            </p:cNvPr>
            <p:cNvGrpSpPr>
              <a:grpSpLocks/>
            </p:cNvGrpSpPr>
            <p:nvPr/>
          </p:nvGrpSpPr>
          <p:grpSpPr bwMode="auto">
            <a:xfrm>
              <a:off x="4228" y="2820"/>
              <a:ext cx="424" cy="504"/>
              <a:chOff x="4228" y="2820"/>
              <a:chExt cx="424" cy="504"/>
            </a:xfrm>
          </p:grpSpPr>
          <p:sp>
            <p:nvSpPr>
              <p:cNvPr id="62579" name="AutoShape 19">
                <a:extLst>
                  <a:ext uri="{FF2B5EF4-FFF2-40B4-BE49-F238E27FC236}">
                    <a16:creationId xmlns:a16="http://schemas.microsoft.com/office/drawing/2014/main" id="{010C2E59-F4B5-2344-A948-ABC90F3A7C46}"/>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80" name="AutoShape 20">
                <a:extLst>
                  <a:ext uri="{FF2B5EF4-FFF2-40B4-BE49-F238E27FC236}">
                    <a16:creationId xmlns:a16="http://schemas.microsoft.com/office/drawing/2014/main" id="{25EC0C95-59EF-2341-AE04-C899D4763ED2}"/>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77" name="Oval 21">
              <a:extLst>
                <a:ext uri="{FF2B5EF4-FFF2-40B4-BE49-F238E27FC236}">
                  <a16:creationId xmlns:a16="http://schemas.microsoft.com/office/drawing/2014/main" id="{191533AE-F800-A34E-98AF-0AAF1EFE50AE}"/>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8" name="AutoShape 22">
              <a:extLst>
                <a:ext uri="{FF2B5EF4-FFF2-40B4-BE49-F238E27FC236}">
                  <a16:creationId xmlns:a16="http://schemas.microsoft.com/office/drawing/2014/main" id="{8668840A-A3EF-7745-8A35-58C721F4A5B3}"/>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0" name="Group 23">
            <a:extLst>
              <a:ext uri="{FF2B5EF4-FFF2-40B4-BE49-F238E27FC236}">
                <a16:creationId xmlns:a16="http://schemas.microsoft.com/office/drawing/2014/main" id="{BF776612-151F-5148-B8F1-BB309BC254C8}"/>
              </a:ext>
            </a:extLst>
          </p:cNvPr>
          <p:cNvGrpSpPr>
            <a:grpSpLocks/>
          </p:cNvGrpSpPr>
          <p:nvPr/>
        </p:nvGrpSpPr>
        <p:grpSpPr bwMode="auto">
          <a:xfrm>
            <a:off x="2362200" y="2514600"/>
            <a:ext cx="661988" cy="649288"/>
            <a:chOff x="4319" y="3408"/>
            <a:chExt cx="417" cy="409"/>
          </a:xfrm>
        </p:grpSpPr>
        <p:grpSp>
          <p:nvGrpSpPr>
            <p:cNvPr id="62568" name="Group 24">
              <a:extLst>
                <a:ext uri="{FF2B5EF4-FFF2-40B4-BE49-F238E27FC236}">
                  <a16:creationId xmlns:a16="http://schemas.microsoft.com/office/drawing/2014/main" id="{3A0663AE-3DF0-3046-90DC-CABDC58EFF23}"/>
                </a:ext>
              </a:extLst>
            </p:cNvPr>
            <p:cNvGrpSpPr>
              <a:grpSpLocks/>
            </p:cNvGrpSpPr>
            <p:nvPr/>
          </p:nvGrpSpPr>
          <p:grpSpPr bwMode="auto">
            <a:xfrm>
              <a:off x="4321" y="3601"/>
              <a:ext cx="415" cy="216"/>
              <a:chOff x="4321" y="3601"/>
              <a:chExt cx="415" cy="216"/>
            </a:xfrm>
          </p:grpSpPr>
          <p:sp>
            <p:nvSpPr>
              <p:cNvPr id="62572" name="Freeform 25">
                <a:extLst>
                  <a:ext uri="{FF2B5EF4-FFF2-40B4-BE49-F238E27FC236}">
                    <a16:creationId xmlns:a16="http://schemas.microsoft.com/office/drawing/2014/main" id="{6FB73947-70E4-114D-9813-267EC86862E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3" name="Rectangle 26">
                <a:extLst>
                  <a:ext uri="{FF2B5EF4-FFF2-40B4-BE49-F238E27FC236}">
                    <a16:creationId xmlns:a16="http://schemas.microsoft.com/office/drawing/2014/main" id="{27EA8416-10BE-FF44-834A-8B75580AA479}"/>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4" name="Rectangle 27">
                <a:extLst>
                  <a:ext uri="{FF2B5EF4-FFF2-40B4-BE49-F238E27FC236}">
                    <a16:creationId xmlns:a16="http://schemas.microsoft.com/office/drawing/2014/main" id="{C2A10E7E-AA2E-D04E-94C1-DDF6CB7B27A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5" name="Rectangle 28">
                <a:extLst>
                  <a:ext uri="{FF2B5EF4-FFF2-40B4-BE49-F238E27FC236}">
                    <a16:creationId xmlns:a16="http://schemas.microsoft.com/office/drawing/2014/main" id="{F788D8C6-2F52-634E-BA11-C66F5BB6670F}"/>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69" name="Group 29">
              <a:extLst>
                <a:ext uri="{FF2B5EF4-FFF2-40B4-BE49-F238E27FC236}">
                  <a16:creationId xmlns:a16="http://schemas.microsoft.com/office/drawing/2014/main" id="{49C691AF-5FA3-314A-A8BA-28B24E9B8378}"/>
                </a:ext>
              </a:extLst>
            </p:cNvPr>
            <p:cNvGrpSpPr>
              <a:grpSpLocks/>
            </p:cNvGrpSpPr>
            <p:nvPr/>
          </p:nvGrpSpPr>
          <p:grpSpPr bwMode="auto">
            <a:xfrm>
              <a:off x="4319" y="3408"/>
              <a:ext cx="217" cy="409"/>
              <a:chOff x="4319" y="3408"/>
              <a:chExt cx="217" cy="409"/>
            </a:xfrm>
          </p:grpSpPr>
          <p:sp>
            <p:nvSpPr>
              <p:cNvPr id="62570" name="Oval 30">
                <a:extLst>
                  <a:ext uri="{FF2B5EF4-FFF2-40B4-BE49-F238E27FC236}">
                    <a16:creationId xmlns:a16="http://schemas.microsoft.com/office/drawing/2014/main" id="{CBDCAA20-8B95-1A4A-B0E7-164DB0BF728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1" name="Freeform 31">
                <a:extLst>
                  <a:ext uri="{FF2B5EF4-FFF2-40B4-BE49-F238E27FC236}">
                    <a16:creationId xmlns:a16="http://schemas.microsoft.com/office/drawing/2014/main" id="{DC4B0F35-1084-A74F-832C-24BE1EEBA57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71" name="Group 32">
            <a:extLst>
              <a:ext uri="{FF2B5EF4-FFF2-40B4-BE49-F238E27FC236}">
                <a16:creationId xmlns:a16="http://schemas.microsoft.com/office/drawing/2014/main" id="{998FE5E7-20C6-CA45-87AA-DF1F3B3227B2}"/>
              </a:ext>
            </a:extLst>
          </p:cNvPr>
          <p:cNvGrpSpPr>
            <a:grpSpLocks/>
          </p:cNvGrpSpPr>
          <p:nvPr/>
        </p:nvGrpSpPr>
        <p:grpSpPr bwMode="auto">
          <a:xfrm>
            <a:off x="990600" y="2438400"/>
            <a:ext cx="673100" cy="800100"/>
            <a:chOff x="4212" y="2144"/>
            <a:chExt cx="424" cy="504"/>
          </a:xfrm>
        </p:grpSpPr>
        <p:grpSp>
          <p:nvGrpSpPr>
            <p:cNvPr id="62562" name="Group 33">
              <a:extLst>
                <a:ext uri="{FF2B5EF4-FFF2-40B4-BE49-F238E27FC236}">
                  <a16:creationId xmlns:a16="http://schemas.microsoft.com/office/drawing/2014/main" id="{629E77D7-2DB3-E840-82E4-E80AA8833524}"/>
                </a:ext>
              </a:extLst>
            </p:cNvPr>
            <p:cNvGrpSpPr>
              <a:grpSpLocks/>
            </p:cNvGrpSpPr>
            <p:nvPr/>
          </p:nvGrpSpPr>
          <p:grpSpPr bwMode="auto">
            <a:xfrm>
              <a:off x="4212" y="2144"/>
              <a:ext cx="424" cy="504"/>
              <a:chOff x="4212" y="2144"/>
              <a:chExt cx="424" cy="504"/>
            </a:xfrm>
          </p:grpSpPr>
          <p:grpSp>
            <p:nvGrpSpPr>
              <p:cNvPr id="62564" name="Group 34">
                <a:extLst>
                  <a:ext uri="{FF2B5EF4-FFF2-40B4-BE49-F238E27FC236}">
                    <a16:creationId xmlns:a16="http://schemas.microsoft.com/office/drawing/2014/main" id="{F6C8D776-0C98-5B4E-83E9-EB9115EF2208}"/>
                  </a:ext>
                </a:extLst>
              </p:cNvPr>
              <p:cNvGrpSpPr>
                <a:grpSpLocks/>
              </p:cNvGrpSpPr>
              <p:nvPr/>
            </p:nvGrpSpPr>
            <p:grpSpPr bwMode="auto">
              <a:xfrm>
                <a:off x="4212" y="2144"/>
                <a:ext cx="424" cy="504"/>
                <a:chOff x="4212" y="2144"/>
                <a:chExt cx="424" cy="504"/>
              </a:xfrm>
            </p:grpSpPr>
            <p:sp>
              <p:nvSpPr>
                <p:cNvPr id="62566" name="AutoShape 35">
                  <a:extLst>
                    <a:ext uri="{FF2B5EF4-FFF2-40B4-BE49-F238E27FC236}">
                      <a16:creationId xmlns:a16="http://schemas.microsoft.com/office/drawing/2014/main" id="{02BDE52A-620C-C44C-832C-58E0D72D0E76}"/>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67" name="AutoShape 36">
                  <a:extLst>
                    <a:ext uri="{FF2B5EF4-FFF2-40B4-BE49-F238E27FC236}">
                      <a16:creationId xmlns:a16="http://schemas.microsoft.com/office/drawing/2014/main" id="{97602E8F-6753-2943-B840-997CFACA6724}"/>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65" name="AutoShape 37">
                <a:extLst>
                  <a:ext uri="{FF2B5EF4-FFF2-40B4-BE49-F238E27FC236}">
                    <a16:creationId xmlns:a16="http://schemas.microsoft.com/office/drawing/2014/main" id="{000E758D-D232-DF45-84CD-1BC78B163CED}"/>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63" name="Oval 38">
              <a:extLst>
                <a:ext uri="{FF2B5EF4-FFF2-40B4-BE49-F238E27FC236}">
                  <a16:creationId xmlns:a16="http://schemas.microsoft.com/office/drawing/2014/main" id="{D9B03F12-662D-E54A-B00E-C53D36632DB3}"/>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472" name="Text Box 28">
            <a:extLst>
              <a:ext uri="{FF2B5EF4-FFF2-40B4-BE49-F238E27FC236}">
                <a16:creationId xmlns:a16="http://schemas.microsoft.com/office/drawing/2014/main" id="{B0406909-4AA1-C845-8A05-13E3F91F8523}"/>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2473" name="Group 17">
            <a:extLst>
              <a:ext uri="{FF2B5EF4-FFF2-40B4-BE49-F238E27FC236}">
                <a16:creationId xmlns:a16="http://schemas.microsoft.com/office/drawing/2014/main" id="{BDBF8A51-67BA-5E48-BC84-26D6A8CAAD66}"/>
              </a:ext>
            </a:extLst>
          </p:cNvPr>
          <p:cNvGrpSpPr>
            <a:grpSpLocks/>
          </p:cNvGrpSpPr>
          <p:nvPr/>
        </p:nvGrpSpPr>
        <p:grpSpPr bwMode="auto">
          <a:xfrm>
            <a:off x="2362200" y="3276600"/>
            <a:ext cx="673100" cy="800100"/>
            <a:chOff x="4228" y="2820"/>
            <a:chExt cx="424" cy="504"/>
          </a:xfrm>
        </p:grpSpPr>
        <p:grpSp>
          <p:nvGrpSpPr>
            <p:cNvPr id="62557" name="Group 18">
              <a:extLst>
                <a:ext uri="{FF2B5EF4-FFF2-40B4-BE49-F238E27FC236}">
                  <a16:creationId xmlns:a16="http://schemas.microsoft.com/office/drawing/2014/main" id="{B4AEA1DA-12A1-F94D-B344-3E46A82E09AE}"/>
                </a:ext>
              </a:extLst>
            </p:cNvPr>
            <p:cNvGrpSpPr>
              <a:grpSpLocks/>
            </p:cNvGrpSpPr>
            <p:nvPr/>
          </p:nvGrpSpPr>
          <p:grpSpPr bwMode="auto">
            <a:xfrm>
              <a:off x="4228" y="2820"/>
              <a:ext cx="424" cy="504"/>
              <a:chOff x="4228" y="2820"/>
              <a:chExt cx="424" cy="504"/>
            </a:xfrm>
          </p:grpSpPr>
          <p:sp>
            <p:nvSpPr>
              <p:cNvPr id="62560" name="AutoShape 19">
                <a:extLst>
                  <a:ext uri="{FF2B5EF4-FFF2-40B4-BE49-F238E27FC236}">
                    <a16:creationId xmlns:a16="http://schemas.microsoft.com/office/drawing/2014/main" id="{C4B6C402-8456-3C40-BEAD-CE1BFF937C38}"/>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61" name="AutoShape 20">
                <a:extLst>
                  <a:ext uri="{FF2B5EF4-FFF2-40B4-BE49-F238E27FC236}">
                    <a16:creationId xmlns:a16="http://schemas.microsoft.com/office/drawing/2014/main" id="{0D26A46B-4B9A-AD49-B435-0C66DC70CEB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58" name="Oval 21">
              <a:extLst>
                <a:ext uri="{FF2B5EF4-FFF2-40B4-BE49-F238E27FC236}">
                  <a16:creationId xmlns:a16="http://schemas.microsoft.com/office/drawing/2014/main" id="{F7DA4943-8340-B949-B1FD-DB4ECB51CEF1}"/>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9" name="AutoShape 22">
              <a:extLst>
                <a:ext uri="{FF2B5EF4-FFF2-40B4-BE49-F238E27FC236}">
                  <a16:creationId xmlns:a16="http://schemas.microsoft.com/office/drawing/2014/main" id="{076BF7D9-4581-714F-90FB-BE47AEFB1DC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4" name="Group 23">
            <a:extLst>
              <a:ext uri="{FF2B5EF4-FFF2-40B4-BE49-F238E27FC236}">
                <a16:creationId xmlns:a16="http://schemas.microsoft.com/office/drawing/2014/main" id="{53572838-E08C-FC49-90ED-8BA22D6066B3}"/>
              </a:ext>
            </a:extLst>
          </p:cNvPr>
          <p:cNvGrpSpPr>
            <a:grpSpLocks/>
          </p:cNvGrpSpPr>
          <p:nvPr/>
        </p:nvGrpSpPr>
        <p:grpSpPr bwMode="auto">
          <a:xfrm>
            <a:off x="3048000" y="3352800"/>
            <a:ext cx="661988" cy="649288"/>
            <a:chOff x="4319" y="3408"/>
            <a:chExt cx="417" cy="409"/>
          </a:xfrm>
        </p:grpSpPr>
        <p:grpSp>
          <p:nvGrpSpPr>
            <p:cNvPr id="62549" name="Group 24">
              <a:extLst>
                <a:ext uri="{FF2B5EF4-FFF2-40B4-BE49-F238E27FC236}">
                  <a16:creationId xmlns:a16="http://schemas.microsoft.com/office/drawing/2014/main" id="{F15B7170-F355-EB42-8638-E418708CEED4}"/>
                </a:ext>
              </a:extLst>
            </p:cNvPr>
            <p:cNvGrpSpPr>
              <a:grpSpLocks/>
            </p:cNvGrpSpPr>
            <p:nvPr/>
          </p:nvGrpSpPr>
          <p:grpSpPr bwMode="auto">
            <a:xfrm>
              <a:off x="4321" y="3601"/>
              <a:ext cx="415" cy="216"/>
              <a:chOff x="4321" y="3601"/>
              <a:chExt cx="415" cy="216"/>
            </a:xfrm>
          </p:grpSpPr>
          <p:sp>
            <p:nvSpPr>
              <p:cNvPr id="62553" name="Freeform 25">
                <a:extLst>
                  <a:ext uri="{FF2B5EF4-FFF2-40B4-BE49-F238E27FC236}">
                    <a16:creationId xmlns:a16="http://schemas.microsoft.com/office/drawing/2014/main" id="{377A9A37-3678-F543-A7CD-378608D05EC7}"/>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4" name="Rectangle 26">
                <a:extLst>
                  <a:ext uri="{FF2B5EF4-FFF2-40B4-BE49-F238E27FC236}">
                    <a16:creationId xmlns:a16="http://schemas.microsoft.com/office/drawing/2014/main" id="{7067E70B-8B76-7441-A707-E5862BB6B62B}"/>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5" name="Rectangle 27">
                <a:extLst>
                  <a:ext uri="{FF2B5EF4-FFF2-40B4-BE49-F238E27FC236}">
                    <a16:creationId xmlns:a16="http://schemas.microsoft.com/office/drawing/2014/main" id="{707D0F20-B061-074F-9C48-57268A758F72}"/>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6" name="Rectangle 28">
                <a:extLst>
                  <a:ext uri="{FF2B5EF4-FFF2-40B4-BE49-F238E27FC236}">
                    <a16:creationId xmlns:a16="http://schemas.microsoft.com/office/drawing/2014/main" id="{9E5263E0-F337-344B-84A1-A7B6EF95A8BD}"/>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50" name="Group 29">
              <a:extLst>
                <a:ext uri="{FF2B5EF4-FFF2-40B4-BE49-F238E27FC236}">
                  <a16:creationId xmlns:a16="http://schemas.microsoft.com/office/drawing/2014/main" id="{F52D1DEE-2E38-8245-AF6B-CDDAEB859F58}"/>
                </a:ext>
              </a:extLst>
            </p:cNvPr>
            <p:cNvGrpSpPr>
              <a:grpSpLocks/>
            </p:cNvGrpSpPr>
            <p:nvPr/>
          </p:nvGrpSpPr>
          <p:grpSpPr bwMode="auto">
            <a:xfrm>
              <a:off x="4319" y="3408"/>
              <a:ext cx="217" cy="409"/>
              <a:chOff x="4319" y="3408"/>
              <a:chExt cx="217" cy="409"/>
            </a:xfrm>
          </p:grpSpPr>
          <p:sp>
            <p:nvSpPr>
              <p:cNvPr id="62551" name="Oval 30">
                <a:extLst>
                  <a:ext uri="{FF2B5EF4-FFF2-40B4-BE49-F238E27FC236}">
                    <a16:creationId xmlns:a16="http://schemas.microsoft.com/office/drawing/2014/main" id="{425A45E3-8F3B-E646-A41A-A9355778C8D0}"/>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2" name="Freeform 31">
                <a:extLst>
                  <a:ext uri="{FF2B5EF4-FFF2-40B4-BE49-F238E27FC236}">
                    <a16:creationId xmlns:a16="http://schemas.microsoft.com/office/drawing/2014/main" id="{875E7A37-DD32-A04B-B57F-A7BC4999B9F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75" name="Group 32">
            <a:extLst>
              <a:ext uri="{FF2B5EF4-FFF2-40B4-BE49-F238E27FC236}">
                <a16:creationId xmlns:a16="http://schemas.microsoft.com/office/drawing/2014/main" id="{44EA903F-7152-CB48-9064-DD663596D9C4}"/>
              </a:ext>
            </a:extLst>
          </p:cNvPr>
          <p:cNvGrpSpPr>
            <a:grpSpLocks/>
          </p:cNvGrpSpPr>
          <p:nvPr/>
        </p:nvGrpSpPr>
        <p:grpSpPr bwMode="auto">
          <a:xfrm>
            <a:off x="1676400" y="3276600"/>
            <a:ext cx="673100" cy="800100"/>
            <a:chOff x="4212" y="2144"/>
            <a:chExt cx="424" cy="504"/>
          </a:xfrm>
        </p:grpSpPr>
        <p:grpSp>
          <p:nvGrpSpPr>
            <p:cNvPr id="62543" name="Group 33">
              <a:extLst>
                <a:ext uri="{FF2B5EF4-FFF2-40B4-BE49-F238E27FC236}">
                  <a16:creationId xmlns:a16="http://schemas.microsoft.com/office/drawing/2014/main" id="{E9DC928C-C634-164A-91A4-41BA22E864F2}"/>
                </a:ext>
              </a:extLst>
            </p:cNvPr>
            <p:cNvGrpSpPr>
              <a:grpSpLocks/>
            </p:cNvGrpSpPr>
            <p:nvPr/>
          </p:nvGrpSpPr>
          <p:grpSpPr bwMode="auto">
            <a:xfrm>
              <a:off x="4212" y="2144"/>
              <a:ext cx="424" cy="504"/>
              <a:chOff x="4212" y="2144"/>
              <a:chExt cx="424" cy="504"/>
            </a:xfrm>
          </p:grpSpPr>
          <p:grpSp>
            <p:nvGrpSpPr>
              <p:cNvPr id="62545" name="Group 34">
                <a:extLst>
                  <a:ext uri="{FF2B5EF4-FFF2-40B4-BE49-F238E27FC236}">
                    <a16:creationId xmlns:a16="http://schemas.microsoft.com/office/drawing/2014/main" id="{2439C9E8-CC3F-2A40-B144-B13EB47302BD}"/>
                  </a:ext>
                </a:extLst>
              </p:cNvPr>
              <p:cNvGrpSpPr>
                <a:grpSpLocks/>
              </p:cNvGrpSpPr>
              <p:nvPr/>
            </p:nvGrpSpPr>
            <p:grpSpPr bwMode="auto">
              <a:xfrm>
                <a:off x="4212" y="2144"/>
                <a:ext cx="424" cy="504"/>
                <a:chOff x="4212" y="2144"/>
                <a:chExt cx="424" cy="504"/>
              </a:xfrm>
            </p:grpSpPr>
            <p:sp>
              <p:nvSpPr>
                <p:cNvPr id="62547" name="AutoShape 35">
                  <a:extLst>
                    <a:ext uri="{FF2B5EF4-FFF2-40B4-BE49-F238E27FC236}">
                      <a16:creationId xmlns:a16="http://schemas.microsoft.com/office/drawing/2014/main" id="{D6B6D2E1-5DDC-4940-957B-3F19BCB55943}"/>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48" name="AutoShape 36">
                  <a:extLst>
                    <a:ext uri="{FF2B5EF4-FFF2-40B4-BE49-F238E27FC236}">
                      <a16:creationId xmlns:a16="http://schemas.microsoft.com/office/drawing/2014/main" id="{EA24E144-BF3F-B942-A867-0CD3936B348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46" name="AutoShape 37">
                <a:extLst>
                  <a:ext uri="{FF2B5EF4-FFF2-40B4-BE49-F238E27FC236}">
                    <a16:creationId xmlns:a16="http://schemas.microsoft.com/office/drawing/2014/main" id="{6DC02D29-3195-7F43-95FB-9ADC450DE27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44" name="Oval 38">
              <a:extLst>
                <a:ext uri="{FF2B5EF4-FFF2-40B4-BE49-F238E27FC236}">
                  <a16:creationId xmlns:a16="http://schemas.microsoft.com/office/drawing/2014/main" id="{CD372FBB-1987-8548-931A-3FEFEC198C3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6" name="Group 17">
            <a:extLst>
              <a:ext uri="{FF2B5EF4-FFF2-40B4-BE49-F238E27FC236}">
                <a16:creationId xmlns:a16="http://schemas.microsoft.com/office/drawing/2014/main" id="{9EFF388F-CCF7-434C-9460-0DA8B272DBF7}"/>
              </a:ext>
            </a:extLst>
          </p:cNvPr>
          <p:cNvGrpSpPr>
            <a:grpSpLocks/>
          </p:cNvGrpSpPr>
          <p:nvPr/>
        </p:nvGrpSpPr>
        <p:grpSpPr bwMode="auto">
          <a:xfrm>
            <a:off x="3048000" y="4191000"/>
            <a:ext cx="673100" cy="800100"/>
            <a:chOff x="4228" y="2820"/>
            <a:chExt cx="424" cy="504"/>
          </a:xfrm>
        </p:grpSpPr>
        <p:grpSp>
          <p:nvGrpSpPr>
            <p:cNvPr id="62538" name="Group 18">
              <a:extLst>
                <a:ext uri="{FF2B5EF4-FFF2-40B4-BE49-F238E27FC236}">
                  <a16:creationId xmlns:a16="http://schemas.microsoft.com/office/drawing/2014/main" id="{C935D779-729F-894A-A353-071E2684C24D}"/>
                </a:ext>
              </a:extLst>
            </p:cNvPr>
            <p:cNvGrpSpPr>
              <a:grpSpLocks/>
            </p:cNvGrpSpPr>
            <p:nvPr/>
          </p:nvGrpSpPr>
          <p:grpSpPr bwMode="auto">
            <a:xfrm>
              <a:off x="4228" y="2820"/>
              <a:ext cx="424" cy="504"/>
              <a:chOff x="4228" y="2820"/>
              <a:chExt cx="424" cy="504"/>
            </a:xfrm>
          </p:grpSpPr>
          <p:sp>
            <p:nvSpPr>
              <p:cNvPr id="62541" name="AutoShape 19">
                <a:extLst>
                  <a:ext uri="{FF2B5EF4-FFF2-40B4-BE49-F238E27FC236}">
                    <a16:creationId xmlns:a16="http://schemas.microsoft.com/office/drawing/2014/main" id="{B447C670-081C-6046-A958-C7B95E3E1AC2}"/>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42" name="AutoShape 20">
                <a:extLst>
                  <a:ext uri="{FF2B5EF4-FFF2-40B4-BE49-F238E27FC236}">
                    <a16:creationId xmlns:a16="http://schemas.microsoft.com/office/drawing/2014/main" id="{091044BA-D47E-7540-A2E9-BCF8EDDE5A6B}"/>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39" name="Oval 21">
              <a:extLst>
                <a:ext uri="{FF2B5EF4-FFF2-40B4-BE49-F238E27FC236}">
                  <a16:creationId xmlns:a16="http://schemas.microsoft.com/office/drawing/2014/main" id="{08993CE7-88FC-804D-BC01-3963C404F52B}"/>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40" name="AutoShape 22">
              <a:extLst>
                <a:ext uri="{FF2B5EF4-FFF2-40B4-BE49-F238E27FC236}">
                  <a16:creationId xmlns:a16="http://schemas.microsoft.com/office/drawing/2014/main" id="{F224C496-C8DC-7047-A712-5DB3C7A211F6}"/>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7" name="Group 23">
            <a:extLst>
              <a:ext uri="{FF2B5EF4-FFF2-40B4-BE49-F238E27FC236}">
                <a16:creationId xmlns:a16="http://schemas.microsoft.com/office/drawing/2014/main" id="{92BAB3E2-9424-4140-8779-E853534C0CCD}"/>
              </a:ext>
            </a:extLst>
          </p:cNvPr>
          <p:cNvGrpSpPr>
            <a:grpSpLocks/>
          </p:cNvGrpSpPr>
          <p:nvPr/>
        </p:nvGrpSpPr>
        <p:grpSpPr bwMode="auto">
          <a:xfrm>
            <a:off x="3733800" y="4267200"/>
            <a:ext cx="661988" cy="649288"/>
            <a:chOff x="4319" y="3408"/>
            <a:chExt cx="417" cy="409"/>
          </a:xfrm>
        </p:grpSpPr>
        <p:grpSp>
          <p:nvGrpSpPr>
            <p:cNvPr id="62530" name="Group 24">
              <a:extLst>
                <a:ext uri="{FF2B5EF4-FFF2-40B4-BE49-F238E27FC236}">
                  <a16:creationId xmlns:a16="http://schemas.microsoft.com/office/drawing/2014/main" id="{160B6304-ACBE-C44C-A632-B912D1DD9890}"/>
                </a:ext>
              </a:extLst>
            </p:cNvPr>
            <p:cNvGrpSpPr>
              <a:grpSpLocks/>
            </p:cNvGrpSpPr>
            <p:nvPr/>
          </p:nvGrpSpPr>
          <p:grpSpPr bwMode="auto">
            <a:xfrm>
              <a:off x="4321" y="3601"/>
              <a:ext cx="415" cy="216"/>
              <a:chOff x="4321" y="3601"/>
              <a:chExt cx="415" cy="216"/>
            </a:xfrm>
          </p:grpSpPr>
          <p:sp>
            <p:nvSpPr>
              <p:cNvPr id="62534" name="Freeform 25">
                <a:extLst>
                  <a:ext uri="{FF2B5EF4-FFF2-40B4-BE49-F238E27FC236}">
                    <a16:creationId xmlns:a16="http://schemas.microsoft.com/office/drawing/2014/main" id="{50424F59-6B66-F84E-BCCA-91E4D454144E}"/>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5" name="Rectangle 26">
                <a:extLst>
                  <a:ext uri="{FF2B5EF4-FFF2-40B4-BE49-F238E27FC236}">
                    <a16:creationId xmlns:a16="http://schemas.microsoft.com/office/drawing/2014/main" id="{0C2F7699-AD63-C64D-B7E2-5738F5F904A1}"/>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6" name="Rectangle 27">
                <a:extLst>
                  <a:ext uri="{FF2B5EF4-FFF2-40B4-BE49-F238E27FC236}">
                    <a16:creationId xmlns:a16="http://schemas.microsoft.com/office/drawing/2014/main" id="{9E16D545-4297-AA4D-A8B0-01378CF1782A}"/>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7" name="Rectangle 28">
                <a:extLst>
                  <a:ext uri="{FF2B5EF4-FFF2-40B4-BE49-F238E27FC236}">
                    <a16:creationId xmlns:a16="http://schemas.microsoft.com/office/drawing/2014/main" id="{89CBE426-9370-CE47-95DF-048F3892631F}"/>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31" name="Group 29">
              <a:extLst>
                <a:ext uri="{FF2B5EF4-FFF2-40B4-BE49-F238E27FC236}">
                  <a16:creationId xmlns:a16="http://schemas.microsoft.com/office/drawing/2014/main" id="{5EC61600-9AD1-574B-9491-6E82ABE6E36D}"/>
                </a:ext>
              </a:extLst>
            </p:cNvPr>
            <p:cNvGrpSpPr>
              <a:grpSpLocks/>
            </p:cNvGrpSpPr>
            <p:nvPr/>
          </p:nvGrpSpPr>
          <p:grpSpPr bwMode="auto">
            <a:xfrm>
              <a:off x="4319" y="3408"/>
              <a:ext cx="217" cy="409"/>
              <a:chOff x="4319" y="3408"/>
              <a:chExt cx="217" cy="409"/>
            </a:xfrm>
          </p:grpSpPr>
          <p:sp>
            <p:nvSpPr>
              <p:cNvPr id="62532" name="Oval 30">
                <a:extLst>
                  <a:ext uri="{FF2B5EF4-FFF2-40B4-BE49-F238E27FC236}">
                    <a16:creationId xmlns:a16="http://schemas.microsoft.com/office/drawing/2014/main" id="{DD519063-07B5-2C4C-A8BA-BAA7E42D2AE2}"/>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3" name="Freeform 31">
                <a:extLst>
                  <a:ext uri="{FF2B5EF4-FFF2-40B4-BE49-F238E27FC236}">
                    <a16:creationId xmlns:a16="http://schemas.microsoft.com/office/drawing/2014/main" id="{21DC2C9F-C487-1547-8DF5-6D8DDA8B4C2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78" name="Group 32">
            <a:extLst>
              <a:ext uri="{FF2B5EF4-FFF2-40B4-BE49-F238E27FC236}">
                <a16:creationId xmlns:a16="http://schemas.microsoft.com/office/drawing/2014/main" id="{4D49D16F-E3ED-1C4B-8247-E80422DA90C3}"/>
              </a:ext>
            </a:extLst>
          </p:cNvPr>
          <p:cNvGrpSpPr>
            <a:grpSpLocks/>
          </p:cNvGrpSpPr>
          <p:nvPr/>
        </p:nvGrpSpPr>
        <p:grpSpPr bwMode="auto">
          <a:xfrm>
            <a:off x="2362200" y="4191000"/>
            <a:ext cx="673100" cy="800100"/>
            <a:chOff x="4212" y="2144"/>
            <a:chExt cx="424" cy="504"/>
          </a:xfrm>
        </p:grpSpPr>
        <p:grpSp>
          <p:nvGrpSpPr>
            <p:cNvPr id="62524" name="Group 33">
              <a:extLst>
                <a:ext uri="{FF2B5EF4-FFF2-40B4-BE49-F238E27FC236}">
                  <a16:creationId xmlns:a16="http://schemas.microsoft.com/office/drawing/2014/main" id="{E471D2B6-188E-DF4D-B561-C7F2B8979CF0}"/>
                </a:ext>
              </a:extLst>
            </p:cNvPr>
            <p:cNvGrpSpPr>
              <a:grpSpLocks/>
            </p:cNvGrpSpPr>
            <p:nvPr/>
          </p:nvGrpSpPr>
          <p:grpSpPr bwMode="auto">
            <a:xfrm>
              <a:off x="4212" y="2144"/>
              <a:ext cx="424" cy="504"/>
              <a:chOff x="4212" y="2144"/>
              <a:chExt cx="424" cy="504"/>
            </a:xfrm>
          </p:grpSpPr>
          <p:grpSp>
            <p:nvGrpSpPr>
              <p:cNvPr id="62526" name="Group 34">
                <a:extLst>
                  <a:ext uri="{FF2B5EF4-FFF2-40B4-BE49-F238E27FC236}">
                    <a16:creationId xmlns:a16="http://schemas.microsoft.com/office/drawing/2014/main" id="{7F067AC6-F897-884A-841B-DD14F76A5DB4}"/>
                  </a:ext>
                </a:extLst>
              </p:cNvPr>
              <p:cNvGrpSpPr>
                <a:grpSpLocks/>
              </p:cNvGrpSpPr>
              <p:nvPr/>
            </p:nvGrpSpPr>
            <p:grpSpPr bwMode="auto">
              <a:xfrm>
                <a:off x="4212" y="2144"/>
                <a:ext cx="424" cy="504"/>
                <a:chOff x="4212" y="2144"/>
                <a:chExt cx="424" cy="504"/>
              </a:xfrm>
            </p:grpSpPr>
            <p:sp>
              <p:nvSpPr>
                <p:cNvPr id="62528" name="AutoShape 35">
                  <a:extLst>
                    <a:ext uri="{FF2B5EF4-FFF2-40B4-BE49-F238E27FC236}">
                      <a16:creationId xmlns:a16="http://schemas.microsoft.com/office/drawing/2014/main" id="{4EE3FD76-6E68-CD46-9CB4-7B23191DE714}"/>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29" name="AutoShape 36">
                  <a:extLst>
                    <a:ext uri="{FF2B5EF4-FFF2-40B4-BE49-F238E27FC236}">
                      <a16:creationId xmlns:a16="http://schemas.microsoft.com/office/drawing/2014/main" id="{DB85E103-445B-604F-B3EF-C92A5536B63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27" name="AutoShape 37">
                <a:extLst>
                  <a:ext uri="{FF2B5EF4-FFF2-40B4-BE49-F238E27FC236}">
                    <a16:creationId xmlns:a16="http://schemas.microsoft.com/office/drawing/2014/main" id="{984D7D5C-7CB7-1749-A6FF-704D0BFF4A0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25" name="Oval 38">
              <a:extLst>
                <a:ext uri="{FF2B5EF4-FFF2-40B4-BE49-F238E27FC236}">
                  <a16:creationId xmlns:a16="http://schemas.microsoft.com/office/drawing/2014/main" id="{FF45B55B-33B9-8840-8871-259887DD26B9}"/>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9" name="Group 17">
            <a:extLst>
              <a:ext uri="{FF2B5EF4-FFF2-40B4-BE49-F238E27FC236}">
                <a16:creationId xmlns:a16="http://schemas.microsoft.com/office/drawing/2014/main" id="{7CF0532F-2271-D546-96BB-84DEEEF0CCF2}"/>
              </a:ext>
            </a:extLst>
          </p:cNvPr>
          <p:cNvGrpSpPr>
            <a:grpSpLocks/>
          </p:cNvGrpSpPr>
          <p:nvPr/>
        </p:nvGrpSpPr>
        <p:grpSpPr bwMode="auto">
          <a:xfrm>
            <a:off x="3733800" y="5029200"/>
            <a:ext cx="673100" cy="800100"/>
            <a:chOff x="4228" y="2820"/>
            <a:chExt cx="424" cy="504"/>
          </a:xfrm>
        </p:grpSpPr>
        <p:grpSp>
          <p:nvGrpSpPr>
            <p:cNvPr id="62519" name="Group 18">
              <a:extLst>
                <a:ext uri="{FF2B5EF4-FFF2-40B4-BE49-F238E27FC236}">
                  <a16:creationId xmlns:a16="http://schemas.microsoft.com/office/drawing/2014/main" id="{E0200B16-E325-FC41-8816-F605BDE63376}"/>
                </a:ext>
              </a:extLst>
            </p:cNvPr>
            <p:cNvGrpSpPr>
              <a:grpSpLocks/>
            </p:cNvGrpSpPr>
            <p:nvPr/>
          </p:nvGrpSpPr>
          <p:grpSpPr bwMode="auto">
            <a:xfrm>
              <a:off x="4228" y="2820"/>
              <a:ext cx="424" cy="504"/>
              <a:chOff x="4228" y="2820"/>
              <a:chExt cx="424" cy="504"/>
            </a:xfrm>
          </p:grpSpPr>
          <p:sp>
            <p:nvSpPr>
              <p:cNvPr id="62522" name="AutoShape 19">
                <a:extLst>
                  <a:ext uri="{FF2B5EF4-FFF2-40B4-BE49-F238E27FC236}">
                    <a16:creationId xmlns:a16="http://schemas.microsoft.com/office/drawing/2014/main" id="{3226E231-6C38-1840-8F11-0381058E84B9}"/>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23" name="AutoShape 20">
                <a:extLst>
                  <a:ext uri="{FF2B5EF4-FFF2-40B4-BE49-F238E27FC236}">
                    <a16:creationId xmlns:a16="http://schemas.microsoft.com/office/drawing/2014/main" id="{5CCC343E-E1E1-D746-8F6F-5A730250045D}"/>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20" name="Oval 21">
              <a:extLst>
                <a:ext uri="{FF2B5EF4-FFF2-40B4-BE49-F238E27FC236}">
                  <a16:creationId xmlns:a16="http://schemas.microsoft.com/office/drawing/2014/main" id="{CD59BC70-896B-1048-9EE1-BCA1B5C9B52B}"/>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21" name="AutoShape 22">
              <a:extLst>
                <a:ext uri="{FF2B5EF4-FFF2-40B4-BE49-F238E27FC236}">
                  <a16:creationId xmlns:a16="http://schemas.microsoft.com/office/drawing/2014/main" id="{0C4DD2F3-0311-904E-9F90-AE4F50F13BCE}"/>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80" name="Group 23">
            <a:extLst>
              <a:ext uri="{FF2B5EF4-FFF2-40B4-BE49-F238E27FC236}">
                <a16:creationId xmlns:a16="http://schemas.microsoft.com/office/drawing/2014/main" id="{D062E33E-B20D-054B-B833-D0F9CDF49965}"/>
              </a:ext>
            </a:extLst>
          </p:cNvPr>
          <p:cNvGrpSpPr>
            <a:grpSpLocks/>
          </p:cNvGrpSpPr>
          <p:nvPr/>
        </p:nvGrpSpPr>
        <p:grpSpPr bwMode="auto">
          <a:xfrm>
            <a:off x="4419600" y="5105400"/>
            <a:ext cx="661988" cy="649288"/>
            <a:chOff x="4319" y="3408"/>
            <a:chExt cx="417" cy="409"/>
          </a:xfrm>
        </p:grpSpPr>
        <p:grpSp>
          <p:nvGrpSpPr>
            <p:cNvPr id="62511" name="Group 24">
              <a:extLst>
                <a:ext uri="{FF2B5EF4-FFF2-40B4-BE49-F238E27FC236}">
                  <a16:creationId xmlns:a16="http://schemas.microsoft.com/office/drawing/2014/main" id="{F0619585-340E-0B43-899F-5FE70EE0A3FE}"/>
                </a:ext>
              </a:extLst>
            </p:cNvPr>
            <p:cNvGrpSpPr>
              <a:grpSpLocks/>
            </p:cNvGrpSpPr>
            <p:nvPr/>
          </p:nvGrpSpPr>
          <p:grpSpPr bwMode="auto">
            <a:xfrm>
              <a:off x="4321" y="3601"/>
              <a:ext cx="415" cy="216"/>
              <a:chOff x="4321" y="3601"/>
              <a:chExt cx="415" cy="216"/>
            </a:xfrm>
          </p:grpSpPr>
          <p:sp>
            <p:nvSpPr>
              <p:cNvPr id="62515" name="Freeform 25">
                <a:extLst>
                  <a:ext uri="{FF2B5EF4-FFF2-40B4-BE49-F238E27FC236}">
                    <a16:creationId xmlns:a16="http://schemas.microsoft.com/office/drawing/2014/main" id="{7AB3C233-593C-C84F-8601-952E4568EC0B}"/>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6" name="Rectangle 26">
                <a:extLst>
                  <a:ext uri="{FF2B5EF4-FFF2-40B4-BE49-F238E27FC236}">
                    <a16:creationId xmlns:a16="http://schemas.microsoft.com/office/drawing/2014/main" id="{2C42B9EB-5115-3145-BA1D-BC7A7E96978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7" name="Rectangle 27">
                <a:extLst>
                  <a:ext uri="{FF2B5EF4-FFF2-40B4-BE49-F238E27FC236}">
                    <a16:creationId xmlns:a16="http://schemas.microsoft.com/office/drawing/2014/main" id="{C189FB5B-758C-C24A-A51C-3D6993E5E0BE}"/>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8" name="Rectangle 28">
                <a:extLst>
                  <a:ext uri="{FF2B5EF4-FFF2-40B4-BE49-F238E27FC236}">
                    <a16:creationId xmlns:a16="http://schemas.microsoft.com/office/drawing/2014/main" id="{BDEC3B0C-5C62-9342-9683-1097B0FE2AE4}"/>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12" name="Group 29">
              <a:extLst>
                <a:ext uri="{FF2B5EF4-FFF2-40B4-BE49-F238E27FC236}">
                  <a16:creationId xmlns:a16="http://schemas.microsoft.com/office/drawing/2014/main" id="{4AE665BA-E3F2-7445-ABB9-4788476EA34B}"/>
                </a:ext>
              </a:extLst>
            </p:cNvPr>
            <p:cNvGrpSpPr>
              <a:grpSpLocks/>
            </p:cNvGrpSpPr>
            <p:nvPr/>
          </p:nvGrpSpPr>
          <p:grpSpPr bwMode="auto">
            <a:xfrm>
              <a:off x="4319" y="3408"/>
              <a:ext cx="217" cy="409"/>
              <a:chOff x="4319" y="3408"/>
              <a:chExt cx="217" cy="409"/>
            </a:xfrm>
          </p:grpSpPr>
          <p:sp>
            <p:nvSpPr>
              <p:cNvPr id="62513" name="Oval 30">
                <a:extLst>
                  <a:ext uri="{FF2B5EF4-FFF2-40B4-BE49-F238E27FC236}">
                    <a16:creationId xmlns:a16="http://schemas.microsoft.com/office/drawing/2014/main" id="{DEDDDCD1-0F13-9E4A-B0D4-4A2F7C408563}"/>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4" name="Freeform 31">
                <a:extLst>
                  <a:ext uri="{FF2B5EF4-FFF2-40B4-BE49-F238E27FC236}">
                    <a16:creationId xmlns:a16="http://schemas.microsoft.com/office/drawing/2014/main" id="{81B882DC-9BAB-1741-8FF0-898F6F5DBC2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81" name="Group 32">
            <a:extLst>
              <a:ext uri="{FF2B5EF4-FFF2-40B4-BE49-F238E27FC236}">
                <a16:creationId xmlns:a16="http://schemas.microsoft.com/office/drawing/2014/main" id="{7ADFE9C2-1D1A-2B45-905B-12865F2AD926}"/>
              </a:ext>
            </a:extLst>
          </p:cNvPr>
          <p:cNvGrpSpPr>
            <a:grpSpLocks/>
          </p:cNvGrpSpPr>
          <p:nvPr/>
        </p:nvGrpSpPr>
        <p:grpSpPr bwMode="auto">
          <a:xfrm>
            <a:off x="3048000" y="5029200"/>
            <a:ext cx="673100" cy="800100"/>
            <a:chOff x="4212" y="2144"/>
            <a:chExt cx="424" cy="504"/>
          </a:xfrm>
        </p:grpSpPr>
        <p:grpSp>
          <p:nvGrpSpPr>
            <p:cNvPr id="62505" name="Group 33">
              <a:extLst>
                <a:ext uri="{FF2B5EF4-FFF2-40B4-BE49-F238E27FC236}">
                  <a16:creationId xmlns:a16="http://schemas.microsoft.com/office/drawing/2014/main" id="{172D659B-8143-264D-9DD0-B7E66B8D1F0F}"/>
                </a:ext>
              </a:extLst>
            </p:cNvPr>
            <p:cNvGrpSpPr>
              <a:grpSpLocks/>
            </p:cNvGrpSpPr>
            <p:nvPr/>
          </p:nvGrpSpPr>
          <p:grpSpPr bwMode="auto">
            <a:xfrm>
              <a:off x="4212" y="2144"/>
              <a:ext cx="424" cy="504"/>
              <a:chOff x="4212" y="2144"/>
              <a:chExt cx="424" cy="504"/>
            </a:xfrm>
          </p:grpSpPr>
          <p:grpSp>
            <p:nvGrpSpPr>
              <p:cNvPr id="62507" name="Group 34">
                <a:extLst>
                  <a:ext uri="{FF2B5EF4-FFF2-40B4-BE49-F238E27FC236}">
                    <a16:creationId xmlns:a16="http://schemas.microsoft.com/office/drawing/2014/main" id="{05DF82EB-C56E-184B-837F-65B106A5E55B}"/>
                  </a:ext>
                </a:extLst>
              </p:cNvPr>
              <p:cNvGrpSpPr>
                <a:grpSpLocks/>
              </p:cNvGrpSpPr>
              <p:nvPr/>
            </p:nvGrpSpPr>
            <p:grpSpPr bwMode="auto">
              <a:xfrm>
                <a:off x="4212" y="2144"/>
                <a:ext cx="424" cy="504"/>
                <a:chOff x="4212" y="2144"/>
                <a:chExt cx="424" cy="504"/>
              </a:xfrm>
            </p:grpSpPr>
            <p:sp>
              <p:nvSpPr>
                <p:cNvPr id="62509" name="AutoShape 35">
                  <a:extLst>
                    <a:ext uri="{FF2B5EF4-FFF2-40B4-BE49-F238E27FC236}">
                      <a16:creationId xmlns:a16="http://schemas.microsoft.com/office/drawing/2014/main" id="{9ECDEDC2-23B3-FC49-8CDA-DBB63E0E0471}"/>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0" name="AutoShape 36">
                  <a:extLst>
                    <a:ext uri="{FF2B5EF4-FFF2-40B4-BE49-F238E27FC236}">
                      <a16:creationId xmlns:a16="http://schemas.microsoft.com/office/drawing/2014/main" id="{65DB6C4E-BD33-244F-B7E0-ACC6ECEE177C}"/>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08" name="AutoShape 37">
                <a:extLst>
                  <a:ext uri="{FF2B5EF4-FFF2-40B4-BE49-F238E27FC236}">
                    <a16:creationId xmlns:a16="http://schemas.microsoft.com/office/drawing/2014/main" id="{60DAC86F-B51A-B941-A993-909536658B3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06" name="Oval 38">
              <a:extLst>
                <a:ext uri="{FF2B5EF4-FFF2-40B4-BE49-F238E27FC236}">
                  <a16:creationId xmlns:a16="http://schemas.microsoft.com/office/drawing/2014/main" id="{49604987-AB15-B548-81F6-408193392889}"/>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482" name="Line 95">
            <a:extLst>
              <a:ext uri="{FF2B5EF4-FFF2-40B4-BE49-F238E27FC236}">
                <a16:creationId xmlns:a16="http://schemas.microsoft.com/office/drawing/2014/main" id="{9599072C-42CA-0A4C-A3A2-8ADD1F7EEF8F}"/>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3" name="Line 96">
            <a:extLst>
              <a:ext uri="{FF2B5EF4-FFF2-40B4-BE49-F238E27FC236}">
                <a16:creationId xmlns:a16="http://schemas.microsoft.com/office/drawing/2014/main" id="{EB4C3042-A74D-474E-8CC5-BD575228B539}"/>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4" name="Line 97">
            <a:extLst>
              <a:ext uri="{FF2B5EF4-FFF2-40B4-BE49-F238E27FC236}">
                <a16:creationId xmlns:a16="http://schemas.microsoft.com/office/drawing/2014/main" id="{13416704-1F62-A44B-9A20-E351748E57F2}"/>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5" name="Text Box 98">
            <a:extLst>
              <a:ext uri="{FF2B5EF4-FFF2-40B4-BE49-F238E27FC236}">
                <a16:creationId xmlns:a16="http://schemas.microsoft.com/office/drawing/2014/main" id="{2C8BBFAF-8178-3847-B875-1230394D671E}"/>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2486" name="Text Box 99">
            <a:extLst>
              <a:ext uri="{FF2B5EF4-FFF2-40B4-BE49-F238E27FC236}">
                <a16:creationId xmlns:a16="http://schemas.microsoft.com/office/drawing/2014/main" id="{F31799D5-C84D-1546-94E5-DAABECEA4C34}"/>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2487" name="Text Box 100">
            <a:extLst>
              <a:ext uri="{FF2B5EF4-FFF2-40B4-BE49-F238E27FC236}">
                <a16:creationId xmlns:a16="http://schemas.microsoft.com/office/drawing/2014/main" id="{79D2440C-E304-DA41-B4E7-4F0C1C84E15D}"/>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2488" name="Line 101">
            <a:extLst>
              <a:ext uri="{FF2B5EF4-FFF2-40B4-BE49-F238E27FC236}">
                <a16:creationId xmlns:a16="http://schemas.microsoft.com/office/drawing/2014/main" id="{CAF07797-9206-B14A-B9C1-4C4164394E8A}"/>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9" name="Line 102">
            <a:extLst>
              <a:ext uri="{FF2B5EF4-FFF2-40B4-BE49-F238E27FC236}">
                <a16:creationId xmlns:a16="http://schemas.microsoft.com/office/drawing/2014/main" id="{AB227CFE-6D8E-B241-9A22-221A2B6C2B59}"/>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0" name="Text Box 104">
            <a:extLst>
              <a:ext uri="{FF2B5EF4-FFF2-40B4-BE49-F238E27FC236}">
                <a16:creationId xmlns:a16="http://schemas.microsoft.com/office/drawing/2014/main" id="{1524A88B-1D90-B14A-A84D-C647C410CB04}"/>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2491" name="Text Box 105">
            <a:extLst>
              <a:ext uri="{FF2B5EF4-FFF2-40B4-BE49-F238E27FC236}">
                <a16:creationId xmlns:a16="http://schemas.microsoft.com/office/drawing/2014/main" id="{576211C0-7EE0-024C-99C7-95E4AEA135DD}"/>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2492" name="Line 107">
            <a:extLst>
              <a:ext uri="{FF2B5EF4-FFF2-40B4-BE49-F238E27FC236}">
                <a16:creationId xmlns:a16="http://schemas.microsoft.com/office/drawing/2014/main" id="{E0BE00C7-F69C-124A-8A69-ACCB278C25C5}"/>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3" name="Line 108">
            <a:extLst>
              <a:ext uri="{FF2B5EF4-FFF2-40B4-BE49-F238E27FC236}">
                <a16:creationId xmlns:a16="http://schemas.microsoft.com/office/drawing/2014/main" id="{A6B2EFB8-338C-814C-A112-42E7D58779EF}"/>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4" name="Text Box 109">
            <a:extLst>
              <a:ext uri="{FF2B5EF4-FFF2-40B4-BE49-F238E27FC236}">
                <a16:creationId xmlns:a16="http://schemas.microsoft.com/office/drawing/2014/main" id="{309E9D36-994D-8941-A592-0EDAE185D2BE}"/>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2495" name="Text Box 118">
            <a:extLst>
              <a:ext uri="{FF2B5EF4-FFF2-40B4-BE49-F238E27FC236}">
                <a16:creationId xmlns:a16="http://schemas.microsoft.com/office/drawing/2014/main" id="{78F75BC1-F306-2249-9912-ECB3AF4AC024}"/>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2496" name="Line 120">
            <a:extLst>
              <a:ext uri="{FF2B5EF4-FFF2-40B4-BE49-F238E27FC236}">
                <a16:creationId xmlns:a16="http://schemas.microsoft.com/office/drawing/2014/main" id="{EE184E5B-100B-A44A-8EF2-ED2521C21E90}"/>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7" name="Line 121">
            <a:extLst>
              <a:ext uri="{FF2B5EF4-FFF2-40B4-BE49-F238E27FC236}">
                <a16:creationId xmlns:a16="http://schemas.microsoft.com/office/drawing/2014/main" id="{06B1D779-DD9B-944E-8924-8889A5668435}"/>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8" name="Line 122">
            <a:extLst>
              <a:ext uri="{FF2B5EF4-FFF2-40B4-BE49-F238E27FC236}">
                <a16:creationId xmlns:a16="http://schemas.microsoft.com/office/drawing/2014/main" id="{66C23132-271D-3A4E-9996-EECBE240C536}"/>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9" name="Line 123">
            <a:extLst>
              <a:ext uri="{FF2B5EF4-FFF2-40B4-BE49-F238E27FC236}">
                <a16:creationId xmlns:a16="http://schemas.microsoft.com/office/drawing/2014/main" id="{40543567-501F-9F42-9726-9C68DBBF92AD}"/>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0" name="Line 124">
            <a:extLst>
              <a:ext uri="{FF2B5EF4-FFF2-40B4-BE49-F238E27FC236}">
                <a16:creationId xmlns:a16="http://schemas.microsoft.com/office/drawing/2014/main" id="{3DA463CA-C3CF-994E-86E0-93E481A03513}"/>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1" name="Line 125">
            <a:extLst>
              <a:ext uri="{FF2B5EF4-FFF2-40B4-BE49-F238E27FC236}">
                <a16:creationId xmlns:a16="http://schemas.microsoft.com/office/drawing/2014/main" id="{751D038A-3303-6E46-834E-CCAC5E5162D6}"/>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2" name="Line 126">
            <a:extLst>
              <a:ext uri="{FF2B5EF4-FFF2-40B4-BE49-F238E27FC236}">
                <a16:creationId xmlns:a16="http://schemas.microsoft.com/office/drawing/2014/main" id="{9C83CA8D-2331-9E49-8A43-9A8902F267AF}"/>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3" name="Line 127">
            <a:extLst>
              <a:ext uri="{FF2B5EF4-FFF2-40B4-BE49-F238E27FC236}">
                <a16:creationId xmlns:a16="http://schemas.microsoft.com/office/drawing/2014/main" id="{F2C06ED0-A97D-8348-81C5-1A63BB86492B}"/>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4" name="AutoShape 132">
            <a:extLst>
              <a:ext uri="{FF2B5EF4-FFF2-40B4-BE49-F238E27FC236}">
                <a16:creationId xmlns:a16="http://schemas.microsoft.com/office/drawing/2014/main" id="{0622A7AF-506E-D04B-923D-A23ADCFFA424}"/>
              </a:ext>
            </a:extLst>
          </p:cNvPr>
          <p:cNvSpPr>
            <a:spLocks noChangeArrowheads="1"/>
          </p:cNvSpPr>
          <p:nvPr/>
        </p:nvSpPr>
        <p:spPr bwMode="auto">
          <a:xfrm>
            <a:off x="2286000" y="2209800"/>
            <a:ext cx="838200" cy="28956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a:t>
            </a:r>
            <a:br>
              <a:rPr lang="en-US" altLang="zh-CN" dirty="0"/>
            </a:br>
            <a:endParaRPr lang="en-US" altLang="zh-CN" dirty="0"/>
          </a:p>
        </p:txBody>
      </p:sp>
    </p:spTree>
    <p:extLst>
      <p:ext uri="{BB962C8B-B14F-4D97-AF65-F5344CB8AC3E}">
        <p14:creationId xmlns:p14="http://schemas.microsoft.com/office/powerpoint/2010/main" val="1927940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529F376C-6E3C-3842-8481-D1AE183B25A1}"/>
              </a:ext>
            </a:extLst>
          </p:cNvPr>
          <p:cNvSpPr>
            <a:spLocks noGrp="1" noChangeArrowheads="1"/>
          </p:cNvSpPr>
          <p:nvPr>
            <p:ph type="title"/>
          </p:nvPr>
        </p:nvSpPr>
        <p:spPr/>
        <p:txBody>
          <a:bodyPr/>
          <a:lstStyle/>
          <a:p>
            <a:pPr eaLnBrk="1" hangingPunct="1"/>
            <a:r>
              <a:rPr lang="en-US" altLang="zh-CN"/>
              <a:t>Pipelined Laundry</a:t>
            </a:r>
          </a:p>
        </p:txBody>
      </p:sp>
      <p:sp>
        <p:nvSpPr>
          <p:cNvPr id="64514" name="Rectangle 3">
            <a:extLst>
              <a:ext uri="{FF2B5EF4-FFF2-40B4-BE49-F238E27FC236}">
                <a16:creationId xmlns:a16="http://schemas.microsoft.com/office/drawing/2014/main" id="{757B1E08-C1D0-CE43-8C83-C7ACA5362CD3}"/>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p>
          <a:p>
            <a:pPr eaLnBrk="1" hangingPunct="1">
              <a:lnSpc>
                <a:spcPct val="80000"/>
              </a:lnSpc>
            </a:pPr>
            <a:r>
              <a:rPr lang="en-US" altLang="zh-CN" sz="2800"/>
              <a:t>A task has a series of stages;</a:t>
            </a:r>
          </a:p>
          <a:p>
            <a:pPr eaLnBrk="1" hangingPunct="1">
              <a:lnSpc>
                <a:spcPct val="80000"/>
              </a:lnSpc>
            </a:pPr>
            <a:r>
              <a:rPr lang="en-US" altLang="zh-CN" sz="2800"/>
              <a:t>Stage dependency:</a:t>
            </a:r>
          </a:p>
          <a:p>
            <a:pPr eaLnBrk="1" hangingPunct="1">
              <a:lnSpc>
                <a:spcPct val="80000"/>
              </a:lnSpc>
              <a:buFontTx/>
              <a:buNone/>
            </a:pPr>
            <a:r>
              <a:rPr lang="en-US" altLang="zh-CN" sz="2800"/>
              <a:t>	e.g., wash before dry;</a:t>
            </a:r>
          </a:p>
          <a:p>
            <a:pPr eaLnBrk="1" hangingPunct="1">
              <a:lnSpc>
                <a:spcPct val="80000"/>
              </a:lnSpc>
            </a:pPr>
            <a:r>
              <a:rPr lang="en-US" altLang="zh-CN" sz="2800">
                <a:solidFill>
                  <a:srgbClr val="00CC00"/>
                </a:solidFill>
              </a:rPr>
              <a:t>Multi tasks with overlapping stages;</a:t>
            </a:r>
          </a:p>
          <a:p>
            <a:pPr eaLnBrk="1" hangingPunct="1">
              <a:lnSpc>
                <a:spcPct val="80000"/>
              </a:lnSpc>
            </a:pPr>
            <a:r>
              <a:rPr lang="en-US" altLang="zh-CN" sz="2800"/>
              <a:t>Simultaneously use diff resources to speed up;</a:t>
            </a:r>
          </a:p>
          <a:p>
            <a:pPr eaLnBrk="1" hangingPunct="1">
              <a:lnSpc>
                <a:spcPct val="80000"/>
              </a:lnSpc>
            </a:pPr>
            <a:endParaRPr lang="en-US" altLang="zh-CN" sz="2800">
              <a:solidFill>
                <a:srgbClr val="00CC00"/>
              </a:solidFill>
            </a:endParaRPr>
          </a:p>
        </p:txBody>
      </p:sp>
      <p:sp>
        <p:nvSpPr>
          <p:cNvPr id="64515" name="Line 4">
            <a:extLst>
              <a:ext uri="{FF2B5EF4-FFF2-40B4-BE49-F238E27FC236}">
                <a16:creationId xmlns:a16="http://schemas.microsoft.com/office/drawing/2014/main" id="{104C4B1E-30E8-0D48-A2F1-892271246D52}"/>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16" name="Text Box 5">
            <a:extLst>
              <a:ext uri="{FF2B5EF4-FFF2-40B4-BE49-F238E27FC236}">
                <a16:creationId xmlns:a16="http://schemas.microsoft.com/office/drawing/2014/main" id="{9FE73F9B-85EB-3445-8A95-99AA30796E4E}"/>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4517" name="Group 17">
            <a:extLst>
              <a:ext uri="{FF2B5EF4-FFF2-40B4-BE49-F238E27FC236}">
                <a16:creationId xmlns:a16="http://schemas.microsoft.com/office/drawing/2014/main" id="{EE8D3BC1-7021-F548-BEBC-A6FDF8CEB452}"/>
              </a:ext>
            </a:extLst>
          </p:cNvPr>
          <p:cNvGrpSpPr>
            <a:grpSpLocks/>
          </p:cNvGrpSpPr>
          <p:nvPr/>
        </p:nvGrpSpPr>
        <p:grpSpPr bwMode="auto">
          <a:xfrm>
            <a:off x="1676400" y="2438400"/>
            <a:ext cx="673100" cy="800100"/>
            <a:chOff x="4228" y="2820"/>
            <a:chExt cx="424" cy="504"/>
          </a:xfrm>
        </p:grpSpPr>
        <p:grpSp>
          <p:nvGrpSpPr>
            <p:cNvPr id="64624" name="Group 18">
              <a:extLst>
                <a:ext uri="{FF2B5EF4-FFF2-40B4-BE49-F238E27FC236}">
                  <a16:creationId xmlns:a16="http://schemas.microsoft.com/office/drawing/2014/main" id="{0E3E26E5-11BC-154C-B6A0-976C881CD694}"/>
                </a:ext>
              </a:extLst>
            </p:cNvPr>
            <p:cNvGrpSpPr>
              <a:grpSpLocks/>
            </p:cNvGrpSpPr>
            <p:nvPr/>
          </p:nvGrpSpPr>
          <p:grpSpPr bwMode="auto">
            <a:xfrm>
              <a:off x="4228" y="2820"/>
              <a:ext cx="424" cy="504"/>
              <a:chOff x="4228" y="2820"/>
              <a:chExt cx="424" cy="504"/>
            </a:xfrm>
          </p:grpSpPr>
          <p:sp>
            <p:nvSpPr>
              <p:cNvPr id="64627" name="AutoShape 19">
                <a:extLst>
                  <a:ext uri="{FF2B5EF4-FFF2-40B4-BE49-F238E27FC236}">
                    <a16:creationId xmlns:a16="http://schemas.microsoft.com/office/drawing/2014/main" id="{2FB6E8EC-FD07-BB42-9685-FE49CC58230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8" name="AutoShape 20">
                <a:extLst>
                  <a:ext uri="{FF2B5EF4-FFF2-40B4-BE49-F238E27FC236}">
                    <a16:creationId xmlns:a16="http://schemas.microsoft.com/office/drawing/2014/main" id="{DB062813-5877-6640-8575-5E697BE4298E}"/>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25" name="Oval 21">
              <a:extLst>
                <a:ext uri="{FF2B5EF4-FFF2-40B4-BE49-F238E27FC236}">
                  <a16:creationId xmlns:a16="http://schemas.microsoft.com/office/drawing/2014/main" id="{AC19CBF3-EC1C-F540-BEA2-529EC1669036}"/>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6" name="AutoShape 22">
              <a:extLst>
                <a:ext uri="{FF2B5EF4-FFF2-40B4-BE49-F238E27FC236}">
                  <a16:creationId xmlns:a16="http://schemas.microsoft.com/office/drawing/2014/main" id="{D5446B2B-4E0B-0746-8CCA-AA755587991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18" name="Group 23">
            <a:extLst>
              <a:ext uri="{FF2B5EF4-FFF2-40B4-BE49-F238E27FC236}">
                <a16:creationId xmlns:a16="http://schemas.microsoft.com/office/drawing/2014/main" id="{59DEFC26-BDD8-4E40-9BA7-D4046A68BEA9}"/>
              </a:ext>
            </a:extLst>
          </p:cNvPr>
          <p:cNvGrpSpPr>
            <a:grpSpLocks/>
          </p:cNvGrpSpPr>
          <p:nvPr/>
        </p:nvGrpSpPr>
        <p:grpSpPr bwMode="auto">
          <a:xfrm>
            <a:off x="2362200" y="2514600"/>
            <a:ext cx="661988" cy="649288"/>
            <a:chOff x="4319" y="3408"/>
            <a:chExt cx="417" cy="409"/>
          </a:xfrm>
        </p:grpSpPr>
        <p:grpSp>
          <p:nvGrpSpPr>
            <p:cNvPr id="64616" name="Group 24">
              <a:extLst>
                <a:ext uri="{FF2B5EF4-FFF2-40B4-BE49-F238E27FC236}">
                  <a16:creationId xmlns:a16="http://schemas.microsoft.com/office/drawing/2014/main" id="{8C08602D-4778-3E45-8024-387D9D13D7D3}"/>
                </a:ext>
              </a:extLst>
            </p:cNvPr>
            <p:cNvGrpSpPr>
              <a:grpSpLocks/>
            </p:cNvGrpSpPr>
            <p:nvPr/>
          </p:nvGrpSpPr>
          <p:grpSpPr bwMode="auto">
            <a:xfrm>
              <a:off x="4321" y="3601"/>
              <a:ext cx="415" cy="216"/>
              <a:chOff x="4321" y="3601"/>
              <a:chExt cx="415" cy="216"/>
            </a:xfrm>
          </p:grpSpPr>
          <p:sp>
            <p:nvSpPr>
              <p:cNvPr id="64620" name="Freeform 25">
                <a:extLst>
                  <a:ext uri="{FF2B5EF4-FFF2-40B4-BE49-F238E27FC236}">
                    <a16:creationId xmlns:a16="http://schemas.microsoft.com/office/drawing/2014/main" id="{B25334BD-2D19-5941-9233-5EEF23B1FFE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1" name="Rectangle 26">
                <a:extLst>
                  <a:ext uri="{FF2B5EF4-FFF2-40B4-BE49-F238E27FC236}">
                    <a16:creationId xmlns:a16="http://schemas.microsoft.com/office/drawing/2014/main" id="{D023C3A1-B1CB-BE49-B0CA-19D1A491F255}"/>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2" name="Rectangle 27">
                <a:extLst>
                  <a:ext uri="{FF2B5EF4-FFF2-40B4-BE49-F238E27FC236}">
                    <a16:creationId xmlns:a16="http://schemas.microsoft.com/office/drawing/2014/main" id="{C6642C3F-EFDC-8646-8B51-5E7048506F37}"/>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3" name="Rectangle 28">
                <a:extLst>
                  <a:ext uri="{FF2B5EF4-FFF2-40B4-BE49-F238E27FC236}">
                    <a16:creationId xmlns:a16="http://schemas.microsoft.com/office/drawing/2014/main" id="{A5158391-7576-EE47-8714-508D633E50A8}"/>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617" name="Group 29">
              <a:extLst>
                <a:ext uri="{FF2B5EF4-FFF2-40B4-BE49-F238E27FC236}">
                  <a16:creationId xmlns:a16="http://schemas.microsoft.com/office/drawing/2014/main" id="{0A119BF5-7B3B-BE4E-A96C-F20D7CB3CD80}"/>
                </a:ext>
              </a:extLst>
            </p:cNvPr>
            <p:cNvGrpSpPr>
              <a:grpSpLocks/>
            </p:cNvGrpSpPr>
            <p:nvPr/>
          </p:nvGrpSpPr>
          <p:grpSpPr bwMode="auto">
            <a:xfrm>
              <a:off x="4319" y="3408"/>
              <a:ext cx="217" cy="409"/>
              <a:chOff x="4319" y="3408"/>
              <a:chExt cx="217" cy="409"/>
            </a:xfrm>
          </p:grpSpPr>
          <p:sp>
            <p:nvSpPr>
              <p:cNvPr id="64618" name="Oval 30">
                <a:extLst>
                  <a:ext uri="{FF2B5EF4-FFF2-40B4-BE49-F238E27FC236}">
                    <a16:creationId xmlns:a16="http://schemas.microsoft.com/office/drawing/2014/main" id="{1862395B-E95D-334C-9E01-8F9A8490248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19" name="Freeform 31">
                <a:extLst>
                  <a:ext uri="{FF2B5EF4-FFF2-40B4-BE49-F238E27FC236}">
                    <a16:creationId xmlns:a16="http://schemas.microsoft.com/office/drawing/2014/main" id="{ADC975F8-88CC-334B-8F0D-4952CA68853B}"/>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19" name="Group 32">
            <a:extLst>
              <a:ext uri="{FF2B5EF4-FFF2-40B4-BE49-F238E27FC236}">
                <a16:creationId xmlns:a16="http://schemas.microsoft.com/office/drawing/2014/main" id="{54A18A58-F7F9-904D-B41F-86FB0035A53D}"/>
              </a:ext>
            </a:extLst>
          </p:cNvPr>
          <p:cNvGrpSpPr>
            <a:grpSpLocks/>
          </p:cNvGrpSpPr>
          <p:nvPr/>
        </p:nvGrpSpPr>
        <p:grpSpPr bwMode="auto">
          <a:xfrm>
            <a:off x="990600" y="2438400"/>
            <a:ext cx="673100" cy="800100"/>
            <a:chOff x="4212" y="2144"/>
            <a:chExt cx="424" cy="504"/>
          </a:xfrm>
        </p:grpSpPr>
        <p:grpSp>
          <p:nvGrpSpPr>
            <p:cNvPr id="64610" name="Group 33">
              <a:extLst>
                <a:ext uri="{FF2B5EF4-FFF2-40B4-BE49-F238E27FC236}">
                  <a16:creationId xmlns:a16="http://schemas.microsoft.com/office/drawing/2014/main" id="{E9D97C59-697E-C240-BE4A-3CED1F35DAD4}"/>
                </a:ext>
              </a:extLst>
            </p:cNvPr>
            <p:cNvGrpSpPr>
              <a:grpSpLocks/>
            </p:cNvGrpSpPr>
            <p:nvPr/>
          </p:nvGrpSpPr>
          <p:grpSpPr bwMode="auto">
            <a:xfrm>
              <a:off x="4212" y="2144"/>
              <a:ext cx="424" cy="504"/>
              <a:chOff x="4212" y="2144"/>
              <a:chExt cx="424" cy="504"/>
            </a:xfrm>
          </p:grpSpPr>
          <p:grpSp>
            <p:nvGrpSpPr>
              <p:cNvPr id="64612" name="Group 34">
                <a:extLst>
                  <a:ext uri="{FF2B5EF4-FFF2-40B4-BE49-F238E27FC236}">
                    <a16:creationId xmlns:a16="http://schemas.microsoft.com/office/drawing/2014/main" id="{AA6C3C7C-0D73-DA49-8BA5-9E79958F1CAA}"/>
                  </a:ext>
                </a:extLst>
              </p:cNvPr>
              <p:cNvGrpSpPr>
                <a:grpSpLocks/>
              </p:cNvGrpSpPr>
              <p:nvPr/>
            </p:nvGrpSpPr>
            <p:grpSpPr bwMode="auto">
              <a:xfrm>
                <a:off x="4212" y="2144"/>
                <a:ext cx="424" cy="504"/>
                <a:chOff x="4212" y="2144"/>
                <a:chExt cx="424" cy="504"/>
              </a:xfrm>
            </p:grpSpPr>
            <p:sp>
              <p:nvSpPr>
                <p:cNvPr id="64614" name="AutoShape 35">
                  <a:extLst>
                    <a:ext uri="{FF2B5EF4-FFF2-40B4-BE49-F238E27FC236}">
                      <a16:creationId xmlns:a16="http://schemas.microsoft.com/office/drawing/2014/main" id="{7251B4ED-2F93-1341-A4BA-19371AB2436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15" name="AutoShape 36">
                  <a:extLst>
                    <a:ext uri="{FF2B5EF4-FFF2-40B4-BE49-F238E27FC236}">
                      <a16:creationId xmlns:a16="http://schemas.microsoft.com/office/drawing/2014/main" id="{CD8A1121-C1D9-FB44-88BA-35667C85D359}"/>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13" name="AutoShape 37">
                <a:extLst>
                  <a:ext uri="{FF2B5EF4-FFF2-40B4-BE49-F238E27FC236}">
                    <a16:creationId xmlns:a16="http://schemas.microsoft.com/office/drawing/2014/main" id="{71469273-9E0B-2B45-8028-122B70572B06}"/>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11" name="Oval 38">
              <a:extLst>
                <a:ext uri="{FF2B5EF4-FFF2-40B4-BE49-F238E27FC236}">
                  <a16:creationId xmlns:a16="http://schemas.microsoft.com/office/drawing/2014/main" id="{18782046-0DB0-6041-AA2C-D3CAC5AB019A}"/>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20" name="Text Box 28">
            <a:extLst>
              <a:ext uri="{FF2B5EF4-FFF2-40B4-BE49-F238E27FC236}">
                <a16:creationId xmlns:a16="http://schemas.microsoft.com/office/drawing/2014/main" id="{01303108-88BD-D14C-81A0-3DD18AA9DCF1}"/>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4521" name="Group 17">
            <a:extLst>
              <a:ext uri="{FF2B5EF4-FFF2-40B4-BE49-F238E27FC236}">
                <a16:creationId xmlns:a16="http://schemas.microsoft.com/office/drawing/2014/main" id="{BBCD8877-B042-634C-AB0C-E455EB216CA3}"/>
              </a:ext>
            </a:extLst>
          </p:cNvPr>
          <p:cNvGrpSpPr>
            <a:grpSpLocks/>
          </p:cNvGrpSpPr>
          <p:nvPr/>
        </p:nvGrpSpPr>
        <p:grpSpPr bwMode="auto">
          <a:xfrm>
            <a:off x="2362200" y="3276600"/>
            <a:ext cx="673100" cy="800100"/>
            <a:chOff x="4228" y="2820"/>
            <a:chExt cx="424" cy="504"/>
          </a:xfrm>
        </p:grpSpPr>
        <p:grpSp>
          <p:nvGrpSpPr>
            <p:cNvPr id="64605" name="Group 18">
              <a:extLst>
                <a:ext uri="{FF2B5EF4-FFF2-40B4-BE49-F238E27FC236}">
                  <a16:creationId xmlns:a16="http://schemas.microsoft.com/office/drawing/2014/main" id="{192D1232-1EF7-B841-8AAE-18C68C652431}"/>
                </a:ext>
              </a:extLst>
            </p:cNvPr>
            <p:cNvGrpSpPr>
              <a:grpSpLocks/>
            </p:cNvGrpSpPr>
            <p:nvPr/>
          </p:nvGrpSpPr>
          <p:grpSpPr bwMode="auto">
            <a:xfrm>
              <a:off x="4228" y="2820"/>
              <a:ext cx="424" cy="504"/>
              <a:chOff x="4228" y="2820"/>
              <a:chExt cx="424" cy="504"/>
            </a:xfrm>
          </p:grpSpPr>
          <p:sp>
            <p:nvSpPr>
              <p:cNvPr id="64608" name="AutoShape 19">
                <a:extLst>
                  <a:ext uri="{FF2B5EF4-FFF2-40B4-BE49-F238E27FC236}">
                    <a16:creationId xmlns:a16="http://schemas.microsoft.com/office/drawing/2014/main" id="{D1D3C48D-C902-234D-A246-886FF4FE647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9" name="AutoShape 20">
                <a:extLst>
                  <a:ext uri="{FF2B5EF4-FFF2-40B4-BE49-F238E27FC236}">
                    <a16:creationId xmlns:a16="http://schemas.microsoft.com/office/drawing/2014/main" id="{FABCD6D5-1BF9-F842-B0CD-2A122828B0EE}"/>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06" name="Oval 21">
              <a:extLst>
                <a:ext uri="{FF2B5EF4-FFF2-40B4-BE49-F238E27FC236}">
                  <a16:creationId xmlns:a16="http://schemas.microsoft.com/office/drawing/2014/main" id="{5C7FF4CA-9C6D-3044-B73D-CD15D2D0B21C}"/>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7" name="AutoShape 22">
              <a:extLst>
                <a:ext uri="{FF2B5EF4-FFF2-40B4-BE49-F238E27FC236}">
                  <a16:creationId xmlns:a16="http://schemas.microsoft.com/office/drawing/2014/main" id="{A3621594-4DCF-B94E-9663-B28F3BB00279}"/>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2" name="Group 23">
            <a:extLst>
              <a:ext uri="{FF2B5EF4-FFF2-40B4-BE49-F238E27FC236}">
                <a16:creationId xmlns:a16="http://schemas.microsoft.com/office/drawing/2014/main" id="{370825C4-4614-4F46-90C0-1A6E3F897322}"/>
              </a:ext>
            </a:extLst>
          </p:cNvPr>
          <p:cNvGrpSpPr>
            <a:grpSpLocks/>
          </p:cNvGrpSpPr>
          <p:nvPr/>
        </p:nvGrpSpPr>
        <p:grpSpPr bwMode="auto">
          <a:xfrm>
            <a:off x="3048000" y="3352800"/>
            <a:ext cx="661988" cy="649288"/>
            <a:chOff x="4319" y="3408"/>
            <a:chExt cx="417" cy="409"/>
          </a:xfrm>
        </p:grpSpPr>
        <p:grpSp>
          <p:nvGrpSpPr>
            <p:cNvPr id="64597" name="Group 24">
              <a:extLst>
                <a:ext uri="{FF2B5EF4-FFF2-40B4-BE49-F238E27FC236}">
                  <a16:creationId xmlns:a16="http://schemas.microsoft.com/office/drawing/2014/main" id="{51BEE5C2-7F7B-9946-A697-ED99ED999D23}"/>
                </a:ext>
              </a:extLst>
            </p:cNvPr>
            <p:cNvGrpSpPr>
              <a:grpSpLocks/>
            </p:cNvGrpSpPr>
            <p:nvPr/>
          </p:nvGrpSpPr>
          <p:grpSpPr bwMode="auto">
            <a:xfrm>
              <a:off x="4321" y="3601"/>
              <a:ext cx="415" cy="216"/>
              <a:chOff x="4321" y="3601"/>
              <a:chExt cx="415" cy="216"/>
            </a:xfrm>
          </p:grpSpPr>
          <p:sp>
            <p:nvSpPr>
              <p:cNvPr id="64601" name="Freeform 25">
                <a:extLst>
                  <a:ext uri="{FF2B5EF4-FFF2-40B4-BE49-F238E27FC236}">
                    <a16:creationId xmlns:a16="http://schemas.microsoft.com/office/drawing/2014/main" id="{D001B94B-6234-8A4D-889A-35F1A6256BD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2" name="Rectangle 26">
                <a:extLst>
                  <a:ext uri="{FF2B5EF4-FFF2-40B4-BE49-F238E27FC236}">
                    <a16:creationId xmlns:a16="http://schemas.microsoft.com/office/drawing/2014/main" id="{B8F7DD09-960F-C34B-9105-D9D40F0F4BD3}"/>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3" name="Rectangle 27">
                <a:extLst>
                  <a:ext uri="{FF2B5EF4-FFF2-40B4-BE49-F238E27FC236}">
                    <a16:creationId xmlns:a16="http://schemas.microsoft.com/office/drawing/2014/main" id="{597CCE46-EB8C-0E48-A202-97954A353E1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4" name="Rectangle 28">
                <a:extLst>
                  <a:ext uri="{FF2B5EF4-FFF2-40B4-BE49-F238E27FC236}">
                    <a16:creationId xmlns:a16="http://schemas.microsoft.com/office/drawing/2014/main" id="{D0392DD7-EF43-374B-A9EF-7B087F114A5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98" name="Group 29">
              <a:extLst>
                <a:ext uri="{FF2B5EF4-FFF2-40B4-BE49-F238E27FC236}">
                  <a16:creationId xmlns:a16="http://schemas.microsoft.com/office/drawing/2014/main" id="{D785572C-B4E0-F148-8CDD-1DF38ED359B5}"/>
                </a:ext>
              </a:extLst>
            </p:cNvPr>
            <p:cNvGrpSpPr>
              <a:grpSpLocks/>
            </p:cNvGrpSpPr>
            <p:nvPr/>
          </p:nvGrpSpPr>
          <p:grpSpPr bwMode="auto">
            <a:xfrm>
              <a:off x="4319" y="3408"/>
              <a:ext cx="217" cy="409"/>
              <a:chOff x="4319" y="3408"/>
              <a:chExt cx="217" cy="409"/>
            </a:xfrm>
          </p:grpSpPr>
          <p:sp>
            <p:nvSpPr>
              <p:cNvPr id="64599" name="Oval 30">
                <a:extLst>
                  <a:ext uri="{FF2B5EF4-FFF2-40B4-BE49-F238E27FC236}">
                    <a16:creationId xmlns:a16="http://schemas.microsoft.com/office/drawing/2014/main" id="{68ACCE53-4DB5-6844-9F39-B388CD3271F3}"/>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0" name="Freeform 31">
                <a:extLst>
                  <a:ext uri="{FF2B5EF4-FFF2-40B4-BE49-F238E27FC236}">
                    <a16:creationId xmlns:a16="http://schemas.microsoft.com/office/drawing/2014/main" id="{63BB30DD-0E66-434B-97E4-DFC7B306EDF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23" name="Group 32">
            <a:extLst>
              <a:ext uri="{FF2B5EF4-FFF2-40B4-BE49-F238E27FC236}">
                <a16:creationId xmlns:a16="http://schemas.microsoft.com/office/drawing/2014/main" id="{DBC5A1DA-B3B6-1B44-A4CA-A12A81CB14B3}"/>
              </a:ext>
            </a:extLst>
          </p:cNvPr>
          <p:cNvGrpSpPr>
            <a:grpSpLocks/>
          </p:cNvGrpSpPr>
          <p:nvPr/>
        </p:nvGrpSpPr>
        <p:grpSpPr bwMode="auto">
          <a:xfrm>
            <a:off x="1676400" y="3276600"/>
            <a:ext cx="673100" cy="800100"/>
            <a:chOff x="4212" y="2144"/>
            <a:chExt cx="424" cy="504"/>
          </a:xfrm>
        </p:grpSpPr>
        <p:grpSp>
          <p:nvGrpSpPr>
            <p:cNvPr id="64591" name="Group 33">
              <a:extLst>
                <a:ext uri="{FF2B5EF4-FFF2-40B4-BE49-F238E27FC236}">
                  <a16:creationId xmlns:a16="http://schemas.microsoft.com/office/drawing/2014/main" id="{AB608128-8E72-1E44-B2B3-5E50CD0FD4C2}"/>
                </a:ext>
              </a:extLst>
            </p:cNvPr>
            <p:cNvGrpSpPr>
              <a:grpSpLocks/>
            </p:cNvGrpSpPr>
            <p:nvPr/>
          </p:nvGrpSpPr>
          <p:grpSpPr bwMode="auto">
            <a:xfrm>
              <a:off x="4212" y="2144"/>
              <a:ext cx="424" cy="504"/>
              <a:chOff x="4212" y="2144"/>
              <a:chExt cx="424" cy="504"/>
            </a:xfrm>
          </p:grpSpPr>
          <p:grpSp>
            <p:nvGrpSpPr>
              <p:cNvPr id="64593" name="Group 34">
                <a:extLst>
                  <a:ext uri="{FF2B5EF4-FFF2-40B4-BE49-F238E27FC236}">
                    <a16:creationId xmlns:a16="http://schemas.microsoft.com/office/drawing/2014/main" id="{B2855049-A14E-0446-A186-341EA0755FBF}"/>
                  </a:ext>
                </a:extLst>
              </p:cNvPr>
              <p:cNvGrpSpPr>
                <a:grpSpLocks/>
              </p:cNvGrpSpPr>
              <p:nvPr/>
            </p:nvGrpSpPr>
            <p:grpSpPr bwMode="auto">
              <a:xfrm>
                <a:off x="4212" y="2144"/>
                <a:ext cx="424" cy="504"/>
                <a:chOff x="4212" y="2144"/>
                <a:chExt cx="424" cy="504"/>
              </a:xfrm>
            </p:grpSpPr>
            <p:sp>
              <p:nvSpPr>
                <p:cNvPr id="64595" name="AutoShape 35">
                  <a:extLst>
                    <a:ext uri="{FF2B5EF4-FFF2-40B4-BE49-F238E27FC236}">
                      <a16:creationId xmlns:a16="http://schemas.microsoft.com/office/drawing/2014/main" id="{13D72D3A-1AF5-F04E-AAB7-B23F446A655E}"/>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96" name="AutoShape 36">
                  <a:extLst>
                    <a:ext uri="{FF2B5EF4-FFF2-40B4-BE49-F238E27FC236}">
                      <a16:creationId xmlns:a16="http://schemas.microsoft.com/office/drawing/2014/main" id="{318C5BC1-54D3-5C40-B5E7-763A6EE07B7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94" name="AutoShape 37">
                <a:extLst>
                  <a:ext uri="{FF2B5EF4-FFF2-40B4-BE49-F238E27FC236}">
                    <a16:creationId xmlns:a16="http://schemas.microsoft.com/office/drawing/2014/main" id="{BCA4FAF1-D84D-3344-AD7E-3F62E4559ABB}"/>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92" name="Oval 38">
              <a:extLst>
                <a:ext uri="{FF2B5EF4-FFF2-40B4-BE49-F238E27FC236}">
                  <a16:creationId xmlns:a16="http://schemas.microsoft.com/office/drawing/2014/main" id="{EFD579BA-D997-9F43-90EA-176B2D85B969}"/>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4" name="Group 17">
            <a:extLst>
              <a:ext uri="{FF2B5EF4-FFF2-40B4-BE49-F238E27FC236}">
                <a16:creationId xmlns:a16="http://schemas.microsoft.com/office/drawing/2014/main" id="{B3717CCA-11BC-C84A-AA83-38E00C706537}"/>
              </a:ext>
            </a:extLst>
          </p:cNvPr>
          <p:cNvGrpSpPr>
            <a:grpSpLocks/>
          </p:cNvGrpSpPr>
          <p:nvPr/>
        </p:nvGrpSpPr>
        <p:grpSpPr bwMode="auto">
          <a:xfrm>
            <a:off x="3048000" y="4191000"/>
            <a:ext cx="673100" cy="800100"/>
            <a:chOff x="4228" y="2820"/>
            <a:chExt cx="424" cy="504"/>
          </a:xfrm>
        </p:grpSpPr>
        <p:grpSp>
          <p:nvGrpSpPr>
            <p:cNvPr id="64586" name="Group 18">
              <a:extLst>
                <a:ext uri="{FF2B5EF4-FFF2-40B4-BE49-F238E27FC236}">
                  <a16:creationId xmlns:a16="http://schemas.microsoft.com/office/drawing/2014/main" id="{73CEA071-810B-6046-9923-EC738BF71A88}"/>
                </a:ext>
              </a:extLst>
            </p:cNvPr>
            <p:cNvGrpSpPr>
              <a:grpSpLocks/>
            </p:cNvGrpSpPr>
            <p:nvPr/>
          </p:nvGrpSpPr>
          <p:grpSpPr bwMode="auto">
            <a:xfrm>
              <a:off x="4228" y="2820"/>
              <a:ext cx="424" cy="504"/>
              <a:chOff x="4228" y="2820"/>
              <a:chExt cx="424" cy="504"/>
            </a:xfrm>
          </p:grpSpPr>
          <p:sp>
            <p:nvSpPr>
              <p:cNvPr id="64589" name="AutoShape 19">
                <a:extLst>
                  <a:ext uri="{FF2B5EF4-FFF2-40B4-BE49-F238E27FC236}">
                    <a16:creationId xmlns:a16="http://schemas.microsoft.com/office/drawing/2014/main" id="{798667D9-0296-B54D-8DCA-927DAE517F0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90" name="AutoShape 20">
                <a:extLst>
                  <a:ext uri="{FF2B5EF4-FFF2-40B4-BE49-F238E27FC236}">
                    <a16:creationId xmlns:a16="http://schemas.microsoft.com/office/drawing/2014/main" id="{4C046AB3-3E36-C74C-A05A-4DD490F12C8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87" name="Oval 21">
              <a:extLst>
                <a:ext uri="{FF2B5EF4-FFF2-40B4-BE49-F238E27FC236}">
                  <a16:creationId xmlns:a16="http://schemas.microsoft.com/office/drawing/2014/main" id="{60073CCC-07B2-3641-A330-80F61AFED58B}"/>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8" name="AutoShape 22">
              <a:extLst>
                <a:ext uri="{FF2B5EF4-FFF2-40B4-BE49-F238E27FC236}">
                  <a16:creationId xmlns:a16="http://schemas.microsoft.com/office/drawing/2014/main" id="{A3B3544E-2202-464F-87A4-5CEA459D285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5" name="Group 23">
            <a:extLst>
              <a:ext uri="{FF2B5EF4-FFF2-40B4-BE49-F238E27FC236}">
                <a16:creationId xmlns:a16="http://schemas.microsoft.com/office/drawing/2014/main" id="{08567743-F5F8-5D4B-85F7-F52EA13BA5E8}"/>
              </a:ext>
            </a:extLst>
          </p:cNvPr>
          <p:cNvGrpSpPr>
            <a:grpSpLocks/>
          </p:cNvGrpSpPr>
          <p:nvPr/>
        </p:nvGrpSpPr>
        <p:grpSpPr bwMode="auto">
          <a:xfrm>
            <a:off x="3733800" y="4267200"/>
            <a:ext cx="661988" cy="649288"/>
            <a:chOff x="4319" y="3408"/>
            <a:chExt cx="417" cy="409"/>
          </a:xfrm>
        </p:grpSpPr>
        <p:grpSp>
          <p:nvGrpSpPr>
            <p:cNvPr id="64578" name="Group 24">
              <a:extLst>
                <a:ext uri="{FF2B5EF4-FFF2-40B4-BE49-F238E27FC236}">
                  <a16:creationId xmlns:a16="http://schemas.microsoft.com/office/drawing/2014/main" id="{9F7E42C0-38BD-B04B-AAA0-7E0829710F97}"/>
                </a:ext>
              </a:extLst>
            </p:cNvPr>
            <p:cNvGrpSpPr>
              <a:grpSpLocks/>
            </p:cNvGrpSpPr>
            <p:nvPr/>
          </p:nvGrpSpPr>
          <p:grpSpPr bwMode="auto">
            <a:xfrm>
              <a:off x="4321" y="3601"/>
              <a:ext cx="415" cy="216"/>
              <a:chOff x="4321" y="3601"/>
              <a:chExt cx="415" cy="216"/>
            </a:xfrm>
          </p:grpSpPr>
          <p:sp>
            <p:nvSpPr>
              <p:cNvPr id="64582" name="Freeform 25">
                <a:extLst>
                  <a:ext uri="{FF2B5EF4-FFF2-40B4-BE49-F238E27FC236}">
                    <a16:creationId xmlns:a16="http://schemas.microsoft.com/office/drawing/2014/main" id="{2566B4EA-B3F4-1944-B34D-0425C446E57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3" name="Rectangle 26">
                <a:extLst>
                  <a:ext uri="{FF2B5EF4-FFF2-40B4-BE49-F238E27FC236}">
                    <a16:creationId xmlns:a16="http://schemas.microsoft.com/office/drawing/2014/main" id="{C6AC8327-AAF8-C94E-8EC4-2D8AA2A91889}"/>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4" name="Rectangle 27">
                <a:extLst>
                  <a:ext uri="{FF2B5EF4-FFF2-40B4-BE49-F238E27FC236}">
                    <a16:creationId xmlns:a16="http://schemas.microsoft.com/office/drawing/2014/main" id="{24CD0958-76AE-5F46-9B81-25B0D2DFE9B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5" name="Rectangle 28">
                <a:extLst>
                  <a:ext uri="{FF2B5EF4-FFF2-40B4-BE49-F238E27FC236}">
                    <a16:creationId xmlns:a16="http://schemas.microsoft.com/office/drawing/2014/main" id="{D2513B91-B8CF-764F-A275-519CA5B724DB}"/>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79" name="Group 29">
              <a:extLst>
                <a:ext uri="{FF2B5EF4-FFF2-40B4-BE49-F238E27FC236}">
                  <a16:creationId xmlns:a16="http://schemas.microsoft.com/office/drawing/2014/main" id="{F718006D-43D3-6F42-8E59-4DE4C75B403E}"/>
                </a:ext>
              </a:extLst>
            </p:cNvPr>
            <p:cNvGrpSpPr>
              <a:grpSpLocks/>
            </p:cNvGrpSpPr>
            <p:nvPr/>
          </p:nvGrpSpPr>
          <p:grpSpPr bwMode="auto">
            <a:xfrm>
              <a:off x="4319" y="3408"/>
              <a:ext cx="217" cy="409"/>
              <a:chOff x="4319" y="3408"/>
              <a:chExt cx="217" cy="409"/>
            </a:xfrm>
          </p:grpSpPr>
          <p:sp>
            <p:nvSpPr>
              <p:cNvPr id="64580" name="Oval 30">
                <a:extLst>
                  <a:ext uri="{FF2B5EF4-FFF2-40B4-BE49-F238E27FC236}">
                    <a16:creationId xmlns:a16="http://schemas.microsoft.com/office/drawing/2014/main" id="{786BCE4E-2DFC-3742-9B86-AD43F6E4F50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1" name="Freeform 31">
                <a:extLst>
                  <a:ext uri="{FF2B5EF4-FFF2-40B4-BE49-F238E27FC236}">
                    <a16:creationId xmlns:a16="http://schemas.microsoft.com/office/drawing/2014/main" id="{82DCD86E-FE86-1540-AE3E-641D6913CE2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26" name="Group 32">
            <a:extLst>
              <a:ext uri="{FF2B5EF4-FFF2-40B4-BE49-F238E27FC236}">
                <a16:creationId xmlns:a16="http://schemas.microsoft.com/office/drawing/2014/main" id="{F2B73966-1C5B-3E42-B265-979AFF21A8CD}"/>
              </a:ext>
            </a:extLst>
          </p:cNvPr>
          <p:cNvGrpSpPr>
            <a:grpSpLocks/>
          </p:cNvGrpSpPr>
          <p:nvPr/>
        </p:nvGrpSpPr>
        <p:grpSpPr bwMode="auto">
          <a:xfrm>
            <a:off x="2362200" y="4191000"/>
            <a:ext cx="673100" cy="800100"/>
            <a:chOff x="4212" y="2144"/>
            <a:chExt cx="424" cy="504"/>
          </a:xfrm>
        </p:grpSpPr>
        <p:grpSp>
          <p:nvGrpSpPr>
            <p:cNvPr id="64572" name="Group 33">
              <a:extLst>
                <a:ext uri="{FF2B5EF4-FFF2-40B4-BE49-F238E27FC236}">
                  <a16:creationId xmlns:a16="http://schemas.microsoft.com/office/drawing/2014/main" id="{61356528-5C35-2344-B29A-8E0B706B6C46}"/>
                </a:ext>
              </a:extLst>
            </p:cNvPr>
            <p:cNvGrpSpPr>
              <a:grpSpLocks/>
            </p:cNvGrpSpPr>
            <p:nvPr/>
          </p:nvGrpSpPr>
          <p:grpSpPr bwMode="auto">
            <a:xfrm>
              <a:off x="4212" y="2144"/>
              <a:ext cx="424" cy="504"/>
              <a:chOff x="4212" y="2144"/>
              <a:chExt cx="424" cy="504"/>
            </a:xfrm>
          </p:grpSpPr>
          <p:grpSp>
            <p:nvGrpSpPr>
              <p:cNvPr id="64574" name="Group 34">
                <a:extLst>
                  <a:ext uri="{FF2B5EF4-FFF2-40B4-BE49-F238E27FC236}">
                    <a16:creationId xmlns:a16="http://schemas.microsoft.com/office/drawing/2014/main" id="{BD5BC314-6643-FA48-B3E9-4FE5A4E200E2}"/>
                  </a:ext>
                </a:extLst>
              </p:cNvPr>
              <p:cNvGrpSpPr>
                <a:grpSpLocks/>
              </p:cNvGrpSpPr>
              <p:nvPr/>
            </p:nvGrpSpPr>
            <p:grpSpPr bwMode="auto">
              <a:xfrm>
                <a:off x="4212" y="2144"/>
                <a:ext cx="424" cy="504"/>
                <a:chOff x="4212" y="2144"/>
                <a:chExt cx="424" cy="504"/>
              </a:xfrm>
            </p:grpSpPr>
            <p:sp>
              <p:nvSpPr>
                <p:cNvPr id="64576" name="AutoShape 35">
                  <a:extLst>
                    <a:ext uri="{FF2B5EF4-FFF2-40B4-BE49-F238E27FC236}">
                      <a16:creationId xmlns:a16="http://schemas.microsoft.com/office/drawing/2014/main" id="{7DEADD51-35D2-FA46-A079-8BEDC8DBAA85}"/>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77" name="AutoShape 36">
                  <a:extLst>
                    <a:ext uri="{FF2B5EF4-FFF2-40B4-BE49-F238E27FC236}">
                      <a16:creationId xmlns:a16="http://schemas.microsoft.com/office/drawing/2014/main" id="{6D5B003A-A7F4-9547-8B47-1D0D2276A7D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75" name="AutoShape 37">
                <a:extLst>
                  <a:ext uri="{FF2B5EF4-FFF2-40B4-BE49-F238E27FC236}">
                    <a16:creationId xmlns:a16="http://schemas.microsoft.com/office/drawing/2014/main" id="{874FA9E3-B40B-8940-BCAF-92E9BAD20750}"/>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73" name="Oval 38">
              <a:extLst>
                <a:ext uri="{FF2B5EF4-FFF2-40B4-BE49-F238E27FC236}">
                  <a16:creationId xmlns:a16="http://schemas.microsoft.com/office/drawing/2014/main" id="{4DB93CA5-982E-6049-8288-4F17F85A0146}"/>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7" name="Group 17">
            <a:extLst>
              <a:ext uri="{FF2B5EF4-FFF2-40B4-BE49-F238E27FC236}">
                <a16:creationId xmlns:a16="http://schemas.microsoft.com/office/drawing/2014/main" id="{232F8481-AA15-AC40-A142-CE131AFD1BDA}"/>
              </a:ext>
            </a:extLst>
          </p:cNvPr>
          <p:cNvGrpSpPr>
            <a:grpSpLocks/>
          </p:cNvGrpSpPr>
          <p:nvPr/>
        </p:nvGrpSpPr>
        <p:grpSpPr bwMode="auto">
          <a:xfrm>
            <a:off x="3733800" y="5029200"/>
            <a:ext cx="673100" cy="800100"/>
            <a:chOff x="4228" y="2820"/>
            <a:chExt cx="424" cy="504"/>
          </a:xfrm>
        </p:grpSpPr>
        <p:grpSp>
          <p:nvGrpSpPr>
            <p:cNvPr id="64567" name="Group 18">
              <a:extLst>
                <a:ext uri="{FF2B5EF4-FFF2-40B4-BE49-F238E27FC236}">
                  <a16:creationId xmlns:a16="http://schemas.microsoft.com/office/drawing/2014/main" id="{3825A985-BBA9-774A-8E72-8340EA5A0224}"/>
                </a:ext>
              </a:extLst>
            </p:cNvPr>
            <p:cNvGrpSpPr>
              <a:grpSpLocks/>
            </p:cNvGrpSpPr>
            <p:nvPr/>
          </p:nvGrpSpPr>
          <p:grpSpPr bwMode="auto">
            <a:xfrm>
              <a:off x="4228" y="2820"/>
              <a:ext cx="424" cy="504"/>
              <a:chOff x="4228" y="2820"/>
              <a:chExt cx="424" cy="504"/>
            </a:xfrm>
          </p:grpSpPr>
          <p:sp>
            <p:nvSpPr>
              <p:cNvPr id="64570" name="AutoShape 19">
                <a:extLst>
                  <a:ext uri="{FF2B5EF4-FFF2-40B4-BE49-F238E27FC236}">
                    <a16:creationId xmlns:a16="http://schemas.microsoft.com/office/drawing/2014/main" id="{A0F6CAD6-AD42-B249-8FCD-FAF05BBB55B2}"/>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71" name="AutoShape 20">
                <a:extLst>
                  <a:ext uri="{FF2B5EF4-FFF2-40B4-BE49-F238E27FC236}">
                    <a16:creationId xmlns:a16="http://schemas.microsoft.com/office/drawing/2014/main" id="{D2CC8B8E-CCB3-774A-B672-CAB504F6B1D8}"/>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68" name="Oval 21">
              <a:extLst>
                <a:ext uri="{FF2B5EF4-FFF2-40B4-BE49-F238E27FC236}">
                  <a16:creationId xmlns:a16="http://schemas.microsoft.com/office/drawing/2014/main" id="{3C868B57-889E-A34A-A5F4-6C27924C3AC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9" name="AutoShape 22">
              <a:extLst>
                <a:ext uri="{FF2B5EF4-FFF2-40B4-BE49-F238E27FC236}">
                  <a16:creationId xmlns:a16="http://schemas.microsoft.com/office/drawing/2014/main" id="{B3268A36-0392-AE4F-B0E6-46AD3CDBF2C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8" name="Group 23">
            <a:extLst>
              <a:ext uri="{FF2B5EF4-FFF2-40B4-BE49-F238E27FC236}">
                <a16:creationId xmlns:a16="http://schemas.microsoft.com/office/drawing/2014/main" id="{235479C2-32CE-454C-9D1E-008FCF0E738A}"/>
              </a:ext>
            </a:extLst>
          </p:cNvPr>
          <p:cNvGrpSpPr>
            <a:grpSpLocks/>
          </p:cNvGrpSpPr>
          <p:nvPr/>
        </p:nvGrpSpPr>
        <p:grpSpPr bwMode="auto">
          <a:xfrm>
            <a:off x="4419600" y="5105400"/>
            <a:ext cx="661988" cy="649288"/>
            <a:chOff x="4319" y="3408"/>
            <a:chExt cx="417" cy="409"/>
          </a:xfrm>
        </p:grpSpPr>
        <p:grpSp>
          <p:nvGrpSpPr>
            <p:cNvPr id="64559" name="Group 24">
              <a:extLst>
                <a:ext uri="{FF2B5EF4-FFF2-40B4-BE49-F238E27FC236}">
                  <a16:creationId xmlns:a16="http://schemas.microsoft.com/office/drawing/2014/main" id="{444603EE-D050-0D4B-A971-0E2DC182AEAE}"/>
                </a:ext>
              </a:extLst>
            </p:cNvPr>
            <p:cNvGrpSpPr>
              <a:grpSpLocks/>
            </p:cNvGrpSpPr>
            <p:nvPr/>
          </p:nvGrpSpPr>
          <p:grpSpPr bwMode="auto">
            <a:xfrm>
              <a:off x="4321" y="3601"/>
              <a:ext cx="415" cy="216"/>
              <a:chOff x="4321" y="3601"/>
              <a:chExt cx="415" cy="216"/>
            </a:xfrm>
          </p:grpSpPr>
          <p:sp>
            <p:nvSpPr>
              <p:cNvPr id="64563" name="Freeform 25">
                <a:extLst>
                  <a:ext uri="{FF2B5EF4-FFF2-40B4-BE49-F238E27FC236}">
                    <a16:creationId xmlns:a16="http://schemas.microsoft.com/office/drawing/2014/main" id="{D82A8573-A36E-DD40-A495-D05E8AC3F8BD}"/>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4" name="Rectangle 26">
                <a:extLst>
                  <a:ext uri="{FF2B5EF4-FFF2-40B4-BE49-F238E27FC236}">
                    <a16:creationId xmlns:a16="http://schemas.microsoft.com/office/drawing/2014/main" id="{29BAA6C8-83B9-8F46-B6D5-54A8AFF82A1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5" name="Rectangle 27">
                <a:extLst>
                  <a:ext uri="{FF2B5EF4-FFF2-40B4-BE49-F238E27FC236}">
                    <a16:creationId xmlns:a16="http://schemas.microsoft.com/office/drawing/2014/main" id="{17C97883-7A8B-5445-B268-234209157B2D}"/>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6" name="Rectangle 28">
                <a:extLst>
                  <a:ext uri="{FF2B5EF4-FFF2-40B4-BE49-F238E27FC236}">
                    <a16:creationId xmlns:a16="http://schemas.microsoft.com/office/drawing/2014/main" id="{9AC54E7E-3318-7E45-B5D3-CA118E5CB04E}"/>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60" name="Group 29">
              <a:extLst>
                <a:ext uri="{FF2B5EF4-FFF2-40B4-BE49-F238E27FC236}">
                  <a16:creationId xmlns:a16="http://schemas.microsoft.com/office/drawing/2014/main" id="{657144F7-3C47-B44E-948C-531BCF082909}"/>
                </a:ext>
              </a:extLst>
            </p:cNvPr>
            <p:cNvGrpSpPr>
              <a:grpSpLocks/>
            </p:cNvGrpSpPr>
            <p:nvPr/>
          </p:nvGrpSpPr>
          <p:grpSpPr bwMode="auto">
            <a:xfrm>
              <a:off x="4319" y="3408"/>
              <a:ext cx="217" cy="409"/>
              <a:chOff x="4319" y="3408"/>
              <a:chExt cx="217" cy="409"/>
            </a:xfrm>
          </p:grpSpPr>
          <p:sp>
            <p:nvSpPr>
              <p:cNvPr id="64561" name="Oval 30">
                <a:extLst>
                  <a:ext uri="{FF2B5EF4-FFF2-40B4-BE49-F238E27FC236}">
                    <a16:creationId xmlns:a16="http://schemas.microsoft.com/office/drawing/2014/main" id="{F3646825-0A3F-3746-8D08-57F70F618D46}"/>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2" name="Freeform 31">
                <a:extLst>
                  <a:ext uri="{FF2B5EF4-FFF2-40B4-BE49-F238E27FC236}">
                    <a16:creationId xmlns:a16="http://schemas.microsoft.com/office/drawing/2014/main" id="{B38ECF45-A380-3243-B1BD-24BDABA70B98}"/>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29" name="Group 32">
            <a:extLst>
              <a:ext uri="{FF2B5EF4-FFF2-40B4-BE49-F238E27FC236}">
                <a16:creationId xmlns:a16="http://schemas.microsoft.com/office/drawing/2014/main" id="{D01FEE37-1136-7344-8A12-27E3EF5F2E19}"/>
              </a:ext>
            </a:extLst>
          </p:cNvPr>
          <p:cNvGrpSpPr>
            <a:grpSpLocks/>
          </p:cNvGrpSpPr>
          <p:nvPr/>
        </p:nvGrpSpPr>
        <p:grpSpPr bwMode="auto">
          <a:xfrm>
            <a:off x="3048000" y="5029200"/>
            <a:ext cx="673100" cy="800100"/>
            <a:chOff x="4212" y="2144"/>
            <a:chExt cx="424" cy="504"/>
          </a:xfrm>
        </p:grpSpPr>
        <p:grpSp>
          <p:nvGrpSpPr>
            <p:cNvPr id="64553" name="Group 33">
              <a:extLst>
                <a:ext uri="{FF2B5EF4-FFF2-40B4-BE49-F238E27FC236}">
                  <a16:creationId xmlns:a16="http://schemas.microsoft.com/office/drawing/2014/main" id="{F7AFA544-E955-414E-8908-397428A416B0}"/>
                </a:ext>
              </a:extLst>
            </p:cNvPr>
            <p:cNvGrpSpPr>
              <a:grpSpLocks/>
            </p:cNvGrpSpPr>
            <p:nvPr/>
          </p:nvGrpSpPr>
          <p:grpSpPr bwMode="auto">
            <a:xfrm>
              <a:off x="4212" y="2144"/>
              <a:ext cx="424" cy="504"/>
              <a:chOff x="4212" y="2144"/>
              <a:chExt cx="424" cy="504"/>
            </a:xfrm>
          </p:grpSpPr>
          <p:grpSp>
            <p:nvGrpSpPr>
              <p:cNvPr id="64555" name="Group 34">
                <a:extLst>
                  <a:ext uri="{FF2B5EF4-FFF2-40B4-BE49-F238E27FC236}">
                    <a16:creationId xmlns:a16="http://schemas.microsoft.com/office/drawing/2014/main" id="{058ACFF3-241F-FD42-9ECB-8460BFD002FF}"/>
                  </a:ext>
                </a:extLst>
              </p:cNvPr>
              <p:cNvGrpSpPr>
                <a:grpSpLocks/>
              </p:cNvGrpSpPr>
              <p:nvPr/>
            </p:nvGrpSpPr>
            <p:grpSpPr bwMode="auto">
              <a:xfrm>
                <a:off x="4212" y="2144"/>
                <a:ext cx="424" cy="504"/>
                <a:chOff x="4212" y="2144"/>
                <a:chExt cx="424" cy="504"/>
              </a:xfrm>
            </p:grpSpPr>
            <p:sp>
              <p:nvSpPr>
                <p:cNvPr id="64557" name="AutoShape 35">
                  <a:extLst>
                    <a:ext uri="{FF2B5EF4-FFF2-40B4-BE49-F238E27FC236}">
                      <a16:creationId xmlns:a16="http://schemas.microsoft.com/office/drawing/2014/main" id="{F9078E22-11CF-BA48-82EC-4B8BFC6B811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58" name="AutoShape 36">
                  <a:extLst>
                    <a:ext uri="{FF2B5EF4-FFF2-40B4-BE49-F238E27FC236}">
                      <a16:creationId xmlns:a16="http://schemas.microsoft.com/office/drawing/2014/main" id="{753854E9-84F6-4143-A62D-40A6DCCC8CCB}"/>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56" name="AutoShape 37">
                <a:extLst>
                  <a:ext uri="{FF2B5EF4-FFF2-40B4-BE49-F238E27FC236}">
                    <a16:creationId xmlns:a16="http://schemas.microsoft.com/office/drawing/2014/main" id="{FFCC216F-CE76-3243-AAC2-8300303D631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54" name="Oval 38">
              <a:extLst>
                <a:ext uri="{FF2B5EF4-FFF2-40B4-BE49-F238E27FC236}">
                  <a16:creationId xmlns:a16="http://schemas.microsoft.com/office/drawing/2014/main" id="{0E47E8DD-CC07-664B-8F32-B11ABED15F4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30" name="Line 95">
            <a:extLst>
              <a:ext uri="{FF2B5EF4-FFF2-40B4-BE49-F238E27FC236}">
                <a16:creationId xmlns:a16="http://schemas.microsoft.com/office/drawing/2014/main" id="{14816F37-2FBB-2347-A788-FBF75DE4E6FF}"/>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1" name="Line 96">
            <a:extLst>
              <a:ext uri="{FF2B5EF4-FFF2-40B4-BE49-F238E27FC236}">
                <a16:creationId xmlns:a16="http://schemas.microsoft.com/office/drawing/2014/main" id="{84C2A3CC-40ED-D342-A22E-B08E07D00FB0}"/>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2" name="Line 97">
            <a:extLst>
              <a:ext uri="{FF2B5EF4-FFF2-40B4-BE49-F238E27FC236}">
                <a16:creationId xmlns:a16="http://schemas.microsoft.com/office/drawing/2014/main" id="{EAAACA2F-331E-1843-9954-F83BF215C414}"/>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3" name="Text Box 98">
            <a:extLst>
              <a:ext uri="{FF2B5EF4-FFF2-40B4-BE49-F238E27FC236}">
                <a16:creationId xmlns:a16="http://schemas.microsoft.com/office/drawing/2014/main" id="{148EF3F4-8280-C445-B8D4-C6E7E92826DE}"/>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4534" name="Text Box 99">
            <a:extLst>
              <a:ext uri="{FF2B5EF4-FFF2-40B4-BE49-F238E27FC236}">
                <a16:creationId xmlns:a16="http://schemas.microsoft.com/office/drawing/2014/main" id="{21BB5B86-215C-D242-9A9D-C92290190F74}"/>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4535" name="Text Box 100">
            <a:extLst>
              <a:ext uri="{FF2B5EF4-FFF2-40B4-BE49-F238E27FC236}">
                <a16:creationId xmlns:a16="http://schemas.microsoft.com/office/drawing/2014/main" id="{B1D81E85-D2D2-C94C-A35D-4500ED9B01FB}"/>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4536" name="Line 101">
            <a:extLst>
              <a:ext uri="{FF2B5EF4-FFF2-40B4-BE49-F238E27FC236}">
                <a16:creationId xmlns:a16="http://schemas.microsoft.com/office/drawing/2014/main" id="{77E1238C-6D76-7F4E-99C0-663F3F346833}"/>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7" name="Line 102">
            <a:extLst>
              <a:ext uri="{FF2B5EF4-FFF2-40B4-BE49-F238E27FC236}">
                <a16:creationId xmlns:a16="http://schemas.microsoft.com/office/drawing/2014/main" id="{21612DE3-2E3D-DF4A-BB1A-9DAC42383680}"/>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8" name="Text Box 104">
            <a:extLst>
              <a:ext uri="{FF2B5EF4-FFF2-40B4-BE49-F238E27FC236}">
                <a16:creationId xmlns:a16="http://schemas.microsoft.com/office/drawing/2014/main" id="{A770D067-34AE-F34C-9541-CA6002297985}"/>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4539" name="Text Box 105">
            <a:extLst>
              <a:ext uri="{FF2B5EF4-FFF2-40B4-BE49-F238E27FC236}">
                <a16:creationId xmlns:a16="http://schemas.microsoft.com/office/drawing/2014/main" id="{143FC97D-A98B-5D4D-AA51-0E612D9A56EC}"/>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4540" name="Line 107">
            <a:extLst>
              <a:ext uri="{FF2B5EF4-FFF2-40B4-BE49-F238E27FC236}">
                <a16:creationId xmlns:a16="http://schemas.microsoft.com/office/drawing/2014/main" id="{9D1EE73C-5F2B-3249-8D67-B364849D1368}"/>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1" name="Line 108">
            <a:extLst>
              <a:ext uri="{FF2B5EF4-FFF2-40B4-BE49-F238E27FC236}">
                <a16:creationId xmlns:a16="http://schemas.microsoft.com/office/drawing/2014/main" id="{59229034-877B-844D-9271-D6951D43FA83}"/>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2" name="Text Box 109">
            <a:extLst>
              <a:ext uri="{FF2B5EF4-FFF2-40B4-BE49-F238E27FC236}">
                <a16:creationId xmlns:a16="http://schemas.microsoft.com/office/drawing/2014/main" id="{C4DA28C4-FF8D-F644-BABD-107469784629}"/>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4543" name="Text Box 118">
            <a:extLst>
              <a:ext uri="{FF2B5EF4-FFF2-40B4-BE49-F238E27FC236}">
                <a16:creationId xmlns:a16="http://schemas.microsoft.com/office/drawing/2014/main" id="{9E3B9F6B-4794-704D-A175-ED455CE25196}"/>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4544" name="Line 120">
            <a:extLst>
              <a:ext uri="{FF2B5EF4-FFF2-40B4-BE49-F238E27FC236}">
                <a16:creationId xmlns:a16="http://schemas.microsoft.com/office/drawing/2014/main" id="{43295093-D1F9-F14B-A5DA-4BE11DED37E8}"/>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5" name="Line 121">
            <a:extLst>
              <a:ext uri="{FF2B5EF4-FFF2-40B4-BE49-F238E27FC236}">
                <a16:creationId xmlns:a16="http://schemas.microsoft.com/office/drawing/2014/main" id="{AB739198-7E5C-5344-925E-6F0B98D3B192}"/>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6" name="Line 122">
            <a:extLst>
              <a:ext uri="{FF2B5EF4-FFF2-40B4-BE49-F238E27FC236}">
                <a16:creationId xmlns:a16="http://schemas.microsoft.com/office/drawing/2014/main" id="{0FA826EF-19D7-2745-9B41-35D1D6CCE028}"/>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7" name="Line 123">
            <a:extLst>
              <a:ext uri="{FF2B5EF4-FFF2-40B4-BE49-F238E27FC236}">
                <a16:creationId xmlns:a16="http://schemas.microsoft.com/office/drawing/2014/main" id="{760A76CD-9E2A-9E42-A440-9A84048CBD10}"/>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8" name="Line 124">
            <a:extLst>
              <a:ext uri="{FF2B5EF4-FFF2-40B4-BE49-F238E27FC236}">
                <a16:creationId xmlns:a16="http://schemas.microsoft.com/office/drawing/2014/main" id="{BD4406C2-98BE-4940-993A-06E3AFE4C806}"/>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9" name="Line 125">
            <a:extLst>
              <a:ext uri="{FF2B5EF4-FFF2-40B4-BE49-F238E27FC236}">
                <a16:creationId xmlns:a16="http://schemas.microsoft.com/office/drawing/2014/main" id="{A7DBFEA3-15EA-034A-A4D1-308B37EC0CC9}"/>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50" name="Line 126">
            <a:extLst>
              <a:ext uri="{FF2B5EF4-FFF2-40B4-BE49-F238E27FC236}">
                <a16:creationId xmlns:a16="http://schemas.microsoft.com/office/drawing/2014/main" id="{6874915B-E8C1-0649-A932-A7AE0E5E4C45}"/>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51" name="Line 127">
            <a:extLst>
              <a:ext uri="{FF2B5EF4-FFF2-40B4-BE49-F238E27FC236}">
                <a16:creationId xmlns:a16="http://schemas.microsoft.com/office/drawing/2014/main" id="{878270B7-D1FB-C54A-AE0C-2BF68E8C7D28}"/>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20" name="AutoShape 132">
            <a:extLst>
              <a:ext uri="{FF2B5EF4-FFF2-40B4-BE49-F238E27FC236}">
                <a16:creationId xmlns:a16="http://schemas.microsoft.com/office/drawing/2014/main" id="{5A1D58A6-5E34-D245-A8EC-196D93E3310D}"/>
              </a:ext>
            </a:extLst>
          </p:cNvPr>
          <p:cNvSpPr>
            <a:spLocks noChangeArrowheads="1"/>
          </p:cNvSpPr>
          <p:nvPr/>
        </p:nvSpPr>
        <p:spPr bwMode="auto">
          <a:xfrm>
            <a:off x="2286000" y="2209800"/>
            <a:ext cx="838200" cy="28956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20"/>
                                        </p:tgtEl>
                                        <p:attrNameLst>
                                          <p:attrName>style.visibility</p:attrName>
                                        </p:attrNameLst>
                                      </p:cBhvr>
                                      <p:to>
                                        <p:strVal val="visible"/>
                                      </p:to>
                                    </p:set>
                                    <p:anim calcmode="lin" valueType="num">
                                      <p:cBhvr>
                                        <p:cTn id="7" dur="500" fill="hold"/>
                                        <p:tgtEl>
                                          <p:spTgt spid="38020"/>
                                        </p:tgtEl>
                                        <p:attrNameLst>
                                          <p:attrName>ppt_w</p:attrName>
                                        </p:attrNameLst>
                                      </p:cBhvr>
                                      <p:tavLst>
                                        <p:tav tm="0">
                                          <p:val>
                                            <p:strVal val="4*#ppt_w"/>
                                          </p:val>
                                        </p:tav>
                                        <p:tav tm="100000">
                                          <p:val>
                                            <p:strVal val="#ppt_w"/>
                                          </p:val>
                                        </p:tav>
                                      </p:tavLst>
                                    </p:anim>
                                    <p:anim calcmode="lin" valueType="num">
                                      <p:cBhvr>
                                        <p:cTn id="8" dur="500" fill="hold"/>
                                        <p:tgtEl>
                                          <p:spTgt spid="3802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19104D0B-4BBC-624D-ABC1-0C27F8C399B1}"/>
              </a:ext>
            </a:extLst>
          </p:cNvPr>
          <p:cNvSpPr>
            <a:spLocks noGrp="1" noChangeArrowheads="1"/>
          </p:cNvSpPr>
          <p:nvPr>
            <p:ph type="title"/>
          </p:nvPr>
        </p:nvSpPr>
        <p:spPr/>
        <p:txBody>
          <a:bodyPr/>
          <a:lstStyle/>
          <a:p>
            <a:pPr eaLnBrk="1" hangingPunct="1"/>
            <a:r>
              <a:rPr lang="en-US" altLang="zh-CN"/>
              <a:t>Pipelined Laundry</a:t>
            </a:r>
          </a:p>
        </p:txBody>
      </p:sp>
      <p:sp>
        <p:nvSpPr>
          <p:cNvPr id="66562" name="Rectangle 3">
            <a:extLst>
              <a:ext uri="{FF2B5EF4-FFF2-40B4-BE49-F238E27FC236}">
                <a16:creationId xmlns:a16="http://schemas.microsoft.com/office/drawing/2014/main" id="{5F42FC68-EC42-7940-A6AE-F75D5A141259}"/>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dirty="0"/>
              <a:t>Observations</a:t>
            </a:r>
          </a:p>
          <a:p>
            <a:pPr eaLnBrk="1" hangingPunct="1">
              <a:lnSpc>
                <a:spcPct val="80000"/>
              </a:lnSpc>
            </a:pPr>
            <a:r>
              <a:rPr lang="en-US" altLang="zh-CN" sz="2800" dirty="0"/>
              <a:t>A task has a series of stages;</a:t>
            </a:r>
          </a:p>
          <a:p>
            <a:pPr eaLnBrk="1" hangingPunct="1">
              <a:lnSpc>
                <a:spcPct val="80000"/>
              </a:lnSpc>
            </a:pPr>
            <a:r>
              <a:rPr lang="en-US" altLang="zh-CN" sz="2800" dirty="0"/>
              <a:t>Stage dependency:</a:t>
            </a:r>
          </a:p>
          <a:p>
            <a:pPr eaLnBrk="1" hangingPunct="1">
              <a:lnSpc>
                <a:spcPct val="80000"/>
              </a:lnSpc>
              <a:buFontTx/>
              <a:buNone/>
            </a:pPr>
            <a:r>
              <a:rPr lang="en-US" altLang="zh-CN" sz="2800" dirty="0"/>
              <a:t>	e.g., wash before dry;</a:t>
            </a:r>
          </a:p>
          <a:p>
            <a:pPr eaLnBrk="1" hangingPunct="1">
              <a:lnSpc>
                <a:spcPct val="80000"/>
              </a:lnSpc>
            </a:pPr>
            <a:r>
              <a:rPr lang="en-US" altLang="zh-CN" sz="2800" dirty="0"/>
              <a:t>Multi tasks with overlapping stages;</a:t>
            </a:r>
          </a:p>
          <a:p>
            <a:pPr eaLnBrk="1" hangingPunct="1">
              <a:lnSpc>
                <a:spcPct val="80000"/>
              </a:lnSpc>
            </a:pPr>
            <a:r>
              <a:rPr lang="en-US" altLang="zh-CN" sz="2800" dirty="0"/>
              <a:t>Simultaneously use diff resources to speed up;</a:t>
            </a:r>
          </a:p>
          <a:p>
            <a:pPr eaLnBrk="1" hangingPunct="1">
              <a:lnSpc>
                <a:spcPct val="80000"/>
              </a:lnSpc>
            </a:pPr>
            <a:r>
              <a:rPr lang="en-US" altLang="zh-CN" sz="2800" dirty="0">
                <a:solidFill>
                  <a:srgbClr val="00CC00"/>
                </a:solidFill>
              </a:rPr>
              <a:t>Slowest stage determines the finish time;</a:t>
            </a:r>
            <a:r>
              <a:rPr lang="en-US" altLang="zh-CN" dirty="0">
                <a:solidFill>
                  <a:srgbClr val="00CC00"/>
                </a:solidFill>
              </a:rPr>
              <a:t> </a:t>
            </a:r>
          </a:p>
        </p:txBody>
      </p:sp>
      <p:sp>
        <p:nvSpPr>
          <p:cNvPr id="66563" name="Line 4">
            <a:extLst>
              <a:ext uri="{FF2B5EF4-FFF2-40B4-BE49-F238E27FC236}">
                <a16:creationId xmlns:a16="http://schemas.microsoft.com/office/drawing/2014/main" id="{DC74C0AB-DE10-524A-886A-F44606B02242}"/>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64" name="Text Box 5">
            <a:extLst>
              <a:ext uri="{FF2B5EF4-FFF2-40B4-BE49-F238E27FC236}">
                <a16:creationId xmlns:a16="http://schemas.microsoft.com/office/drawing/2014/main" id="{C8F1CBFF-07DE-3243-B482-DC7729B8BCC7}"/>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6565" name="Group 17">
            <a:extLst>
              <a:ext uri="{FF2B5EF4-FFF2-40B4-BE49-F238E27FC236}">
                <a16:creationId xmlns:a16="http://schemas.microsoft.com/office/drawing/2014/main" id="{E7188120-72B2-6043-884A-234440ACE681}"/>
              </a:ext>
            </a:extLst>
          </p:cNvPr>
          <p:cNvGrpSpPr>
            <a:grpSpLocks/>
          </p:cNvGrpSpPr>
          <p:nvPr/>
        </p:nvGrpSpPr>
        <p:grpSpPr bwMode="auto">
          <a:xfrm>
            <a:off x="1676400" y="2438400"/>
            <a:ext cx="673100" cy="800100"/>
            <a:chOff x="4228" y="2820"/>
            <a:chExt cx="424" cy="504"/>
          </a:xfrm>
        </p:grpSpPr>
        <p:grpSp>
          <p:nvGrpSpPr>
            <p:cNvPr id="66672" name="Group 18">
              <a:extLst>
                <a:ext uri="{FF2B5EF4-FFF2-40B4-BE49-F238E27FC236}">
                  <a16:creationId xmlns:a16="http://schemas.microsoft.com/office/drawing/2014/main" id="{52880D4B-62F3-DD4D-A265-F929830CF118}"/>
                </a:ext>
              </a:extLst>
            </p:cNvPr>
            <p:cNvGrpSpPr>
              <a:grpSpLocks/>
            </p:cNvGrpSpPr>
            <p:nvPr/>
          </p:nvGrpSpPr>
          <p:grpSpPr bwMode="auto">
            <a:xfrm>
              <a:off x="4228" y="2820"/>
              <a:ext cx="424" cy="504"/>
              <a:chOff x="4228" y="2820"/>
              <a:chExt cx="424" cy="504"/>
            </a:xfrm>
          </p:grpSpPr>
          <p:sp>
            <p:nvSpPr>
              <p:cNvPr id="66675" name="AutoShape 19">
                <a:extLst>
                  <a:ext uri="{FF2B5EF4-FFF2-40B4-BE49-F238E27FC236}">
                    <a16:creationId xmlns:a16="http://schemas.microsoft.com/office/drawing/2014/main" id="{C2CE923E-D2A6-3840-ABDA-3A43C32E64C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6" name="AutoShape 20">
                <a:extLst>
                  <a:ext uri="{FF2B5EF4-FFF2-40B4-BE49-F238E27FC236}">
                    <a16:creationId xmlns:a16="http://schemas.microsoft.com/office/drawing/2014/main" id="{95DCDDED-1114-E242-AF14-69AFA6A7449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73" name="Oval 21">
              <a:extLst>
                <a:ext uri="{FF2B5EF4-FFF2-40B4-BE49-F238E27FC236}">
                  <a16:creationId xmlns:a16="http://schemas.microsoft.com/office/drawing/2014/main" id="{E2FF4A1D-267E-0E46-B659-16D71FAA79BE}"/>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4" name="AutoShape 22">
              <a:extLst>
                <a:ext uri="{FF2B5EF4-FFF2-40B4-BE49-F238E27FC236}">
                  <a16:creationId xmlns:a16="http://schemas.microsoft.com/office/drawing/2014/main" id="{567640A6-3C21-7942-9F10-E0AB95EEF979}"/>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66" name="Group 23">
            <a:extLst>
              <a:ext uri="{FF2B5EF4-FFF2-40B4-BE49-F238E27FC236}">
                <a16:creationId xmlns:a16="http://schemas.microsoft.com/office/drawing/2014/main" id="{14EF9CDD-ACCB-EC46-B0E1-9D6B64A5FE47}"/>
              </a:ext>
            </a:extLst>
          </p:cNvPr>
          <p:cNvGrpSpPr>
            <a:grpSpLocks/>
          </p:cNvGrpSpPr>
          <p:nvPr/>
        </p:nvGrpSpPr>
        <p:grpSpPr bwMode="auto">
          <a:xfrm>
            <a:off x="2362200" y="2514600"/>
            <a:ext cx="661988" cy="649288"/>
            <a:chOff x="4319" y="3408"/>
            <a:chExt cx="417" cy="409"/>
          </a:xfrm>
        </p:grpSpPr>
        <p:grpSp>
          <p:nvGrpSpPr>
            <p:cNvPr id="66664" name="Group 24">
              <a:extLst>
                <a:ext uri="{FF2B5EF4-FFF2-40B4-BE49-F238E27FC236}">
                  <a16:creationId xmlns:a16="http://schemas.microsoft.com/office/drawing/2014/main" id="{FCFD3276-CBBD-704E-A6CE-0B6B7418D724}"/>
                </a:ext>
              </a:extLst>
            </p:cNvPr>
            <p:cNvGrpSpPr>
              <a:grpSpLocks/>
            </p:cNvGrpSpPr>
            <p:nvPr/>
          </p:nvGrpSpPr>
          <p:grpSpPr bwMode="auto">
            <a:xfrm>
              <a:off x="4321" y="3601"/>
              <a:ext cx="415" cy="216"/>
              <a:chOff x="4321" y="3601"/>
              <a:chExt cx="415" cy="216"/>
            </a:xfrm>
          </p:grpSpPr>
          <p:sp>
            <p:nvSpPr>
              <p:cNvPr id="66668" name="Freeform 25">
                <a:extLst>
                  <a:ext uri="{FF2B5EF4-FFF2-40B4-BE49-F238E27FC236}">
                    <a16:creationId xmlns:a16="http://schemas.microsoft.com/office/drawing/2014/main" id="{E4E1F0BE-465D-B64D-9673-4416C326221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69" name="Rectangle 26">
                <a:extLst>
                  <a:ext uri="{FF2B5EF4-FFF2-40B4-BE49-F238E27FC236}">
                    <a16:creationId xmlns:a16="http://schemas.microsoft.com/office/drawing/2014/main" id="{453E8397-607E-7446-94C1-F060C514A77F}"/>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0" name="Rectangle 27">
                <a:extLst>
                  <a:ext uri="{FF2B5EF4-FFF2-40B4-BE49-F238E27FC236}">
                    <a16:creationId xmlns:a16="http://schemas.microsoft.com/office/drawing/2014/main" id="{F120F3B0-2B67-E84F-BD4A-3EB8B4186A0A}"/>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1" name="Rectangle 28">
                <a:extLst>
                  <a:ext uri="{FF2B5EF4-FFF2-40B4-BE49-F238E27FC236}">
                    <a16:creationId xmlns:a16="http://schemas.microsoft.com/office/drawing/2014/main" id="{6D5C8BA4-7717-7B4E-951B-12B013BC66DC}"/>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65" name="Group 29">
              <a:extLst>
                <a:ext uri="{FF2B5EF4-FFF2-40B4-BE49-F238E27FC236}">
                  <a16:creationId xmlns:a16="http://schemas.microsoft.com/office/drawing/2014/main" id="{AD6B6D6C-9C7A-5840-A2C4-7871F241D48B}"/>
                </a:ext>
              </a:extLst>
            </p:cNvPr>
            <p:cNvGrpSpPr>
              <a:grpSpLocks/>
            </p:cNvGrpSpPr>
            <p:nvPr/>
          </p:nvGrpSpPr>
          <p:grpSpPr bwMode="auto">
            <a:xfrm>
              <a:off x="4319" y="3408"/>
              <a:ext cx="217" cy="409"/>
              <a:chOff x="4319" y="3408"/>
              <a:chExt cx="217" cy="409"/>
            </a:xfrm>
          </p:grpSpPr>
          <p:sp>
            <p:nvSpPr>
              <p:cNvPr id="66666" name="Oval 30">
                <a:extLst>
                  <a:ext uri="{FF2B5EF4-FFF2-40B4-BE49-F238E27FC236}">
                    <a16:creationId xmlns:a16="http://schemas.microsoft.com/office/drawing/2014/main" id="{12A31EB9-DA1B-4347-A5D7-0CD66E01A8DC}"/>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67" name="Freeform 31">
                <a:extLst>
                  <a:ext uri="{FF2B5EF4-FFF2-40B4-BE49-F238E27FC236}">
                    <a16:creationId xmlns:a16="http://schemas.microsoft.com/office/drawing/2014/main" id="{891955E3-F57C-2347-874C-7182BDF7EBDE}"/>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67" name="Group 32">
            <a:extLst>
              <a:ext uri="{FF2B5EF4-FFF2-40B4-BE49-F238E27FC236}">
                <a16:creationId xmlns:a16="http://schemas.microsoft.com/office/drawing/2014/main" id="{E89B3331-1AA8-EC45-888B-8295D2C2EDB3}"/>
              </a:ext>
            </a:extLst>
          </p:cNvPr>
          <p:cNvGrpSpPr>
            <a:grpSpLocks/>
          </p:cNvGrpSpPr>
          <p:nvPr/>
        </p:nvGrpSpPr>
        <p:grpSpPr bwMode="auto">
          <a:xfrm>
            <a:off x="990600" y="2438400"/>
            <a:ext cx="673100" cy="800100"/>
            <a:chOff x="4212" y="2144"/>
            <a:chExt cx="424" cy="504"/>
          </a:xfrm>
        </p:grpSpPr>
        <p:grpSp>
          <p:nvGrpSpPr>
            <p:cNvPr id="66658" name="Group 33">
              <a:extLst>
                <a:ext uri="{FF2B5EF4-FFF2-40B4-BE49-F238E27FC236}">
                  <a16:creationId xmlns:a16="http://schemas.microsoft.com/office/drawing/2014/main" id="{71B1EE96-2D2E-B644-AFD6-408C115C6745}"/>
                </a:ext>
              </a:extLst>
            </p:cNvPr>
            <p:cNvGrpSpPr>
              <a:grpSpLocks/>
            </p:cNvGrpSpPr>
            <p:nvPr/>
          </p:nvGrpSpPr>
          <p:grpSpPr bwMode="auto">
            <a:xfrm>
              <a:off x="4212" y="2144"/>
              <a:ext cx="424" cy="504"/>
              <a:chOff x="4212" y="2144"/>
              <a:chExt cx="424" cy="504"/>
            </a:xfrm>
          </p:grpSpPr>
          <p:grpSp>
            <p:nvGrpSpPr>
              <p:cNvPr id="66660" name="Group 34">
                <a:extLst>
                  <a:ext uri="{FF2B5EF4-FFF2-40B4-BE49-F238E27FC236}">
                    <a16:creationId xmlns:a16="http://schemas.microsoft.com/office/drawing/2014/main" id="{3236B9D7-ADBD-FE40-AFC1-89CB3F95FFE4}"/>
                  </a:ext>
                </a:extLst>
              </p:cNvPr>
              <p:cNvGrpSpPr>
                <a:grpSpLocks/>
              </p:cNvGrpSpPr>
              <p:nvPr/>
            </p:nvGrpSpPr>
            <p:grpSpPr bwMode="auto">
              <a:xfrm>
                <a:off x="4212" y="2144"/>
                <a:ext cx="424" cy="504"/>
                <a:chOff x="4212" y="2144"/>
                <a:chExt cx="424" cy="504"/>
              </a:xfrm>
            </p:grpSpPr>
            <p:sp>
              <p:nvSpPr>
                <p:cNvPr id="66662" name="AutoShape 35">
                  <a:extLst>
                    <a:ext uri="{FF2B5EF4-FFF2-40B4-BE49-F238E27FC236}">
                      <a16:creationId xmlns:a16="http://schemas.microsoft.com/office/drawing/2014/main" id="{C3037D9A-960B-1E4F-AB70-A2820ECA508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63" name="AutoShape 36">
                  <a:extLst>
                    <a:ext uri="{FF2B5EF4-FFF2-40B4-BE49-F238E27FC236}">
                      <a16:creationId xmlns:a16="http://schemas.microsoft.com/office/drawing/2014/main" id="{4F63C321-C631-5549-AD68-485F5A46415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61" name="AutoShape 37">
                <a:extLst>
                  <a:ext uri="{FF2B5EF4-FFF2-40B4-BE49-F238E27FC236}">
                    <a16:creationId xmlns:a16="http://schemas.microsoft.com/office/drawing/2014/main" id="{8025BA90-5BFD-644F-9EE2-9750EF11359E}"/>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59" name="Oval 38">
              <a:extLst>
                <a:ext uri="{FF2B5EF4-FFF2-40B4-BE49-F238E27FC236}">
                  <a16:creationId xmlns:a16="http://schemas.microsoft.com/office/drawing/2014/main" id="{2FDC54FD-E80D-F943-B9FB-36B3AE6DC92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568" name="Text Box 28">
            <a:extLst>
              <a:ext uri="{FF2B5EF4-FFF2-40B4-BE49-F238E27FC236}">
                <a16:creationId xmlns:a16="http://schemas.microsoft.com/office/drawing/2014/main" id="{B51D21EB-CBD7-6247-9339-027BA77C9F77}"/>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6569" name="Group 17">
            <a:extLst>
              <a:ext uri="{FF2B5EF4-FFF2-40B4-BE49-F238E27FC236}">
                <a16:creationId xmlns:a16="http://schemas.microsoft.com/office/drawing/2014/main" id="{EBD984A6-EB3B-4F41-AA90-6851D0E99134}"/>
              </a:ext>
            </a:extLst>
          </p:cNvPr>
          <p:cNvGrpSpPr>
            <a:grpSpLocks/>
          </p:cNvGrpSpPr>
          <p:nvPr/>
        </p:nvGrpSpPr>
        <p:grpSpPr bwMode="auto">
          <a:xfrm>
            <a:off x="2362200" y="3276600"/>
            <a:ext cx="673100" cy="800100"/>
            <a:chOff x="4228" y="2820"/>
            <a:chExt cx="424" cy="504"/>
          </a:xfrm>
        </p:grpSpPr>
        <p:grpSp>
          <p:nvGrpSpPr>
            <p:cNvPr id="66653" name="Group 18">
              <a:extLst>
                <a:ext uri="{FF2B5EF4-FFF2-40B4-BE49-F238E27FC236}">
                  <a16:creationId xmlns:a16="http://schemas.microsoft.com/office/drawing/2014/main" id="{4EB0FCFD-2445-CF4C-A1AF-22C1BEAE23E6}"/>
                </a:ext>
              </a:extLst>
            </p:cNvPr>
            <p:cNvGrpSpPr>
              <a:grpSpLocks/>
            </p:cNvGrpSpPr>
            <p:nvPr/>
          </p:nvGrpSpPr>
          <p:grpSpPr bwMode="auto">
            <a:xfrm>
              <a:off x="4228" y="2820"/>
              <a:ext cx="424" cy="504"/>
              <a:chOff x="4228" y="2820"/>
              <a:chExt cx="424" cy="504"/>
            </a:xfrm>
          </p:grpSpPr>
          <p:sp>
            <p:nvSpPr>
              <p:cNvPr id="66656" name="AutoShape 19">
                <a:extLst>
                  <a:ext uri="{FF2B5EF4-FFF2-40B4-BE49-F238E27FC236}">
                    <a16:creationId xmlns:a16="http://schemas.microsoft.com/office/drawing/2014/main" id="{28A29DA9-7C43-6E41-8C75-70AA2B0CCA7E}"/>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7" name="AutoShape 20">
                <a:extLst>
                  <a:ext uri="{FF2B5EF4-FFF2-40B4-BE49-F238E27FC236}">
                    <a16:creationId xmlns:a16="http://schemas.microsoft.com/office/drawing/2014/main" id="{9C97892C-3FB9-9A4C-A55A-C6A7515AF504}"/>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54" name="Oval 21">
              <a:extLst>
                <a:ext uri="{FF2B5EF4-FFF2-40B4-BE49-F238E27FC236}">
                  <a16:creationId xmlns:a16="http://schemas.microsoft.com/office/drawing/2014/main" id="{CDC6F5D8-7674-5343-911A-3AA16500FBC4}"/>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5" name="AutoShape 22">
              <a:extLst>
                <a:ext uri="{FF2B5EF4-FFF2-40B4-BE49-F238E27FC236}">
                  <a16:creationId xmlns:a16="http://schemas.microsoft.com/office/drawing/2014/main" id="{F8BC3717-95B5-494D-A756-E37B3482AB7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0" name="Group 23">
            <a:extLst>
              <a:ext uri="{FF2B5EF4-FFF2-40B4-BE49-F238E27FC236}">
                <a16:creationId xmlns:a16="http://schemas.microsoft.com/office/drawing/2014/main" id="{3BC85F8E-D416-4F49-895A-40B1649FF5A0}"/>
              </a:ext>
            </a:extLst>
          </p:cNvPr>
          <p:cNvGrpSpPr>
            <a:grpSpLocks/>
          </p:cNvGrpSpPr>
          <p:nvPr/>
        </p:nvGrpSpPr>
        <p:grpSpPr bwMode="auto">
          <a:xfrm>
            <a:off x="3048000" y="3352800"/>
            <a:ext cx="661988" cy="649288"/>
            <a:chOff x="4319" y="3408"/>
            <a:chExt cx="417" cy="409"/>
          </a:xfrm>
        </p:grpSpPr>
        <p:grpSp>
          <p:nvGrpSpPr>
            <p:cNvPr id="66645" name="Group 24">
              <a:extLst>
                <a:ext uri="{FF2B5EF4-FFF2-40B4-BE49-F238E27FC236}">
                  <a16:creationId xmlns:a16="http://schemas.microsoft.com/office/drawing/2014/main" id="{0CADC345-7698-AE4A-BB1C-453B9779A3B6}"/>
                </a:ext>
              </a:extLst>
            </p:cNvPr>
            <p:cNvGrpSpPr>
              <a:grpSpLocks/>
            </p:cNvGrpSpPr>
            <p:nvPr/>
          </p:nvGrpSpPr>
          <p:grpSpPr bwMode="auto">
            <a:xfrm>
              <a:off x="4321" y="3601"/>
              <a:ext cx="415" cy="216"/>
              <a:chOff x="4321" y="3601"/>
              <a:chExt cx="415" cy="216"/>
            </a:xfrm>
          </p:grpSpPr>
          <p:sp>
            <p:nvSpPr>
              <p:cNvPr id="66649" name="Freeform 25">
                <a:extLst>
                  <a:ext uri="{FF2B5EF4-FFF2-40B4-BE49-F238E27FC236}">
                    <a16:creationId xmlns:a16="http://schemas.microsoft.com/office/drawing/2014/main" id="{66ED8EFD-065D-834E-978E-C704A33E625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0" name="Rectangle 26">
                <a:extLst>
                  <a:ext uri="{FF2B5EF4-FFF2-40B4-BE49-F238E27FC236}">
                    <a16:creationId xmlns:a16="http://schemas.microsoft.com/office/drawing/2014/main" id="{146E1FBC-5631-184F-94F7-BA424B4CF26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1" name="Rectangle 27">
                <a:extLst>
                  <a:ext uri="{FF2B5EF4-FFF2-40B4-BE49-F238E27FC236}">
                    <a16:creationId xmlns:a16="http://schemas.microsoft.com/office/drawing/2014/main" id="{58416E58-20B9-F549-AA91-FC01E1D68A7F}"/>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2" name="Rectangle 28">
                <a:extLst>
                  <a:ext uri="{FF2B5EF4-FFF2-40B4-BE49-F238E27FC236}">
                    <a16:creationId xmlns:a16="http://schemas.microsoft.com/office/drawing/2014/main" id="{3EC70177-570E-6046-B0A4-DAA37FABC29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46" name="Group 29">
              <a:extLst>
                <a:ext uri="{FF2B5EF4-FFF2-40B4-BE49-F238E27FC236}">
                  <a16:creationId xmlns:a16="http://schemas.microsoft.com/office/drawing/2014/main" id="{F6819036-0164-054E-9DF1-56459783D50E}"/>
                </a:ext>
              </a:extLst>
            </p:cNvPr>
            <p:cNvGrpSpPr>
              <a:grpSpLocks/>
            </p:cNvGrpSpPr>
            <p:nvPr/>
          </p:nvGrpSpPr>
          <p:grpSpPr bwMode="auto">
            <a:xfrm>
              <a:off x="4319" y="3408"/>
              <a:ext cx="217" cy="409"/>
              <a:chOff x="4319" y="3408"/>
              <a:chExt cx="217" cy="409"/>
            </a:xfrm>
          </p:grpSpPr>
          <p:sp>
            <p:nvSpPr>
              <p:cNvPr id="66647" name="Oval 30">
                <a:extLst>
                  <a:ext uri="{FF2B5EF4-FFF2-40B4-BE49-F238E27FC236}">
                    <a16:creationId xmlns:a16="http://schemas.microsoft.com/office/drawing/2014/main" id="{84EBB4B7-FA2C-C348-882E-A5DD2D5BD50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48" name="Freeform 31">
                <a:extLst>
                  <a:ext uri="{FF2B5EF4-FFF2-40B4-BE49-F238E27FC236}">
                    <a16:creationId xmlns:a16="http://schemas.microsoft.com/office/drawing/2014/main" id="{F1798B2D-1659-FE4D-8BA0-092E498117E3}"/>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71" name="Group 32">
            <a:extLst>
              <a:ext uri="{FF2B5EF4-FFF2-40B4-BE49-F238E27FC236}">
                <a16:creationId xmlns:a16="http://schemas.microsoft.com/office/drawing/2014/main" id="{C40553B6-3158-DF40-B406-A2BA5F1C1C1D}"/>
              </a:ext>
            </a:extLst>
          </p:cNvPr>
          <p:cNvGrpSpPr>
            <a:grpSpLocks/>
          </p:cNvGrpSpPr>
          <p:nvPr/>
        </p:nvGrpSpPr>
        <p:grpSpPr bwMode="auto">
          <a:xfrm>
            <a:off x="1676400" y="3276600"/>
            <a:ext cx="673100" cy="800100"/>
            <a:chOff x="4212" y="2144"/>
            <a:chExt cx="424" cy="504"/>
          </a:xfrm>
        </p:grpSpPr>
        <p:grpSp>
          <p:nvGrpSpPr>
            <p:cNvPr id="66639" name="Group 33">
              <a:extLst>
                <a:ext uri="{FF2B5EF4-FFF2-40B4-BE49-F238E27FC236}">
                  <a16:creationId xmlns:a16="http://schemas.microsoft.com/office/drawing/2014/main" id="{F87BF97A-1B76-904C-A861-2659C242E3A9}"/>
                </a:ext>
              </a:extLst>
            </p:cNvPr>
            <p:cNvGrpSpPr>
              <a:grpSpLocks/>
            </p:cNvGrpSpPr>
            <p:nvPr/>
          </p:nvGrpSpPr>
          <p:grpSpPr bwMode="auto">
            <a:xfrm>
              <a:off x="4212" y="2144"/>
              <a:ext cx="424" cy="504"/>
              <a:chOff x="4212" y="2144"/>
              <a:chExt cx="424" cy="504"/>
            </a:xfrm>
          </p:grpSpPr>
          <p:grpSp>
            <p:nvGrpSpPr>
              <p:cNvPr id="66641" name="Group 34">
                <a:extLst>
                  <a:ext uri="{FF2B5EF4-FFF2-40B4-BE49-F238E27FC236}">
                    <a16:creationId xmlns:a16="http://schemas.microsoft.com/office/drawing/2014/main" id="{2D7B5088-0B8B-874B-9BB6-DAA6E87E73C2}"/>
                  </a:ext>
                </a:extLst>
              </p:cNvPr>
              <p:cNvGrpSpPr>
                <a:grpSpLocks/>
              </p:cNvGrpSpPr>
              <p:nvPr/>
            </p:nvGrpSpPr>
            <p:grpSpPr bwMode="auto">
              <a:xfrm>
                <a:off x="4212" y="2144"/>
                <a:ext cx="424" cy="504"/>
                <a:chOff x="4212" y="2144"/>
                <a:chExt cx="424" cy="504"/>
              </a:xfrm>
            </p:grpSpPr>
            <p:sp>
              <p:nvSpPr>
                <p:cNvPr id="66643" name="AutoShape 35">
                  <a:extLst>
                    <a:ext uri="{FF2B5EF4-FFF2-40B4-BE49-F238E27FC236}">
                      <a16:creationId xmlns:a16="http://schemas.microsoft.com/office/drawing/2014/main" id="{C929EA87-E4FA-5946-866A-B558F53224AD}"/>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44" name="AutoShape 36">
                  <a:extLst>
                    <a:ext uri="{FF2B5EF4-FFF2-40B4-BE49-F238E27FC236}">
                      <a16:creationId xmlns:a16="http://schemas.microsoft.com/office/drawing/2014/main" id="{960AAD7D-0B1C-F649-9ECE-F3A61A93CA6B}"/>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42" name="AutoShape 37">
                <a:extLst>
                  <a:ext uri="{FF2B5EF4-FFF2-40B4-BE49-F238E27FC236}">
                    <a16:creationId xmlns:a16="http://schemas.microsoft.com/office/drawing/2014/main" id="{7B2D5690-FB1C-2041-9EFC-DFA47A0DDA0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40" name="Oval 38">
              <a:extLst>
                <a:ext uri="{FF2B5EF4-FFF2-40B4-BE49-F238E27FC236}">
                  <a16:creationId xmlns:a16="http://schemas.microsoft.com/office/drawing/2014/main" id="{353E0D50-0132-1846-BF8F-718B982AB210}"/>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2" name="Group 17">
            <a:extLst>
              <a:ext uri="{FF2B5EF4-FFF2-40B4-BE49-F238E27FC236}">
                <a16:creationId xmlns:a16="http://schemas.microsoft.com/office/drawing/2014/main" id="{AF18E72A-EE55-AE49-ADDC-9F645D69B1CD}"/>
              </a:ext>
            </a:extLst>
          </p:cNvPr>
          <p:cNvGrpSpPr>
            <a:grpSpLocks/>
          </p:cNvGrpSpPr>
          <p:nvPr/>
        </p:nvGrpSpPr>
        <p:grpSpPr bwMode="auto">
          <a:xfrm>
            <a:off x="3048000" y="4191000"/>
            <a:ext cx="673100" cy="800100"/>
            <a:chOff x="4228" y="2820"/>
            <a:chExt cx="424" cy="504"/>
          </a:xfrm>
        </p:grpSpPr>
        <p:grpSp>
          <p:nvGrpSpPr>
            <p:cNvPr id="66634" name="Group 18">
              <a:extLst>
                <a:ext uri="{FF2B5EF4-FFF2-40B4-BE49-F238E27FC236}">
                  <a16:creationId xmlns:a16="http://schemas.microsoft.com/office/drawing/2014/main" id="{886DE28C-8F9A-714E-83C1-B066263537EF}"/>
                </a:ext>
              </a:extLst>
            </p:cNvPr>
            <p:cNvGrpSpPr>
              <a:grpSpLocks/>
            </p:cNvGrpSpPr>
            <p:nvPr/>
          </p:nvGrpSpPr>
          <p:grpSpPr bwMode="auto">
            <a:xfrm>
              <a:off x="4228" y="2820"/>
              <a:ext cx="424" cy="504"/>
              <a:chOff x="4228" y="2820"/>
              <a:chExt cx="424" cy="504"/>
            </a:xfrm>
          </p:grpSpPr>
          <p:sp>
            <p:nvSpPr>
              <p:cNvPr id="66637" name="AutoShape 19">
                <a:extLst>
                  <a:ext uri="{FF2B5EF4-FFF2-40B4-BE49-F238E27FC236}">
                    <a16:creationId xmlns:a16="http://schemas.microsoft.com/office/drawing/2014/main" id="{9E65848D-0F1D-F24D-B25F-A4F199288718}"/>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8" name="AutoShape 20">
                <a:extLst>
                  <a:ext uri="{FF2B5EF4-FFF2-40B4-BE49-F238E27FC236}">
                    <a16:creationId xmlns:a16="http://schemas.microsoft.com/office/drawing/2014/main" id="{F8AEDECC-887E-1044-887C-5CFF19BEF20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35" name="Oval 21">
              <a:extLst>
                <a:ext uri="{FF2B5EF4-FFF2-40B4-BE49-F238E27FC236}">
                  <a16:creationId xmlns:a16="http://schemas.microsoft.com/office/drawing/2014/main" id="{36970CB6-0945-4F42-AFB0-70A7A2FC58A8}"/>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6" name="AutoShape 22">
              <a:extLst>
                <a:ext uri="{FF2B5EF4-FFF2-40B4-BE49-F238E27FC236}">
                  <a16:creationId xmlns:a16="http://schemas.microsoft.com/office/drawing/2014/main" id="{1B4C8B14-D3B5-BE4F-A9A9-324204747983}"/>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3" name="Group 23">
            <a:extLst>
              <a:ext uri="{FF2B5EF4-FFF2-40B4-BE49-F238E27FC236}">
                <a16:creationId xmlns:a16="http://schemas.microsoft.com/office/drawing/2014/main" id="{907BA877-A3B6-1647-AF76-753DAD5BD7A9}"/>
              </a:ext>
            </a:extLst>
          </p:cNvPr>
          <p:cNvGrpSpPr>
            <a:grpSpLocks/>
          </p:cNvGrpSpPr>
          <p:nvPr/>
        </p:nvGrpSpPr>
        <p:grpSpPr bwMode="auto">
          <a:xfrm>
            <a:off x="3733800" y="4267200"/>
            <a:ext cx="661988" cy="649288"/>
            <a:chOff x="4319" y="3408"/>
            <a:chExt cx="417" cy="409"/>
          </a:xfrm>
        </p:grpSpPr>
        <p:grpSp>
          <p:nvGrpSpPr>
            <p:cNvPr id="66626" name="Group 24">
              <a:extLst>
                <a:ext uri="{FF2B5EF4-FFF2-40B4-BE49-F238E27FC236}">
                  <a16:creationId xmlns:a16="http://schemas.microsoft.com/office/drawing/2014/main" id="{0C8699A5-937C-FC4B-B6C0-4926DFA9FE45}"/>
                </a:ext>
              </a:extLst>
            </p:cNvPr>
            <p:cNvGrpSpPr>
              <a:grpSpLocks/>
            </p:cNvGrpSpPr>
            <p:nvPr/>
          </p:nvGrpSpPr>
          <p:grpSpPr bwMode="auto">
            <a:xfrm>
              <a:off x="4321" y="3601"/>
              <a:ext cx="415" cy="216"/>
              <a:chOff x="4321" y="3601"/>
              <a:chExt cx="415" cy="216"/>
            </a:xfrm>
          </p:grpSpPr>
          <p:sp>
            <p:nvSpPr>
              <p:cNvPr id="66630" name="Freeform 25">
                <a:extLst>
                  <a:ext uri="{FF2B5EF4-FFF2-40B4-BE49-F238E27FC236}">
                    <a16:creationId xmlns:a16="http://schemas.microsoft.com/office/drawing/2014/main" id="{CB82B88B-78B3-FC49-9FE4-DE830735A5F5}"/>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1" name="Rectangle 26">
                <a:extLst>
                  <a:ext uri="{FF2B5EF4-FFF2-40B4-BE49-F238E27FC236}">
                    <a16:creationId xmlns:a16="http://schemas.microsoft.com/office/drawing/2014/main" id="{92FCF498-D62E-AD49-A897-D17CB52A0188}"/>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2" name="Rectangle 27">
                <a:extLst>
                  <a:ext uri="{FF2B5EF4-FFF2-40B4-BE49-F238E27FC236}">
                    <a16:creationId xmlns:a16="http://schemas.microsoft.com/office/drawing/2014/main" id="{AD36D4AC-3EB6-F748-988E-1D73AC6FDAB4}"/>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3" name="Rectangle 28">
                <a:extLst>
                  <a:ext uri="{FF2B5EF4-FFF2-40B4-BE49-F238E27FC236}">
                    <a16:creationId xmlns:a16="http://schemas.microsoft.com/office/drawing/2014/main" id="{97BB01E7-DC8F-4348-BD23-0695A63A4BF4}"/>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27" name="Group 29">
              <a:extLst>
                <a:ext uri="{FF2B5EF4-FFF2-40B4-BE49-F238E27FC236}">
                  <a16:creationId xmlns:a16="http://schemas.microsoft.com/office/drawing/2014/main" id="{4F7165A3-BE61-0A46-84A8-05124B00952F}"/>
                </a:ext>
              </a:extLst>
            </p:cNvPr>
            <p:cNvGrpSpPr>
              <a:grpSpLocks/>
            </p:cNvGrpSpPr>
            <p:nvPr/>
          </p:nvGrpSpPr>
          <p:grpSpPr bwMode="auto">
            <a:xfrm>
              <a:off x="4319" y="3408"/>
              <a:ext cx="217" cy="409"/>
              <a:chOff x="4319" y="3408"/>
              <a:chExt cx="217" cy="409"/>
            </a:xfrm>
          </p:grpSpPr>
          <p:sp>
            <p:nvSpPr>
              <p:cNvPr id="66628" name="Oval 30">
                <a:extLst>
                  <a:ext uri="{FF2B5EF4-FFF2-40B4-BE49-F238E27FC236}">
                    <a16:creationId xmlns:a16="http://schemas.microsoft.com/office/drawing/2014/main" id="{7CA90E95-C47C-9D43-9286-1C0652E3E0B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29" name="Freeform 31">
                <a:extLst>
                  <a:ext uri="{FF2B5EF4-FFF2-40B4-BE49-F238E27FC236}">
                    <a16:creationId xmlns:a16="http://schemas.microsoft.com/office/drawing/2014/main" id="{6FC8A1E1-6270-7543-AAD2-752D53E1BA2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74" name="Group 32">
            <a:extLst>
              <a:ext uri="{FF2B5EF4-FFF2-40B4-BE49-F238E27FC236}">
                <a16:creationId xmlns:a16="http://schemas.microsoft.com/office/drawing/2014/main" id="{C8244F66-B793-4F41-B83E-05378AFFEB5B}"/>
              </a:ext>
            </a:extLst>
          </p:cNvPr>
          <p:cNvGrpSpPr>
            <a:grpSpLocks/>
          </p:cNvGrpSpPr>
          <p:nvPr/>
        </p:nvGrpSpPr>
        <p:grpSpPr bwMode="auto">
          <a:xfrm>
            <a:off x="2362200" y="4191000"/>
            <a:ext cx="673100" cy="800100"/>
            <a:chOff x="4212" y="2144"/>
            <a:chExt cx="424" cy="504"/>
          </a:xfrm>
        </p:grpSpPr>
        <p:grpSp>
          <p:nvGrpSpPr>
            <p:cNvPr id="66620" name="Group 33">
              <a:extLst>
                <a:ext uri="{FF2B5EF4-FFF2-40B4-BE49-F238E27FC236}">
                  <a16:creationId xmlns:a16="http://schemas.microsoft.com/office/drawing/2014/main" id="{D577C190-E381-B641-B3DA-15CEDEFC389B}"/>
                </a:ext>
              </a:extLst>
            </p:cNvPr>
            <p:cNvGrpSpPr>
              <a:grpSpLocks/>
            </p:cNvGrpSpPr>
            <p:nvPr/>
          </p:nvGrpSpPr>
          <p:grpSpPr bwMode="auto">
            <a:xfrm>
              <a:off x="4212" y="2144"/>
              <a:ext cx="424" cy="504"/>
              <a:chOff x="4212" y="2144"/>
              <a:chExt cx="424" cy="504"/>
            </a:xfrm>
          </p:grpSpPr>
          <p:grpSp>
            <p:nvGrpSpPr>
              <p:cNvPr id="66622" name="Group 34">
                <a:extLst>
                  <a:ext uri="{FF2B5EF4-FFF2-40B4-BE49-F238E27FC236}">
                    <a16:creationId xmlns:a16="http://schemas.microsoft.com/office/drawing/2014/main" id="{BA447EC3-196C-0545-8BDF-A8155A60A697}"/>
                  </a:ext>
                </a:extLst>
              </p:cNvPr>
              <p:cNvGrpSpPr>
                <a:grpSpLocks/>
              </p:cNvGrpSpPr>
              <p:nvPr/>
            </p:nvGrpSpPr>
            <p:grpSpPr bwMode="auto">
              <a:xfrm>
                <a:off x="4212" y="2144"/>
                <a:ext cx="424" cy="504"/>
                <a:chOff x="4212" y="2144"/>
                <a:chExt cx="424" cy="504"/>
              </a:xfrm>
            </p:grpSpPr>
            <p:sp>
              <p:nvSpPr>
                <p:cNvPr id="66624" name="AutoShape 35">
                  <a:extLst>
                    <a:ext uri="{FF2B5EF4-FFF2-40B4-BE49-F238E27FC236}">
                      <a16:creationId xmlns:a16="http://schemas.microsoft.com/office/drawing/2014/main" id="{923B6679-0185-A64C-A5EF-BBFB563F6A86}"/>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25" name="AutoShape 36">
                  <a:extLst>
                    <a:ext uri="{FF2B5EF4-FFF2-40B4-BE49-F238E27FC236}">
                      <a16:creationId xmlns:a16="http://schemas.microsoft.com/office/drawing/2014/main" id="{FADD2977-3179-B845-BC25-10FAA48967B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23" name="AutoShape 37">
                <a:extLst>
                  <a:ext uri="{FF2B5EF4-FFF2-40B4-BE49-F238E27FC236}">
                    <a16:creationId xmlns:a16="http://schemas.microsoft.com/office/drawing/2014/main" id="{B4168798-2D43-D148-B168-6AB2B4B2EDB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21" name="Oval 38">
              <a:extLst>
                <a:ext uri="{FF2B5EF4-FFF2-40B4-BE49-F238E27FC236}">
                  <a16:creationId xmlns:a16="http://schemas.microsoft.com/office/drawing/2014/main" id="{3D023B50-DAC9-2A46-A224-FC3D006F2A03}"/>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5" name="Group 17">
            <a:extLst>
              <a:ext uri="{FF2B5EF4-FFF2-40B4-BE49-F238E27FC236}">
                <a16:creationId xmlns:a16="http://schemas.microsoft.com/office/drawing/2014/main" id="{C5CCA911-72C5-0344-8371-67E0C80CD770}"/>
              </a:ext>
            </a:extLst>
          </p:cNvPr>
          <p:cNvGrpSpPr>
            <a:grpSpLocks/>
          </p:cNvGrpSpPr>
          <p:nvPr/>
        </p:nvGrpSpPr>
        <p:grpSpPr bwMode="auto">
          <a:xfrm>
            <a:off x="3733800" y="5029200"/>
            <a:ext cx="673100" cy="800100"/>
            <a:chOff x="4228" y="2820"/>
            <a:chExt cx="424" cy="504"/>
          </a:xfrm>
        </p:grpSpPr>
        <p:grpSp>
          <p:nvGrpSpPr>
            <p:cNvPr id="66615" name="Group 18">
              <a:extLst>
                <a:ext uri="{FF2B5EF4-FFF2-40B4-BE49-F238E27FC236}">
                  <a16:creationId xmlns:a16="http://schemas.microsoft.com/office/drawing/2014/main" id="{DEDB86D1-4E61-4B4E-9299-1E38785FC736}"/>
                </a:ext>
              </a:extLst>
            </p:cNvPr>
            <p:cNvGrpSpPr>
              <a:grpSpLocks/>
            </p:cNvGrpSpPr>
            <p:nvPr/>
          </p:nvGrpSpPr>
          <p:grpSpPr bwMode="auto">
            <a:xfrm>
              <a:off x="4228" y="2820"/>
              <a:ext cx="424" cy="504"/>
              <a:chOff x="4228" y="2820"/>
              <a:chExt cx="424" cy="504"/>
            </a:xfrm>
          </p:grpSpPr>
          <p:sp>
            <p:nvSpPr>
              <p:cNvPr id="66618" name="AutoShape 19">
                <a:extLst>
                  <a:ext uri="{FF2B5EF4-FFF2-40B4-BE49-F238E27FC236}">
                    <a16:creationId xmlns:a16="http://schemas.microsoft.com/office/drawing/2014/main" id="{F2692F31-490A-6942-A00F-D270844BD16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9" name="AutoShape 20">
                <a:extLst>
                  <a:ext uri="{FF2B5EF4-FFF2-40B4-BE49-F238E27FC236}">
                    <a16:creationId xmlns:a16="http://schemas.microsoft.com/office/drawing/2014/main" id="{C35EC9F4-B72C-3545-82A6-7C1F8ECF460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16" name="Oval 21">
              <a:extLst>
                <a:ext uri="{FF2B5EF4-FFF2-40B4-BE49-F238E27FC236}">
                  <a16:creationId xmlns:a16="http://schemas.microsoft.com/office/drawing/2014/main" id="{BB879835-59A0-7C42-ACF8-0D498EF053D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7" name="AutoShape 22">
              <a:extLst>
                <a:ext uri="{FF2B5EF4-FFF2-40B4-BE49-F238E27FC236}">
                  <a16:creationId xmlns:a16="http://schemas.microsoft.com/office/drawing/2014/main" id="{C44A0D14-C141-FD4A-8A21-D6ED46A6C7B3}"/>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6" name="Group 23">
            <a:extLst>
              <a:ext uri="{FF2B5EF4-FFF2-40B4-BE49-F238E27FC236}">
                <a16:creationId xmlns:a16="http://schemas.microsoft.com/office/drawing/2014/main" id="{0CEDCB4E-5C97-9B4A-91B4-5271A5880588}"/>
              </a:ext>
            </a:extLst>
          </p:cNvPr>
          <p:cNvGrpSpPr>
            <a:grpSpLocks/>
          </p:cNvGrpSpPr>
          <p:nvPr/>
        </p:nvGrpSpPr>
        <p:grpSpPr bwMode="auto">
          <a:xfrm>
            <a:off x="4419600" y="5105400"/>
            <a:ext cx="661988" cy="649288"/>
            <a:chOff x="4319" y="3408"/>
            <a:chExt cx="417" cy="409"/>
          </a:xfrm>
        </p:grpSpPr>
        <p:grpSp>
          <p:nvGrpSpPr>
            <p:cNvPr id="66607" name="Group 24">
              <a:extLst>
                <a:ext uri="{FF2B5EF4-FFF2-40B4-BE49-F238E27FC236}">
                  <a16:creationId xmlns:a16="http://schemas.microsoft.com/office/drawing/2014/main" id="{6302A8A5-5C08-4C4B-AEE6-9CCCECD7DB37}"/>
                </a:ext>
              </a:extLst>
            </p:cNvPr>
            <p:cNvGrpSpPr>
              <a:grpSpLocks/>
            </p:cNvGrpSpPr>
            <p:nvPr/>
          </p:nvGrpSpPr>
          <p:grpSpPr bwMode="auto">
            <a:xfrm>
              <a:off x="4321" y="3601"/>
              <a:ext cx="415" cy="216"/>
              <a:chOff x="4321" y="3601"/>
              <a:chExt cx="415" cy="216"/>
            </a:xfrm>
          </p:grpSpPr>
          <p:sp>
            <p:nvSpPr>
              <p:cNvPr id="66611" name="Freeform 25">
                <a:extLst>
                  <a:ext uri="{FF2B5EF4-FFF2-40B4-BE49-F238E27FC236}">
                    <a16:creationId xmlns:a16="http://schemas.microsoft.com/office/drawing/2014/main" id="{FD0820DE-9A19-B24A-8694-344130C16005}"/>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2" name="Rectangle 26">
                <a:extLst>
                  <a:ext uri="{FF2B5EF4-FFF2-40B4-BE49-F238E27FC236}">
                    <a16:creationId xmlns:a16="http://schemas.microsoft.com/office/drawing/2014/main" id="{3BC76F13-C342-5046-B1FB-736BA026A237}"/>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3" name="Rectangle 27">
                <a:extLst>
                  <a:ext uri="{FF2B5EF4-FFF2-40B4-BE49-F238E27FC236}">
                    <a16:creationId xmlns:a16="http://schemas.microsoft.com/office/drawing/2014/main" id="{2110CE95-95EF-5149-A09E-2A04588FFBF8}"/>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4" name="Rectangle 28">
                <a:extLst>
                  <a:ext uri="{FF2B5EF4-FFF2-40B4-BE49-F238E27FC236}">
                    <a16:creationId xmlns:a16="http://schemas.microsoft.com/office/drawing/2014/main" id="{CF75185E-DB1C-2544-BA88-9612AD8288CD}"/>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08" name="Group 29">
              <a:extLst>
                <a:ext uri="{FF2B5EF4-FFF2-40B4-BE49-F238E27FC236}">
                  <a16:creationId xmlns:a16="http://schemas.microsoft.com/office/drawing/2014/main" id="{4DA416E9-0775-B94A-977D-E112C6DA1634}"/>
                </a:ext>
              </a:extLst>
            </p:cNvPr>
            <p:cNvGrpSpPr>
              <a:grpSpLocks/>
            </p:cNvGrpSpPr>
            <p:nvPr/>
          </p:nvGrpSpPr>
          <p:grpSpPr bwMode="auto">
            <a:xfrm>
              <a:off x="4319" y="3408"/>
              <a:ext cx="217" cy="409"/>
              <a:chOff x="4319" y="3408"/>
              <a:chExt cx="217" cy="409"/>
            </a:xfrm>
          </p:grpSpPr>
          <p:sp>
            <p:nvSpPr>
              <p:cNvPr id="66609" name="Oval 30">
                <a:extLst>
                  <a:ext uri="{FF2B5EF4-FFF2-40B4-BE49-F238E27FC236}">
                    <a16:creationId xmlns:a16="http://schemas.microsoft.com/office/drawing/2014/main" id="{6B184003-F106-734A-A799-2CCF7F71AD6B}"/>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0" name="Freeform 31">
                <a:extLst>
                  <a:ext uri="{FF2B5EF4-FFF2-40B4-BE49-F238E27FC236}">
                    <a16:creationId xmlns:a16="http://schemas.microsoft.com/office/drawing/2014/main" id="{AB6631DF-10D4-C546-A5E1-48911178212B}"/>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77" name="Group 32">
            <a:extLst>
              <a:ext uri="{FF2B5EF4-FFF2-40B4-BE49-F238E27FC236}">
                <a16:creationId xmlns:a16="http://schemas.microsoft.com/office/drawing/2014/main" id="{96E04861-A13C-B54E-BCF9-7081AE7D814A}"/>
              </a:ext>
            </a:extLst>
          </p:cNvPr>
          <p:cNvGrpSpPr>
            <a:grpSpLocks/>
          </p:cNvGrpSpPr>
          <p:nvPr/>
        </p:nvGrpSpPr>
        <p:grpSpPr bwMode="auto">
          <a:xfrm>
            <a:off x="3048000" y="5029200"/>
            <a:ext cx="673100" cy="800100"/>
            <a:chOff x="4212" y="2144"/>
            <a:chExt cx="424" cy="504"/>
          </a:xfrm>
        </p:grpSpPr>
        <p:grpSp>
          <p:nvGrpSpPr>
            <p:cNvPr id="66601" name="Group 33">
              <a:extLst>
                <a:ext uri="{FF2B5EF4-FFF2-40B4-BE49-F238E27FC236}">
                  <a16:creationId xmlns:a16="http://schemas.microsoft.com/office/drawing/2014/main" id="{39EC96D1-F59C-0446-8DF7-4C4ECC6C5A41}"/>
                </a:ext>
              </a:extLst>
            </p:cNvPr>
            <p:cNvGrpSpPr>
              <a:grpSpLocks/>
            </p:cNvGrpSpPr>
            <p:nvPr/>
          </p:nvGrpSpPr>
          <p:grpSpPr bwMode="auto">
            <a:xfrm>
              <a:off x="4212" y="2144"/>
              <a:ext cx="424" cy="504"/>
              <a:chOff x="4212" y="2144"/>
              <a:chExt cx="424" cy="504"/>
            </a:xfrm>
          </p:grpSpPr>
          <p:grpSp>
            <p:nvGrpSpPr>
              <p:cNvPr id="66603" name="Group 34">
                <a:extLst>
                  <a:ext uri="{FF2B5EF4-FFF2-40B4-BE49-F238E27FC236}">
                    <a16:creationId xmlns:a16="http://schemas.microsoft.com/office/drawing/2014/main" id="{9B96302A-3918-F444-9198-3AFE72D95DF8}"/>
                  </a:ext>
                </a:extLst>
              </p:cNvPr>
              <p:cNvGrpSpPr>
                <a:grpSpLocks/>
              </p:cNvGrpSpPr>
              <p:nvPr/>
            </p:nvGrpSpPr>
            <p:grpSpPr bwMode="auto">
              <a:xfrm>
                <a:off x="4212" y="2144"/>
                <a:ext cx="424" cy="504"/>
                <a:chOff x="4212" y="2144"/>
                <a:chExt cx="424" cy="504"/>
              </a:xfrm>
            </p:grpSpPr>
            <p:sp>
              <p:nvSpPr>
                <p:cNvPr id="66605" name="AutoShape 35">
                  <a:extLst>
                    <a:ext uri="{FF2B5EF4-FFF2-40B4-BE49-F238E27FC236}">
                      <a16:creationId xmlns:a16="http://schemas.microsoft.com/office/drawing/2014/main" id="{6371A6BE-9BD0-634D-AEB3-2762025300F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06" name="AutoShape 36">
                  <a:extLst>
                    <a:ext uri="{FF2B5EF4-FFF2-40B4-BE49-F238E27FC236}">
                      <a16:creationId xmlns:a16="http://schemas.microsoft.com/office/drawing/2014/main" id="{0F2F9DE0-4789-AE40-9719-E85BDCDED79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04" name="AutoShape 37">
                <a:extLst>
                  <a:ext uri="{FF2B5EF4-FFF2-40B4-BE49-F238E27FC236}">
                    <a16:creationId xmlns:a16="http://schemas.microsoft.com/office/drawing/2014/main" id="{30D815B7-242E-DD48-A116-533CD4CAB00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02" name="Oval 38">
              <a:extLst>
                <a:ext uri="{FF2B5EF4-FFF2-40B4-BE49-F238E27FC236}">
                  <a16:creationId xmlns:a16="http://schemas.microsoft.com/office/drawing/2014/main" id="{56EF3348-23EE-9746-AD4E-CCAB153E087F}"/>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578" name="Line 95">
            <a:extLst>
              <a:ext uri="{FF2B5EF4-FFF2-40B4-BE49-F238E27FC236}">
                <a16:creationId xmlns:a16="http://schemas.microsoft.com/office/drawing/2014/main" id="{D37FF40D-7EC6-7840-A140-88021D5A001C}"/>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79" name="Line 96">
            <a:extLst>
              <a:ext uri="{FF2B5EF4-FFF2-40B4-BE49-F238E27FC236}">
                <a16:creationId xmlns:a16="http://schemas.microsoft.com/office/drawing/2014/main" id="{A3F5838C-90EF-674D-812F-CD6B5A924B32}"/>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0" name="Line 97">
            <a:extLst>
              <a:ext uri="{FF2B5EF4-FFF2-40B4-BE49-F238E27FC236}">
                <a16:creationId xmlns:a16="http://schemas.microsoft.com/office/drawing/2014/main" id="{35201EE4-839A-4D40-AFF4-3F5DFBAA53DF}"/>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1" name="Text Box 98">
            <a:extLst>
              <a:ext uri="{FF2B5EF4-FFF2-40B4-BE49-F238E27FC236}">
                <a16:creationId xmlns:a16="http://schemas.microsoft.com/office/drawing/2014/main" id="{6E7FAD26-9A0B-F14C-96A0-943FEFC2183C}"/>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6582" name="Text Box 99">
            <a:extLst>
              <a:ext uri="{FF2B5EF4-FFF2-40B4-BE49-F238E27FC236}">
                <a16:creationId xmlns:a16="http://schemas.microsoft.com/office/drawing/2014/main" id="{D23F9E2F-6A70-0B40-ADEB-208E26FC82A7}"/>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6583" name="Text Box 100">
            <a:extLst>
              <a:ext uri="{FF2B5EF4-FFF2-40B4-BE49-F238E27FC236}">
                <a16:creationId xmlns:a16="http://schemas.microsoft.com/office/drawing/2014/main" id="{DAB0D060-FC67-AA45-BF88-443B693C356E}"/>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6584" name="Line 101">
            <a:extLst>
              <a:ext uri="{FF2B5EF4-FFF2-40B4-BE49-F238E27FC236}">
                <a16:creationId xmlns:a16="http://schemas.microsoft.com/office/drawing/2014/main" id="{1EA66FD8-A0E3-9243-A6F9-3F5A797F9FB5}"/>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5" name="Line 102">
            <a:extLst>
              <a:ext uri="{FF2B5EF4-FFF2-40B4-BE49-F238E27FC236}">
                <a16:creationId xmlns:a16="http://schemas.microsoft.com/office/drawing/2014/main" id="{162FE1B3-E28F-EE44-AA63-A19C0608EF05}"/>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6" name="Text Box 104">
            <a:extLst>
              <a:ext uri="{FF2B5EF4-FFF2-40B4-BE49-F238E27FC236}">
                <a16:creationId xmlns:a16="http://schemas.microsoft.com/office/drawing/2014/main" id="{CCC3E335-F065-A249-8C2D-5F7A46BE7A6D}"/>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6587" name="Text Box 105">
            <a:extLst>
              <a:ext uri="{FF2B5EF4-FFF2-40B4-BE49-F238E27FC236}">
                <a16:creationId xmlns:a16="http://schemas.microsoft.com/office/drawing/2014/main" id="{71058366-04A0-754D-808D-68D87DE5500F}"/>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6588" name="Line 107">
            <a:extLst>
              <a:ext uri="{FF2B5EF4-FFF2-40B4-BE49-F238E27FC236}">
                <a16:creationId xmlns:a16="http://schemas.microsoft.com/office/drawing/2014/main" id="{8C2F1375-E283-3D4A-91EE-E75C2EAEB9D6}"/>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9" name="Line 108">
            <a:extLst>
              <a:ext uri="{FF2B5EF4-FFF2-40B4-BE49-F238E27FC236}">
                <a16:creationId xmlns:a16="http://schemas.microsoft.com/office/drawing/2014/main" id="{909C49CC-22A7-2E4A-B069-C9D8A07A79B6}"/>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0" name="Text Box 109">
            <a:extLst>
              <a:ext uri="{FF2B5EF4-FFF2-40B4-BE49-F238E27FC236}">
                <a16:creationId xmlns:a16="http://schemas.microsoft.com/office/drawing/2014/main" id="{ECDB2CE9-E967-CB4B-B46C-0E85A7A60037}"/>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6591" name="Text Box 118">
            <a:extLst>
              <a:ext uri="{FF2B5EF4-FFF2-40B4-BE49-F238E27FC236}">
                <a16:creationId xmlns:a16="http://schemas.microsoft.com/office/drawing/2014/main" id="{CF14E6CC-4C3B-4545-8AFE-04753743036E}"/>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6592" name="Line 120">
            <a:extLst>
              <a:ext uri="{FF2B5EF4-FFF2-40B4-BE49-F238E27FC236}">
                <a16:creationId xmlns:a16="http://schemas.microsoft.com/office/drawing/2014/main" id="{40059227-5360-9B4D-B29F-C7C90D14652D}"/>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3" name="Line 121">
            <a:extLst>
              <a:ext uri="{FF2B5EF4-FFF2-40B4-BE49-F238E27FC236}">
                <a16:creationId xmlns:a16="http://schemas.microsoft.com/office/drawing/2014/main" id="{68844FD8-C27C-5045-91A2-0B0A72954862}"/>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4" name="Line 122">
            <a:extLst>
              <a:ext uri="{FF2B5EF4-FFF2-40B4-BE49-F238E27FC236}">
                <a16:creationId xmlns:a16="http://schemas.microsoft.com/office/drawing/2014/main" id="{940A834B-A209-9E4C-B984-7ADC00C629BC}"/>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5" name="Line 123">
            <a:extLst>
              <a:ext uri="{FF2B5EF4-FFF2-40B4-BE49-F238E27FC236}">
                <a16:creationId xmlns:a16="http://schemas.microsoft.com/office/drawing/2014/main" id="{DEB9D87C-E454-2747-99E2-70A6E96B6405}"/>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6" name="Line 124">
            <a:extLst>
              <a:ext uri="{FF2B5EF4-FFF2-40B4-BE49-F238E27FC236}">
                <a16:creationId xmlns:a16="http://schemas.microsoft.com/office/drawing/2014/main" id="{C5A6AD74-D175-424C-A2D8-76ADCB134AD8}"/>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7" name="Line 125">
            <a:extLst>
              <a:ext uri="{FF2B5EF4-FFF2-40B4-BE49-F238E27FC236}">
                <a16:creationId xmlns:a16="http://schemas.microsoft.com/office/drawing/2014/main" id="{6356D808-C138-FC43-8358-501B7246C526}"/>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8" name="Line 126">
            <a:extLst>
              <a:ext uri="{FF2B5EF4-FFF2-40B4-BE49-F238E27FC236}">
                <a16:creationId xmlns:a16="http://schemas.microsoft.com/office/drawing/2014/main" id="{1A05D875-9DA2-1145-A029-89149C0B9FF6}"/>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9" name="Line 127">
            <a:extLst>
              <a:ext uri="{FF2B5EF4-FFF2-40B4-BE49-F238E27FC236}">
                <a16:creationId xmlns:a16="http://schemas.microsoft.com/office/drawing/2014/main" id="{C011856C-2EE1-1D4F-91A8-8F232A00A052}"/>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7" name="AutoShape 129">
            <a:extLst>
              <a:ext uri="{FF2B5EF4-FFF2-40B4-BE49-F238E27FC236}">
                <a16:creationId xmlns:a16="http://schemas.microsoft.com/office/drawing/2014/main" id="{9028C4FC-1785-1342-AED3-F0396571A9C7}"/>
              </a:ext>
            </a:extLst>
          </p:cNvPr>
          <p:cNvSpPr>
            <a:spLocks noChangeArrowheads="1"/>
          </p:cNvSpPr>
          <p:nvPr/>
        </p:nvSpPr>
        <p:spPr bwMode="auto">
          <a:xfrm>
            <a:off x="3733800" y="4953000"/>
            <a:ext cx="685800" cy="9144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17"/>
                                        </p:tgtEl>
                                        <p:attrNameLst>
                                          <p:attrName>style.visibility</p:attrName>
                                        </p:attrNameLst>
                                      </p:cBhvr>
                                      <p:to>
                                        <p:strVal val="visible"/>
                                      </p:to>
                                    </p:set>
                                    <p:anim calcmode="lin" valueType="num">
                                      <p:cBhvr>
                                        <p:cTn id="7" dur="500" fill="hold"/>
                                        <p:tgtEl>
                                          <p:spTgt spid="38017"/>
                                        </p:tgtEl>
                                        <p:attrNameLst>
                                          <p:attrName>ppt_w</p:attrName>
                                        </p:attrNameLst>
                                      </p:cBhvr>
                                      <p:tavLst>
                                        <p:tav tm="0">
                                          <p:val>
                                            <p:strVal val="4*#ppt_w"/>
                                          </p:val>
                                        </p:tav>
                                        <p:tav tm="100000">
                                          <p:val>
                                            <p:strVal val="#ppt_w"/>
                                          </p:val>
                                        </p:tav>
                                      </p:tavLst>
                                    </p:anim>
                                    <p:anim calcmode="lin" valueType="num">
                                      <p:cBhvr>
                                        <p:cTn id="8" dur="500" fill="hold"/>
                                        <p:tgtEl>
                                          <p:spTgt spid="3801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9A364F9A-6A0B-4640-A05C-67070134182F}"/>
              </a:ext>
            </a:extLst>
          </p:cNvPr>
          <p:cNvSpPr>
            <a:spLocks noGrp="1" noChangeArrowheads="1"/>
          </p:cNvSpPr>
          <p:nvPr>
            <p:ph type="title"/>
          </p:nvPr>
        </p:nvSpPr>
        <p:spPr/>
        <p:txBody>
          <a:bodyPr/>
          <a:lstStyle/>
          <a:p>
            <a:pPr eaLnBrk="1" hangingPunct="1"/>
            <a:r>
              <a:rPr lang="en-US" altLang="zh-CN"/>
              <a:t>Pipelined Laundry</a:t>
            </a:r>
          </a:p>
        </p:txBody>
      </p:sp>
      <p:sp>
        <p:nvSpPr>
          <p:cNvPr id="68610" name="Rectangle 3">
            <a:extLst>
              <a:ext uri="{FF2B5EF4-FFF2-40B4-BE49-F238E27FC236}">
                <a16:creationId xmlns:a16="http://schemas.microsoft.com/office/drawing/2014/main" id="{80AA1DF7-E221-4F4C-A391-151E0CA84FB1}"/>
              </a:ext>
            </a:extLst>
          </p:cNvPr>
          <p:cNvSpPr>
            <a:spLocks noGrp="1" noChangeArrowheads="1"/>
          </p:cNvSpPr>
          <p:nvPr>
            <p:ph type="body" idx="1"/>
          </p:nvPr>
        </p:nvSpPr>
        <p:spPr>
          <a:xfrm>
            <a:off x="5029200" y="1219200"/>
            <a:ext cx="4114800" cy="5410200"/>
          </a:xfrm>
        </p:spPr>
        <p:txBody>
          <a:bodyPr/>
          <a:lstStyle/>
          <a:p>
            <a:pPr eaLnBrk="1" hangingPunct="1">
              <a:lnSpc>
                <a:spcPct val="90000"/>
              </a:lnSpc>
              <a:buFontTx/>
              <a:buNone/>
            </a:pPr>
            <a:r>
              <a:rPr lang="en-US" altLang="zh-CN" dirty="0"/>
              <a:t>Observations</a:t>
            </a:r>
          </a:p>
          <a:p>
            <a:pPr eaLnBrk="1" hangingPunct="1">
              <a:lnSpc>
                <a:spcPct val="90000"/>
              </a:lnSpc>
            </a:pPr>
            <a:r>
              <a:rPr lang="en-US" altLang="zh-CN" dirty="0"/>
              <a:t>No speed up for individual task;</a:t>
            </a:r>
          </a:p>
          <a:p>
            <a:pPr eaLnBrk="1" hangingPunct="1">
              <a:lnSpc>
                <a:spcPct val="90000"/>
              </a:lnSpc>
              <a:buFontTx/>
              <a:buNone/>
            </a:pPr>
            <a:r>
              <a:rPr lang="en-US" altLang="zh-CN" dirty="0"/>
              <a:t>	</a:t>
            </a:r>
            <a:r>
              <a:rPr lang="en-US" altLang="zh-CN" sz="2800" dirty="0"/>
              <a:t>e.g., A still takes 30+40+20=90</a:t>
            </a:r>
          </a:p>
        </p:txBody>
      </p:sp>
      <p:sp>
        <p:nvSpPr>
          <p:cNvPr id="68611" name="Line 4">
            <a:extLst>
              <a:ext uri="{FF2B5EF4-FFF2-40B4-BE49-F238E27FC236}">
                <a16:creationId xmlns:a16="http://schemas.microsoft.com/office/drawing/2014/main" id="{AA4ED02F-3BFE-CE4B-AFE0-44B954C517E3}"/>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2" name="Text Box 5">
            <a:extLst>
              <a:ext uri="{FF2B5EF4-FFF2-40B4-BE49-F238E27FC236}">
                <a16:creationId xmlns:a16="http://schemas.microsoft.com/office/drawing/2014/main" id="{DAE98C47-A183-FA4F-9FD5-BDB191EC720C}"/>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8613" name="Group 17">
            <a:extLst>
              <a:ext uri="{FF2B5EF4-FFF2-40B4-BE49-F238E27FC236}">
                <a16:creationId xmlns:a16="http://schemas.microsoft.com/office/drawing/2014/main" id="{D933ECE9-ED34-564B-9876-CC4406E5DB8C}"/>
              </a:ext>
            </a:extLst>
          </p:cNvPr>
          <p:cNvGrpSpPr>
            <a:grpSpLocks/>
          </p:cNvGrpSpPr>
          <p:nvPr/>
        </p:nvGrpSpPr>
        <p:grpSpPr bwMode="auto">
          <a:xfrm>
            <a:off x="1676400" y="2438400"/>
            <a:ext cx="673100" cy="800100"/>
            <a:chOff x="4228" y="2820"/>
            <a:chExt cx="424" cy="504"/>
          </a:xfrm>
        </p:grpSpPr>
        <p:grpSp>
          <p:nvGrpSpPr>
            <p:cNvPr id="68719" name="Group 18">
              <a:extLst>
                <a:ext uri="{FF2B5EF4-FFF2-40B4-BE49-F238E27FC236}">
                  <a16:creationId xmlns:a16="http://schemas.microsoft.com/office/drawing/2014/main" id="{EF576114-1EAE-E84E-9F13-A4813DC2EA3D}"/>
                </a:ext>
              </a:extLst>
            </p:cNvPr>
            <p:cNvGrpSpPr>
              <a:grpSpLocks/>
            </p:cNvGrpSpPr>
            <p:nvPr/>
          </p:nvGrpSpPr>
          <p:grpSpPr bwMode="auto">
            <a:xfrm>
              <a:off x="4228" y="2820"/>
              <a:ext cx="424" cy="504"/>
              <a:chOff x="4228" y="2820"/>
              <a:chExt cx="424" cy="504"/>
            </a:xfrm>
          </p:grpSpPr>
          <p:sp>
            <p:nvSpPr>
              <p:cNvPr id="68722" name="AutoShape 19">
                <a:extLst>
                  <a:ext uri="{FF2B5EF4-FFF2-40B4-BE49-F238E27FC236}">
                    <a16:creationId xmlns:a16="http://schemas.microsoft.com/office/drawing/2014/main" id="{D39666B5-01F0-BE4F-9E7C-42BB48E44E63}"/>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23" name="AutoShape 20">
                <a:extLst>
                  <a:ext uri="{FF2B5EF4-FFF2-40B4-BE49-F238E27FC236}">
                    <a16:creationId xmlns:a16="http://schemas.microsoft.com/office/drawing/2014/main" id="{CBF9ACC2-4442-114A-92B6-938F2723B3A7}"/>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20" name="Oval 21">
              <a:extLst>
                <a:ext uri="{FF2B5EF4-FFF2-40B4-BE49-F238E27FC236}">
                  <a16:creationId xmlns:a16="http://schemas.microsoft.com/office/drawing/2014/main" id="{EBDECDA7-93D6-4949-B5C7-E5685FCC5923}"/>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21" name="AutoShape 22">
              <a:extLst>
                <a:ext uri="{FF2B5EF4-FFF2-40B4-BE49-F238E27FC236}">
                  <a16:creationId xmlns:a16="http://schemas.microsoft.com/office/drawing/2014/main" id="{3CF1F11A-C8B5-CB49-9981-F01B9F10582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14" name="Group 23">
            <a:extLst>
              <a:ext uri="{FF2B5EF4-FFF2-40B4-BE49-F238E27FC236}">
                <a16:creationId xmlns:a16="http://schemas.microsoft.com/office/drawing/2014/main" id="{4E2FC825-F8A9-244C-A757-C9C8996D4180}"/>
              </a:ext>
            </a:extLst>
          </p:cNvPr>
          <p:cNvGrpSpPr>
            <a:grpSpLocks/>
          </p:cNvGrpSpPr>
          <p:nvPr/>
        </p:nvGrpSpPr>
        <p:grpSpPr bwMode="auto">
          <a:xfrm>
            <a:off x="2362200" y="2514600"/>
            <a:ext cx="661988" cy="649288"/>
            <a:chOff x="4319" y="3408"/>
            <a:chExt cx="417" cy="409"/>
          </a:xfrm>
        </p:grpSpPr>
        <p:grpSp>
          <p:nvGrpSpPr>
            <p:cNvPr id="68711" name="Group 24">
              <a:extLst>
                <a:ext uri="{FF2B5EF4-FFF2-40B4-BE49-F238E27FC236}">
                  <a16:creationId xmlns:a16="http://schemas.microsoft.com/office/drawing/2014/main" id="{6FC28B85-E571-EC46-B6FD-068759B74A05}"/>
                </a:ext>
              </a:extLst>
            </p:cNvPr>
            <p:cNvGrpSpPr>
              <a:grpSpLocks/>
            </p:cNvGrpSpPr>
            <p:nvPr/>
          </p:nvGrpSpPr>
          <p:grpSpPr bwMode="auto">
            <a:xfrm>
              <a:off x="4321" y="3601"/>
              <a:ext cx="415" cy="216"/>
              <a:chOff x="4321" y="3601"/>
              <a:chExt cx="415" cy="216"/>
            </a:xfrm>
          </p:grpSpPr>
          <p:sp>
            <p:nvSpPr>
              <p:cNvPr id="68715" name="Freeform 25">
                <a:extLst>
                  <a:ext uri="{FF2B5EF4-FFF2-40B4-BE49-F238E27FC236}">
                    <a16:creationId xmlns:a16="http://schemas.microsoft.com/office/drawing/2014/main" id="{4B0F30B9-F58B-D246-A493-AC50E6CA0E7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6" name="Rectangle 26">
                <a:extLst>
                  <a:ext uri="{FF2B5EF4-FFF2-40B4-BE49-F238E27FC236}">
                    <a16:creationId xmlns:a16="http://schemas.microsoft.com/office/drawing/2014/main" id="{AC205854-F25F-6E40-8A27-4AA66A183C09}"/>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7" name="Rectangle 27">
                <a:extLst>
                  <a:ext uri="{FF2B5EF4-FFF2-40B4-BE49-F238E27FC236}">
                    <a16:creationId xmlns:a16="http://schemas.microsoft.com/office/drawing/2014/main" id="{CEAD9B15-9691-B14F-9982-82B3ACB4176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8" name="Rectangle 28">
                <a:extLst>
                  <a:ext uri="{FF2B5EF4-FFF2-40B4-BE49-F238E27FC236}">
                    <a16:creationId xmlns:a16="http://schemas.microsoft.com/office/drawing/2014/main" id="{CF59077E-E42D-C84A-B655-076C838F3233}"/>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712" name="Group 29">
              <a:extLst>
                <a:ext uri="{FF2B5EF4-FFF2-40B4-BE49-F238E27FC236}">
                  <a16:creationId xmlns:a16="http://schemas.microsoft.com/office/drawing/2014/main" id="{9C3BAEED-A698-2C4D-94C7-2290A2BF8504}"/>
                </a:ext>
              </a:extLst>
            </p:cNvPr>
            <p:cNvGrpSpPr>
              <a:grpSpLocks/>
            </p:cNvGrpSpPr>
            <p:nvPr/>
          </p:nvGrpSpPr>
          <p:grpSpPr bwMode="auto">
            <a:xfrm>
              <a:off x="4319" y="3408"/>
              <a:ext cx="217" cy="409"/>
              <a:chOff x="4319" y="3408"/>
              <a:chExt cx="217" cy="409"/>
            </a:xfrm>
          </p:grpSpPr>
          <p:sp>
            <p:nvSpPr>
              <p:cNvPr id="68713" name="Oval 30">
                <a:extLst>
                  <a:ext uri="{FF2B5EF4-FFF2-40B4-BE49-F238E27FC236}">
                    <a16:creationId xmlns:a16="http://schemas.microsoft.com/office/drawing/2014/main" id="{0C19B9AF-7C07-EB4B-823F-64F6FB6811E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4" name="Freeform 31">
                <a:extLst>
                  <a:ext uri="{FF2B5EF4-FFF2-40B4-BE49-F238E27FC236}">
                    <a16:creationId xmlns:a16="http://schemas.microsoft.com/office/drawing/2014/main" id="{2C2A3EFB-79BB-7949-9C09-B8AC50382BD3}"/>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15" name="Group 32">
            <a:extLst>
              <a:ext uri="{FF2B5EF4-FFF2-40B4-BE49-F238E27FC236}">
                <a16:creationId xmlns:a16="http://schemas.microsoft.com/office/drawing/2014/main" id="{276141CB-DD13-8344-B79B-B27A22BE0B9A}"/>
              </a:ext>
            </a:extLst>
          </p:cNvPr>
          <p:cNvGrpSpPr>
            <a:grpSpLocks/>
          </p:cNvGrpSpPr>
          <p:nvPr/>
        </p:nvGrpSpPr>
        <p:grpSpPr bwMode="auto">
          <a:xfrm>
            <a:off x="990600" y="2438400"/>
            <a:ext cx="673100" cy="800100"/>
            <a:chOff x="4212" y="2144"/>
            <a:chExt cx="424" cy="504"/>
          </a:xfrm>
        </p:grpSpPr>
        <p:grpSp>
          <p:nvGrpSpPr>
            <p:cNvPr id="68705" name="Group 33">
              <a:extLst>
                <a:ext uri="{FF2B5EF4-FFF2-40B4-BE49-F238E27FC236}">
                  <a16:creationId xmlns:a16="http://schemas.microsoft.com/office/drawing/2014/main" id="{DB9941DE-310E-D24A-ACB1-0EDEEDBD13FD}"/>
                </a:ext>
              </a:extLst>
            </p:cNvPr>
            <p:cNvGrpSpPr>
              <a:grpSpLocks/>
            </p:cNvGrpSpPr>
            <p:nvPr/>
          </p:nvGrpSpPr>
          <p:grpSpPr bwMode="auto">
            <a:xfrm>
              <a:off x="4212" y="2144"/>
              <a:ext cx="424" cy="504"/>
              <a:chOff x="4212" y="2144"/>
              <a:chExt cx="424" cy="504"/>
            </a:xfrm>
          </p:grpSpPr>
          <p:grpSp>
            <p:nvGrpSpPr>
              <p:cNvPr id="68707" name="Group 34">
                <a:extLst>
                  <a:ext uri="{FF2B5EF4-FFF2-40B4-BE49-F238E27FC236}">
                    <a16:creationId xmlns:a16="http://schemas.microsoft.com/office/drawing/2014/main" id="{E144B545-CBDA-3C4F-B3AF-58CC903770AB}"/>
                  </a:ext>
                </a:extLst>
              </p:cNvPr>
              <p:cNvGrpSpPr>
                <a:grpSpLocks/>
              </p:cNvGrpSpPr>
              <p:nvPr/>
            </p:nvGrpSpPr>
            <p:grpSpPr bwMode="auto">
              <a:xfrm>
                <a:off x="4212" y="2144"/>
                <a:ext cx="424" cy="504"/>
                <a:chOff x="4212" y="2144"/>
                <a:chExt cx="424" cy="504"/>
              </a:xfrm>
            </p:grpSpPr>
            <p:sp>
              <p:nvSpPr>
                <p:cNvPr id="68709" name="AutoShape 35">
                  <a:extLst>
                    <a:ext uri="{FF2B5EF4-FFF2-40B4-BE49-F238E27FC236}">
                      <a16:creationId xmlns:a16="http://schemas.microsoft.com/office/drawing/2014/main" id="{93309371-ECB2-4A41-B441-F9B8226F87A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0" name="AutoShape 36">
                  <a:extLst>
                    <a:ext uri="{FF2B5EF4-FFF2-40B4-BE49-F238E27FC236}">
                      <a16:creationId xmlns:a16="http://schemas.microsoft.com/office/drawing/2014/main" id="{E2FB18D3-41D0-2A44-901E-FA453579D75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08" name="AutoShape 37">
                <a:extLst>
                  <a:ext uri="{FF2B5EF4-FFF2-40B4-BE49-F238E27FC236}">
                    <a16:creationId xmlns:a16="http://schemas.microsoft.com/office/drawing/2014/main" id="{74F9C5D5-DD01-994D-A9EE-4E2ABD5B01B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06" name="Oval 38">
              <a:extLst>
                <a:ext uri="{FF2B5EF4-FFF2-40B4-BE49-F238E27FC236}">
                  <a16:creationId xmlns:a16="http://schemas.microsoft.com/office/drawing/2014/main" id="{0D315566-055E-CD48-B39E-22C02CFAA71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16" name="Text Box 28">
            <a:extLst>
              <a:ext uri="{FF2B5EF4-FFF2-40B4-BE49-F238E27FC236}">
                <a16:creationId xmlns:a16="http://schemas.microsoft.com/office/drawing/2014/main" id="{4968E204-CFFB-ED42-A384-B02AAFBE96B0}"/>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8617" name="Group 17">
            <a:extLst>
              <a:ext uri="{FF2B5EF4-FFF2-40B4-BE49-F238E27FC236}">
                <a16:creationId xmlns:a16="http://schemas.microsoft.com/office/drawing/2014/main" id="{F5FFF958-F75C-E042-8C8A-C0C24DC290B9}"/>
              </a:ext>
            </a:extLst>
          </p:cNvPr>
          <p:cNvGrpSpPr>
            <a:grpSpLocks/>
          </p:cNvGrpSpPr>
          <p:nvPr/>
        </p:nvGrpSpPr>
        <p:grpSpPr bwMode="auto">
          <a:xfrm>
            <a:off x="2362200" y="3276600"/>
            <a:ext cx="673100" cy="800100"/>
            <a:chOff x="4228" y="2820"/>
            <a:chExt cx="424" cy="504"/>
          </a:xfrm>
        </p:grpSpPr>
        <p:grpSp>
          <p:nvGrpSpPr>
            <p:cNvPr id="68700" name="Group 18">
              <a:extLst>
                <a:ext uri="{FF2B5EF4-FFF2-40B4-BE49-F238E27FC236}">
                  <a16:creationId xmlns:a16="http://schemas.microsoft.com/office/drawing/2014/main" id="{1CC0D336-A173-8C4C-8F3B-EB49E1868C7F}"/>
                </a:ext>
              </a:extLst>
            </p:cNvPr>
            <p:cNvGrpSpPr>
              <a:grpSpLocks/>
            </p:cNvGrpSpPr>
            <p:nvPr/>
          </p:nvGrpSpPr>
          <p:grpSpPr bwMode="auto">
            <a:xfrm>
              <a:off x="4228" y="2820"/>
              <a:ext cx="424" cy="504"/>
              <a:chOff x="4228" y="2820"/>
              <a:chExt cx="424" cy="504"/>
            </a:xfrm>
          </p:grpSpPr>
          <p:sp>
            <p:nvSpPr>
              <p:cNvPr id="68703" name="AutoShape 19">
                <a:extLst>
                  <a:ext uri="{FF2B5EF4-FFF2-40B4-BE49-F238E27FC236}">
                    <a16:creationId xmlns:a16="http://schemas.microsoft.com/office/drawing/2014/main" id="{D7DA7E3C-2EC0-314C-80C7-8CCACB1B1D1F}"/>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04" name="AutoShape 20">
                <a:extLst>
                  <a:ext uri="{FF2B5EF4-FFF2-40B4-BE49-F238E27FC236}">
                    <a16:creationId xmlns:a16="http://schemas.microsoft.com/office/drawing/2014/main" id="{7EAF2328-1648-9843-88BF-3ABF23C4E852}"/>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01" name="Oval 21">
              <a:extLst>
                <a:ext uri="{FF2B5EF4-FFF2-40B4-BE49-F238E27FC236}">
                  <a16:creationId xmlns:a16="http://schemas.microsoft.com/office/drawing/2014/main" id="{39F12A04-ADD2-7F4F-962C-FDA1420D134B}"/>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02" name="AutoShape 22">
              <a:extLst>
                <a:ext uri="{FF2B5EF4-FFF2-40B4-BE49-F238E27FC236}">
                  <a16:creationId xmlns:a16="http://schemas.microsoft.com/office/drawing/2014/main" id="{31E8E7C3-5DCC-7942-8B1D-AA7D57E0C797}"/>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18" name="Group 23">
            <a:extLst>
              <a:ext uri="{FF2B5EF4-FFF2-40B4-BE49-F238E27FC236}">
                <a16:creationId xmlns:a16="http://schemas.microsoft.com/office/drawing/2014/main" id="{4CE6F9D9-0D37-9A47-A5AB-7BA3ACF76519}"/>
              </a:ext>
            </a:extLst>
          </p:cNvPr>
          <p:cNvGrpSpPr>
            <a:grpSpLocks/>
          </p:cNvGrpSpPr>
          <p:nvPr/>
        </p:nvGrpSpPr>
        <p:grpSpPr bwMode="auto">
          <a:xfrm>
            <a:off x="3048000" y="3352800"/>
            <a:ext cx="661988" cy="649288"/>
            <a:chOff x="4319" y="3408"/>
            <a:chExt cx="417" cy="409"/>
          </a:xfrm>
        </p:grpSpPr>
        <p:grpSp>
          <p:nvGrpSpPr>
            <p:cNvPr id="68692" name="Group 24">
              <a:extLst>
                <a:ext uri="{FF2B5EF4-FFF2-40B4-BE49-F238E27FC236}">
                  <a16:creationId xmlns:a16="http://schemas.microsoft.com/office/drawing/2014/main" id="{D90F0E05-263D-0442-BB03-2C7ACCC8322F}"/>
                </a:ext>
              </a:extLst>
            </p:cNvPr>
            <p:cNvGrpSpPr>
              <a:grpSpLocks/>
            </p:cNvGrpSpPr>
            <p:nvPr/>
          </p:nvGrpSpPr>
          <p:grpSpPr bwMode="auto">
            <a:xfrm>
              <a:off x="4321" y="3601"/>
              <a:ext cx="415" cy="216"/>
              <a:chOff x="4321" y="3601"/>
              <a:chExt cx="415" cy="216"/>
            </a:xfrm>
          </p:grpSpPr>
          <p:sp>
            <p:nvSpPr>
              <p:cNvPr id="68696" name="Freeform 25">
                <a:extLst>
                  <a:ext uri="{FF2B5EF4-FFF2-40B4-BE49-F238E27FC236}">
                    <a16:creationId xmlns:a16="http://schemas.microsoft.com/office/drawing/2014/main" id="{CBDB830C-C9DA-A54F-8A9F-929DAADB240E}"/>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7" name="Rectangle 26">
                <a:extLst>
                  <a:ext uri="{FF2B5EF4-FFF2-40B4-BE49-F238E27FC236}">
                    <a16:creationId xmlns:a16="http://schemas.microsoft.com/office/drawing/2014/main" id="{23F38151-BDFD-A546-ACD9-A8EAC455DA4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8" name="Rectangle 27">
                <a:extLst>
                  <a:ext uri="{FF2B5EF4-FFF2-40B4-BE49-F238E27FC236}">
                    <a16:creationId xmlns:a16="http://schemas.microsoft.com/office/drawing/2014/main" id="{665DC733-9ED2-974B-A61E-84A6A4AC6B8B}"/>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9" name="Rectangle 28">
                <a:extLst>
                  <a:ext uri="{FF2B5EF4-FFF2-40B4-BE49-F238E27FC236}">
                    <a16:creationId xmlns:a16="http://schemas.microsoft.com/office/drawing/2014/main" id="{DB17855C-9AC7-0D49-B3D9-71D788A8FA1F}"/>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93" name="Group 29">
              <a:extLst>
                <a:ext uri="{FF2B5EF4-FFF2-40B4-BE49-F238E27FC236}">
                  <a16:creationId xmlns:a16="http://schemas.microsoft.com/office/drawing/2014/main" id="{CE2BD395-3607-E747-A9BC-14548B852219}"/>
                </a:ext>
              </a:extLst>
            </p:cNvPr>
            <p:cNvGrpSpPr>
              <a:grpSpLocks/>
            </p:cNvGrpSpPr>
            <p:nvPr/>
          </p:nvGrpSpPr>
          <p:grpSpPr bwMode="auto">
            <a:xfrm>
              <a:off x="4319" y="3408"/>
              <a:ext cx="217" cy="409"/>
              <a:chOff x="4319" y="3408"/>
              <a:chExt cx="217" cy="409"/>
            </a:xfrm>
          </p:grpSpPr>
          <p:sp>
            <p:nvSpPr>
              <p:cNvPr id="68694" name="Oval 30">
                <a:extLst>
                  <a:ext uri="{FF2B5EF4-FFF2-40B4-BE49-F238E27FC236}">
                    <a16:creationId xmlns:a16="http://schemas.microsoft.com/office/drawing/2014/main" id="{E0F9B87A-4175-4C4F-B86D-BD6FE4BD6605}"/>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5" name="Freeform 31">
                <a:extLst>
                  <a:ext uri="{FF2B5EF4-FFF2-40B4-BE49-F238E27FC236}">
                    <a16:creationId xmlns:a16="http://schemas.microsoft.com/office/drawing/2014/main" id="{679D7226-0F0B-DE48-8C9F-26896502B6FB}"/>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19" name="Group 32">
            <a:extLst>
              <a:ext uri="{FF2B5EF4-FFF2-40B4-BE49-F238E27FC236}">
                <a16:creationId xmlns:a16="http://schemas.microsoft.com/office/drawing/2014/main" id="{98A9C088-1AF1-B14C-AD08-A49A1146334A}"/>
              </a:ext>
            </a:extLst>
          </p:cNvPr>
          <p:cNvGrpSpPr>
            <a:grpSpLocks/>
          </p:cNvGrpSpPr>
          <p:nvPr/>
        </p:nvGrpSpPr>
        <p:grpSpPr bwMode="auto">
          <a:xfrm>
            <a:off x="1676400" y="3276600"/>
            <a:ext cx="673100" cy="800100"/>
            <a:chOff x="4212" y="2144"/>
            <a:chExt cx="424" cy="504"/>
          </a:xfrm>
        </p:grpSpPr>
        <p:grpSp>
          <p:nvGrpSpPr>
            <p:cNvPr id="68686" name="Group 33">
              <a:extLst>
                <a:ext uri="{FF2B5EF4-FFF2-40B4-BE49-F238E27FC236}">
                  <a16:creationId xmlns:a16="http://schemas.microsoft.com/office/drawing/2014/main" id="{1CA4A3F4-4529-9A43-8A6D-18AF734008B7}"/>
                </a:ext>
              </a:extLst>
            </p:cNvPr>
            <p:cNvGrpSpPr>
              <a:grpSpLocks/>
            </p:cNvGrpSpPr>
            <p:nvPr/>
          </p:nvGrpSpPr>
          <p:grpSpPr bwMode="auto">
            <a:xfrm>
              <a:off x="4212" y="2144"/>
              <a:ext cx="424" cy="504"/>
              <a:chOff x="4212" y="2144"/>
              <a:chExt cx="424" cy="504"/>
            </a:xfrm>
          </p:grpSpPr>
          <p:grpSp>
            <p:nvGrpSpPr>
              <p:cNvPr id="68688" name="Group 34">
                <a:extLst>
                  <a:ext uri="{FF2B5EF4-FFF2-40B4-BE49-F238E27FC236}">
                    <a16:creationId xmlns:a16="http://schemas.microsoft.com/office/drawing/2014/main" id="{19845948-3195-F943-AE14-5BB0230679C9}"/>
                  </a:ext>
                </a:extLst>
              </p:cNvPr>
              <p:cNvGrpSpPr>
                <a:grpSpLocks/>
              </p:cNvGrpSpPr>
              <p:nvPr/>
            </p:nvGrpSpPr>
            <p:grpSpPr bwMode="auto">
              <a:xfrm>
                <a:off x="4212" y="2144"/>
                <a:ext cx="424" cy="504"/>
                <a:chOff x="4212" y="2144"/>
                <a:chExt cx="424" cy="504"/>
              </a:xfrm>
            </p:grpSpPr>
            <p:sp>
              <p:nvSpPr>
                <p:cNvPr id="68690" name="AutoShape 35">
                  <a:extLst>
                    <a:ext uri="{FF2B5EF4-FFF2-40B4-BE49-F238E27FC236}">
                      <a16:creationId xmlns:a16="http://schemas.microsoft.com/office/drawing/2014/main" id="{A1030565-E30C-B54C-A29C-6ABF0014523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1" name="AutoShape 36">
                  <a:extLst>
                    <a:ext uri="{FF2B5EF4-FFF2-40B4-BE49-F238E27FC236}">
                      <a16:creationId xmlns:a16="http://schemas.microsoft.com/office/drawing/2014/main" id="{706977D9-34CD-BC45-A10F-E435E8806A1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89" name="AutoShape 37">
                <a:extLst>
                  <a:ext uri="{FF2B5EF4-FFF2-40B4-BE49-F238E27FC236}">
                    <a16:creationId xmlns:a16="http://schemas.microsoft.com/office/drawing/2014/main" id="{030D8BFB-CD7F-4748-A004-86683F7F7ED2}"/>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87" name="Oval 38">
              <a:extLst>
                <a:ext uri="{FF2B5EF4-FFF2-40B4-BE49-F238E27FC236}">
                  <a16:creationId xmlns:a16="http://schemas.microsoft.com/office/drawing/2014/main" id="{86D77612-9802-C54B-B4AA-2419FE48BEDC}"/>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0" name="Group 17">
            <a:extLst>
              <a:ext uri="{FF2B5EF4-FFF2-40B4-BE49-F238E27FC236}">
                <a16:creationId xmlns:a16="http://schemas.microsoft.com/office/drawing/2014/main" id="{5F8AD0E0-1489-2643-AD21-584EE7DFE7CF}"/>
              </a:ext>
            </a:extLst>
          </p:cNvPr>
          <p:cNvGrpSpPr>
            <a:grpSpLocks/>
          </p:cNvGrpSpPr>
          <p:nvPr/>
        </p:nvGrpSpPr>
        <p:grpSpPr bwMode="auto">
          <a:xfrm>
            <a:off x="3048000" y="4191000"/>
            <a:ext cx="673100" cy="800100"/>
            <a:chOff x="4228" y="2820"/>
            <a:chExt cx="424" cy="504"/>
          </a:xfrm>
        </p:grpSpPr>
        <p:grpSp>
          <p:nvGrpSpPr>
            <p:cNvPr id="68681" name="Group 18">
              <a:extLst>
                <a:ext uri="{FF2B5EF4-FFF2-40B4-BE49-F238E27FC236}">
                  <a16:creationId xmlns:a16="http://schemas.microsoft.com/office/drawing/2014/main" id="{4DAD9AFB-6AC9-BD4C-B683-64F1C2D48DD4}"/>
                </a:ext>
              </a:extLst>
            </p:cNvPr>
            <p:cNvGrpSpPr>
              <a:grpSpLocks/>
            </p:cNvGrpSpPr>
            <p:nvPr/>
          </p:nvGrpSpPr>
          <p:grpSpPr bwMode="auto">
            <a:xfrm>
              <a:off x="4228" y="2820"/>
              <a:ext cx="424" cy="504"/>
              <a:chOff x="4228" y="2820"/>
              <a:chExt cx="424" cy="504"/>
            </a:xfrm>
          </p:grpSpPr>
          <p:sp>
            <p:nvSpPr>
              <p:cNvPr id="68684" name="AutoShape 19">
                <a:extLst>
                  <a:ext uri="{FF2B5EF4-FFF2-40B4-BE49-F238E27FC236}">
                    <a16:creationId xmlns:a16="http://schemas.microsoft.com/office/drawing/2014/main" id="{DEDDB57D-83EC-2A4F-9FD2-9070248ECEA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85" name="AutoShape 20">
                <a:extLst>
                  <a:ext uri="{FF2B5EF4-FFF2-40B4-BE49-F238E27FC236}">
                    <a16:creationId xmlns:a16="http://schemas.microsoft.com/office/drawing/2014/main" id="{AFE98E42-E7D0-6D43-882C-732813E4C46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82" name="Oval 21">
              <a:extLst>
                <a:ext uri="{FF2B5EF4-FFF2-40B4-BE49-F238E27FC236}">
                  <a16:creationId xmlns:a16="http://schemas.microsoft.com/office/drawing/2014/main" id="{67C58DBD-95F3-244D-B7B6-23B0E28EBEEE}"/>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83" name="AutoShape 22">
              <a:extLst>
                <a:ext uri="{FF2B5EF4-FFF2-40B4-BE49-F238E27FC236}">
                  <a16:creationId xmlns:a16="http://schemas.microsoft.com/office/drawing/2014/main" id="{43BE176C-0577-F64C-AA17-1B6FA1E560F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1" name="Group 23">
            <a:extLst>
              <a:ext uri="{FF2B5EF4-FFF2-40B4-BE49-F238E27FC236}">
                <a16:creationId xmlns:a16="http://schemas.microsoft.com/office/drawing/2014/main" id="{14BE492F-E5EF-344E-A06A-64985B87E930}"/>
              </a:ext>
            </a:extLst>
          </p:cNvPr>
          <p:cNvGrpSpPr>
            <a:grpSpLocks/>
          </p:cNvGrpSpPr>
          <p:nvPr/>
        </p:nvGrpSpPr>
        <p:grpSpPr bwMode="auto">
          <a:xfrm>
            <a:off x="3733800" y="4267200"/>
            <a:ext cx="661988" cy="649288"/>
            <a:chOff x="4319" y="3408"/>
            <a:chExt cx="417" cy="409"/>
          </a:xfrm>
        </p:grpSpPr>
        <p:grpSp>
          <p:nvGrpSpPr>
            <p:cNvPr id="68673" name="Group 24">
              <a:extLst>
                <a:ext uri="{FF2B5EF4-FFF2-40B4-BE49-F238E27FC236}">
                  <a16:creationId xmlns:a16="http://schemas.microsoft.com/office/drawing/2014/main" id="{19B7789B-6379-664D-9119-DFBFEEFCDD8F}"/>
                </a:ext>
              </a:extLst>
            </p:cNvPr>
            <p:cNvGrpSpPr>
              <a:grpSpLocks/>
            </p:cNvGrpSpPr>
            <p:nvPr/>
          </p:nvGrpSpPr>
          <p:grpSpPr bwMode="auto">
            <a:xfrm>
              <a:off x="4321" y="3601"/>
              <a:ext cx="415" cy="216"/>
              <a:chOff x="4321" y="3601"/>
              <a:chExt cx="415" cy="216"/>
            </a:xfrm>
          </p:grpSpPr>
          <p:sp>
            <p:nvSpPr>
              <p:cNvPr id="68677" name="Freeform 25">
                <a:extLst>
                  <a:ext uri="{FF2B5EF4-FFF2-40B4-BE49-F238E27FC236}">
                    <a16:creationId xmlns:a16="http://schemas.microsoft.com/office/drawing/2014/main" id="{8A078C10-7F6A-314D-8D1F-07510BD2DCB4}"/>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8" name="Rectangle 26">
                <a:extLst>
                  <a:ext uri="{FF2B5EF4-FFF2-40B4-BE49-F238E27FC236}">
                    <a16:creationId xmlns:a16="http://schemas.microsoft.com/office/drawing/2014/main" id="{A9B74980-D67A-144B-A8C7-8FD51D9E9392}"/>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9" name="Rectangle 27">
                <a:extLst>
                  <a:ext uri="{FF2B5EF4-FFF2-40B4-BE49-F238E27FC236}">
                    <a16:creationId xmlns:a16="http://schemas.microsoft.com/office/drawing/2014/main" id="{7B2C7CCE-ACB1-6D41-ADC1-3AF19FBBD3C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80" name="Rectangle 28">
                <a:extLst>
                  <a:ext uri="{FF2B5EF4-FFF2-40B4-BE49-F238E27FC236}">
                    <a16:creationId xmlns:a16="http://schemas.microsoft.com/office/drawing/2014/main" id="{EE1B61FE-5C3C-C44D-8149-C70A7DFBD2BB}"/>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74" name="Group 29">
              <a:extLst>
                <a:ext uri="{FF2B5EF4-FFF2-40B4-BE49-F238E27FC236}">
                  <a16:creationId xmlns:a16="http://schemas.microsoft.com/office/drawing/2014/main" id="{F031EAF5-9099-D245-8CEC-6B33C8B4E3CD}"/>
                </a:ext>
              </a:extLst>
            </p:cNvPr>
            <p:cNvGrpSpPr>
              <a:grpSpLocks/>
            </p:cNvGrpSpPr>
            <p:nvPr/>
          </p:nvGrpSpPr>
          <p:grpSpPr bwMode="auto">
            <a:xfrm>
              <a:off x="4319" y="3408"/>
              <a:ext cx="217" cy="409"/>
              <a:chOff x="4319" y="3408"/>
              <a:chExt cx="217" cy="409"/>
            </a:xfrm>
          </p:grpSpPr>
          <p:sp>
            <p:nvSpPr>
              <p:cNvPr id="68675" name="Oval 30">
                <a:extLst>
                  <a:ext uri="{FF2B5EF4-FFF2-40B4-BE49-F238E27FC236}">
                    <a16:creationId xmlns:a16="http://schemas.microsoft.com/office/drawing/2014/main" id="{0210DB02-4BC7-A643-9A12-C6D8927220D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6" name="Freeform 31">
                <a:extLst>
                  <a:ext uri="{FF2B5EF4-FFF2-40B4-BE49-F238E27FC236}">
                    <a16:creationId xmlns:a16="http://schemas.microsoft.com/office/drawing/2014/main" id="{721C534B-A64B-C74B-B52F-7C2141227C7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22" name="Group 32">
            <a:extLst>
              <a:ext uri="{FF2B5EF4-FFF2-40B4-BE49-F238E27FC236}">
                <a16:creationId xmlns:a16="http://schemas.microsoft.com/office/drawing/2014/main" id="{9FF23CB1-B750-854D-935F-444BE25314B3}"/>
              </a:ext>
            </a:extLst>
          </p:cNvPr>
          <p:cNvGrpSpPr>
            <a:grpSpLocks/>
          </p:cNvGrpSpPr>
          <p:nvPr/>
        </p:nvGrpSpPr>
        <p:grpSpPr bwMode="auto">
          <a:xfrm>
            <a:off x="2362200" y="4191000"/>
            <a:ext cx="673100" cy="800100"/>
            <a:chOff x="4212" y="2144"/>
            <a:chExt cx="424" cy="504"/>
          </a:xfrm>
        </p:grpSpPr>
        <p:grpSp>
          <p:nvGrpSpPr>
            <p:cNvPr id="68667" name="Group 33">
              <a:extLst>
                <a:ext uri="{FF2B5EF4-FFF2-40B4-BE49-F238E27FC236}">
                  <a16:creationId xmlns:a16="http://schemas.microsoft.com/office/drawing/2014/main" id="{3406F4D9-48BC-7046-BB75-D1A5CD0C86FC}"/>
                </a:ext>
              </a:extLst>
            </p:cNvPr>
            <p:cNvGrpSpPr>
              <a:grpSpLocks/>
            </p:cNvGrpSpPr>
            <p:nvPr/>
          </p:nvGrpSpPr>
          <p:grpSpPr bwMode="auto">
            <a:xfrm>
              <a:off x="4212" y="2144"/>
              <a:ext cx="424" cy="504"/>
              <a:chOff x="4212" y="2144"/>
              <a:chExt cx="424" cy="504"/>
            </a:xfrm>
          </p:grpSpPr>
          <p:grpSp>
            <p:nvGrpSpPr>
              <p:cNvPr id="68669" name="Group 34">
                <a:extLst>
                  <a:ext uri="{FF2B5EF4-FFF2-40B4-BE49-F238E27FC236}">
                    <a16:creationId xmlns:a16="http://schemas.microsoft.com/office/drawing/2014/main" id="{DB6F4CAC-E03A-2943-8E32-CCB59336CCF5}"/>
                  </a:ext>
                </a:extLst>
              </p:cNvPr>
              <p:cNvGrpSpPr>
                <a:grpSpLocks/>
              </p:cNvGrpSpPr>
              <p:nvPr/>
            </p:nvGrpSpPr>
            <p:grpSpPr bwMode="auto">
              <a:xfrm>
                <a:off x="4212" y="2144"/>
                <a:ext cx="424" cy="504"/>
                <a:chOff x="4212" y="2144"/>
                <a:chExt cx="424" cy="504"/>
              </a:xfrm>
            </p:grpSpPr>
            <p:sp>
              <p:nvSpPr>
                <p:cNvPr id="68671" name="AutoShape 35">
                  <a:extLst>
                    <a:ext uri="{FF2B5EF4-FFF2-40B4-BE49-F238E27FC236}">
                      <a16:creationId xmlns:a16="http://schemas.microsoft.com/office/drawing/2014/main" id="{2C0244D7-679B-AB42-9EBB-B3995859EBD8}"/>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2" name="AutoShape 36">
                  <a:extLst>
                    <a:ext uri="{FF2B5EF4-FFF2-40B4-BE49-F238E27FC236}">
                      <a16:creationId xmlns:a16="http://schemas.microsoft.com/office/drawing/2014/main" id="{0E74FE37-8EF2-144C-BE7A-AE48C469EE4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70" name="AutoShape 37">
                <a:extLst>
                  <a:ext uri="{FF2B5EF4-FFF2-40B4-BE49-F238E27FC236}">
                    <a16:creationId xmlns:a16="http://schemas.microsoft.com/office/drawing/2014/main" id="{95A60903-5E7F-EB42-8BAD-2DB55929A8D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68" name="Oval 38">
              <a:extLst>
                <a:ext uri="{FF2B5EF4-FFF2-40B4-BE49-F238E27FC236}">
                  <a16:creationId xmlns:a16="http://schemas.microsoft.com/office/drawing/2014/main" id="{15915B32-4EBC-814F-A3C1-1F14CD55AEC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3" name="Group 17">
            <a:extLst>
              <a:ext uri="{FF2B5EF4-FFF2-40B4-BE49-F238E27FC236}">
                <a16:creationId xmlns:a16="http://schemas.microsoft.com/office/drawing/2014/main" id="{58BF09AC-8645-5640-806C-541D2B37F751}"/>
              </a:ext>
            </a:extLst>
          </p:cNvPr>
          <p:cNvGrpSpPr>
            <a:grpSpLocks/>
          </p:cNvGrpSpPr>
          <p:nvPr/>
        </p:nvGrpSpPr>
        <p:grpSpPr bwMode="auto">
          <a:xfrm>
            <a:off x="3733800" y="5029200"/>
            <a:ext cx="673100" cy="800100"/>
            <a:chOff x="4228" y="2820"/>
            <a:chExt cx="424" cy="504"/>
          </a:xfrm>
        </p:grpSpPr>
        <p:grpSp>
          <p:nvGrpSpPr>
            <p:cNvPr id="68662" name="Group 18">
              <a:extLst>
                <a:ext uri="{FF2B5EF4-FFF2-40B4-BE49-F238E27FC236}">
                  <a16:creationId xmlns:a16="http://schemas.microsoft.com/office/drawing/2014/main" id="{C4222A51-F3D4-5347-BC55-A98102669DC3}"/>
                </a:ext>
              </a:extLst>
            </p:cNvPr>
            <p:cNvGrpSpPr>
              <a:grpSpLocks/>
            </p:cNvGrpSpPr>
            <p:nvPr/>
          </p:nvGrpSpPr>
          <p:grpSpPr bwMode="auto">
            <a:xfrm>
              <a:off x="4228" y="2820"/>
              <a:ext cx="424" cy="504"/>
              <a:chOff x="4228" y="2820"/>
              <a:chExt cx="424" cy="504"/>
            </a:xfrm>
          </p:grpSpPr>
          <p:sp>
            <p:nvSpPr>
              <p:cNvPr id="68665" name="AutoShape 19">
                <a:extLst>
                  <a:ext uri="{FF2B5EF4-FFF2-40B4-BE49-F238E27FC236}">
                    <a16:creationId xmlns:a16="http://schemas.microsoft.com/office/drawing/2014/main" id="{15B3B1AF-AB2E-4D4E-9484-CE9A13259DB0}"/>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6" name="AutoShape 20">
                <a:extLst>
                  <a:ext uri="{FF2B5EF4-FFF2-40B4-BE49-F238E27FC236}">
                    <a16:creationId xmlns:a16="http://schemas.microsoft.com/office/drawing/2014/main" id="{15A02332-8604-A342-8164-92EC1F16628E}"/>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63" name="Oval 21">
              <a:extLst>
                <a:ext uri="{FF2B5EF4-FFF2-40B4-BE49-F238E27FC236}">
                  <a16:creationId xmlns:a16="http://schemas.microsoft.com/office/drawing/2014/main" id="{00D123C8-1F8C-7F4F-B829-D2F59FC76F46}"/>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4" name="AutoShape 22">
              <a:extLst>
                <a:ext uri="{FF2B5EF4-FFF2-40B4-BE49-F238E27FC236}">
                  <a16:creationId xmlns:a16="http://schemas.microsoft.com/office/drawing/2014/main" id="{D5539CBE-6AB6-224A-B9AA-2CB8F17C8565}"/>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4" name="Group 23">
            <a:extLst>
              <a:ext uri="{FF2B5EF4-FFF2-40B4-BE49-F238E27FC236}">
                <a16:creationId xmlns:a16="http://schemas.microsoft.com/office/drawing/2014/main" id="{98A46662-90F5-CB4D-9991-F0929DBFB862}"/>
              </a:ext>
            </a:extLst>
          </p:cNvPr>
          <p:cNvGrpSpPr>
            <a:grpSpLocks/>
          </p:cNvGrpSpPr>
          <p:nvPr/>
        </p:nvGrpSpPr>
        <p:grpSpPr bwMode="auto">
          <a:xfrm>
            <a:off x="4419600" y="5105400"/>
            <a:ext cx="661988" cy="649288"/>
            <a:chOff x="4319" y="3408"/>
            <a:chExt cx="417" cy="409"/>
          </a:xfrm>
        </p:grpSpPr>
        <p:grpSp>
          <p:nvGrpSpPr>
            <p:cNvPr id="68654" name="Group 24">
              <a:extLst>
                <a:ext uri="{FF2B5EF4-FFF2-40B4-BE49-F238E27FC236}">
                  <a16:creationId xmlns:a16="http://schemas.microsoft.com/office/drawing/2014/main" id="{B13F64C5-999A-A240-985C-F5F8E4B02AD3}"/>
                </a:ext>
              </a:extLst>
            </p:cNvPr>
            <p:cNvGrpSpPr>
              <a:grpSpLocks/>
            </p:cNvGrpSpPr>
            <p:nvPr/>
          </p:nvGrpSpPr>
          <p:grpSpPr bwMode="auto">
            <a:xfrm>
              <a:off x="4321" y="3601"/>
              <a:ext cx="415" cy="216"/>
              <a:chOff x="4321" y="3601"/>
              <a:chExt cx="415" cy="216"/>
            </a:xfrm>
          </p:grpSpPr>
          <p:sp>
            <p:nvSpPr>
              <p:cNvPr id="68658" name="Freeform 25">
                <a:extLst>
                  <a:ext uri="{FF2B5EF4-FFF2-40B4-BE49-F238E27FC236}">
                    <a16:creationId xmlns:a16="http://schemas.microsoft.com/office/drawing/2014/main" id="{1E7AE309-5E81-CE45-8967-C6A86C42728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59" name="Rectangle 26">
                <a:extLst>
                  <a:ext uri="{FF2B5EF4-FFF2-40B4-BE49-F238E27FC236}">
                    <a16:creationId xmlns:a16="http://schemas.microsoft.com/office/drawing/2014/main" id="{6B1CF863-8671-1646-82BD-C2C3D0D04E2B}"/>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0" name="Rectangle 27">
                <a:extLst>
                  <a:ext uri="{FF2B5EF4-FFF2-40B4-BE49-F238E27FC236}">
                    <a16:creationId xmlns:a16="http://schemas.microsoft.com/office/drawing/2014/main" id="{C560BA45-C117-954C-9E24-CBE64B8AEF77}"/>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1" name="Rectangle 28">
                <a:extLst>
                  <a:ext uri="{FF2B5EF4-FFF2-40B4-BE49-F238E27FC236}">
                    <a16:creationId xmlns:a16="http://schemas.microsoft.com/office/drawing/2014/main" id="{5BB59F68-52A4-BC40-94D9-07FB2ECA73A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55" name="Group 29">
              <a:extLst>
                <a:ext uri="{FF2B5EF4-FFF2-40B4-BE49-F238E27FC236}">
                  <a16:creationId xmlns:a16="http://schemas.microsoft.com/office/drawing/2014/main" id="{DBA8869B-B030-904C-883A-FFEB4C74CA0B}"/>
                </a:ext>
              </a:extLst>
            </p:cNvPr>
            <p:cNvGrpSpPr>
              <a:grpSpLocks/>
            </p:cNvGrpSpPr>
            <p:nvPr/>
          </p:nvGrpSpPr>
          <p:grpSpPr bwMode="auto">
            <a:xfrm>
              <a:off x="4319" y="3408"/>
              <a:ext cx="217" cy="409"/>
              <a:chOff x="4319" y="3408"/>
              <a:chExt cx="217" cy="409"/>
            </a:xfrm>
          </p:grpSpPr>
          <p:sp>
            <p:nvSpPr>
              <p:cNvPr id="68656" name="Oval 30">
                <a:extLst>
                  <a:ext uri="{FF2B5EF4-FFF2-40B4-BE49-F238E27FC236}">
                    <a16:creationId xmlns:a16="http://schemas.microsoft.com/office/drawing/2014/main" id="{660D2D07-5BC5-6344-9FD4-678CB0FA6146}"/>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57" name="Freeform 31">
                <a:extLst>
                  <a:ext uri="{FF2B5EF4-FFF2-40B4-BE49-F238E27FC236}">
                    <a16:creationId xmlns:a16="http://schemas.microsoft.com/office/drawing/2014/main" id="{5EDEE2BA-352E-AB46-BD89-19D98CCCA9BF}"/>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25" name="Group 32">
            <a:extLst>
              <a:ext uri="{FF2B5EF4-FFF2-40B4-BE49-F238E27FC236}">
                <a16:creationId xmlns:a16="http://schemas.microsoft.com/office/drawing/2014/main" id="{44EBC4D0-6792-F64E-BC0E-10D97F5B91C0}"/>
              </a:ext>
            </a:extLst>
          </p:cNvPr>
          <p:cNvGrpSpPr>
            <a:grpSpLocks/>
          </p:cNvGrpSpPr>
          <p:nvPr/>
        </p:nvGrpSpPr>
        <p:grpSpPr bwMode="auto">
          <a:xfrm>
            <a:off x="3048000" y="5029200"/>
            <a:ext cx="673100" cy="800100"/>
            <a:chOff x="4212" y="2144"/>
            <a:chExt cx="424" cy="504"/>
          </a:xfrm>
        </p:grpSpPr>
        <p:grpSp>
          <p:nvGrpSpPr>
            <p:cNvPr id="68648" name="Group 33">
              <a:extLst>
                <a:ext uri="{FF2B5EF4-FFF2-40B4-BE49-F238E27FC236}">
                  <a16:creationId xmlns:a16="http://schemas.microsoft.com/office/drawing/2014/main" id="{2B483FD3-6108-CB4F-A4A9-54E562342266}"/>
                </a:ext>
              </a:extLst>
            </p:cNvPr>
            <p:cNvGrpSpPr>
              <a:grpSpLocks/>
            </p:cNvGrpSpPr>
            <p:nvPr/>
          </p:nvGrpSpPr>
          <p:grpSpPr bwMode="auto">
            <a:xfrm>
              <a:off x="4212" y="2144"/>
              <a:ext cx="424" cy="504"/>
              <a:chOff x="4212" y="2144"/>
              <a:chExt cx="424" cy="504"/>
            </a:xfrm>
          </p:grpSpPr>
          <p:grpSp>
            <p:nvGrpSpPr>
              <p:cNvPr id="68650" name="Group 34">
                <a:extLst>
                  <a:ext uri="{FF2B5EF4-FFF2-40B4-BE49-F238E27FC236}">
                    <a16:creationId xmlns:a16="http://schemas.microsoft.com/office/drawing/2014/main" id="{D98C57CB-A2FD-924C-8216-044A45B12B27}"/>
                  </a:ext>
                </a:extLst>
              </p:cNvPr>
              <p:cNvGrpSpPr>
                <a:grpSpLocks/>
              </p:cNvGrpSpPr>
              <p:nvPr/>
            </p:nvGrpSpPr>
            <p:grpSpPr bwMode="auto">
              <a:xfrm>
                <a:off x="4212" y="2144"/>
                <a:ext cx="424" cy="504"/>
                <a:chOff x="4212" y="2144"/>
                <a:chExt cx="424" cy="504"/>
              </a:xfrm>
            </p:grpSpPr>
            <p:sp>
              <p:nvSpPr>
                <p:cNvPr id="68652" name="AutoShape 35">
                  <a:extLst>
                    <a:ext uri="{FF2B5EF4-FFF2-40B4-BE49-F238E27FC236}">
                      <a16:creationId xmlns:a16="http://schemas.microsoft.com/office/drawing/2014/main" id="{48348D28-0708-FA46-A309-B49EB2DE0139}"/>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53" name="AutoShape 36">
                  <a:extLst>
                    <a:ext uri="{FF2B5EF4-FFF2-40B4-BE49-F238E27FC236}">
                      <a16:creationId xmlns:a16="http://schemas.microsoft.com/office/drawing/2014/main" id="{0ED258BC-DEC3-D943-BBBF-ADBA4DC31684}"/>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51" name="AutoShape 37">
                <a:extLst>
                  <a:ext uri="{FF2B5EF4-FFF2-40B4-BE49-F238E27FC236}">
                    <a16:creationId xmlns:a16="http://schemas.microsoft.com/office/drawing/2014/main" id="{4BE760DB-60D5-434C-843D-E8D5D6F8CBCA}"/>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49" name="Oval 38">
              <a:extLst>
                <a:ext uri="{FF2B5EF4-FFF2-40B4-BE49-F238E27FC236}">
                  <a16:creationId xmlns:a16="http://schemas.microsoft.com/office/drawing/2014/main" id="{2DB85C4A-B8C7-B44B-802B-F4A4C8AB138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26" name="Line 95">
            <a:extLst>
              <a:ext uri="{FF2B5EF4-FFF2-40B4-BE49-F238E27FC236}">
                <a16:creationId xmlns:a16="http://schemas.microsoft.com/office/drawing/2014/main" id="{C6B66FC7-CBB8-814E-B520-5B3D534B8E6E}"/>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7" name="Line 96">
            <a:extLst>
              <a:ext uri="{FF2B5EF4-FFF2-40B4-BE49-F238E27FC236}">
                <a16:creationId xmlns:a16="http://schemas.microsoft.com/office/drawing/2014/main" id="{5C199D26-67FF-5B4A-A140-BA73C2D02DD7}"/>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8" name="Line 97">
            <a:extLst>
              <a:ext uri="{FF2B5EF4-FFF2-40B4-BE49-F238E27FC236}">
                <a16:creationId xmlns:a16="http://schemas.microsoft.com/office/drawing/2014/main" id="{B957FA5C-9289-984C-B9CE-45E9CBD9CBA5}"/>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9" name="Text Box 98">
            <a:extLst>
              <a:ext uri="{FF2B5EF4-FFF2-40B4-BE49-F238E27FC236}">
                <a16:creationId xmlns:a16="http://schemas.microsoft.com/office/drawing/2014/main" id="{661E9428-80A0-5F42-93CA-38233C824BBD}"/>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8630" name="Text Box 99">
            <a:extLst>
              <a:ext uri="{FF2B5EF4-FFF2-40B4-BE49-F238E27FC236}">
                <a16:creationId xmlns:a16="http://schemas.microsoft.com/office/drawing/2014/main" id="{312932E0-BD76-DD41-A143-25D8064ACC01}"/>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8631" name="Text Box 100">
            <a:extLst>
              <a:ext uri="{FF2B5EF4-FFF2-40B4-BE49-F238E27FC236}">
                <a16:creationId xmlns:a16="http://schemas.microsoft.com/office/drawing/2014/main" id="{4967399A-F8B5-124E-B27F-926CF541740E}"/>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8632" name="Line 101">
            <a:extLst>
              <a:ext uri="{FF2B5EF4-FFF2-40B4-BE49-F238E27FC236}">
                <a16:creationId xmlns:a16="http://schemas.microsoft.com/office/drawing/2014/main" id="{024E6F0E-2DC7-7340-822D-692D5B909271}"/>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3" name="Line 102">
            <a:extLst>
              <a:ext uri="{FF2B5EF4-FFF2-40B4-BE49-F238E27FC236}">
                <a16:creationId xmlns:a16="http://schemas.microsoft.com/office/drawing/2014/main" id="{58017CE9-E36B-1640-BE68-440C1490E934}"/>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4" name="Text Box 103">
            <a:extLst>
              <a:ext uri="{FF2B5EF4-FFF2-40B4-BE49-F238E27FC236}">
                <a16:creationId xmlns:a16="http://schemas.microsoft.com/office/drawing/2014/main" id="{57E2F9B1-69AE-1E43-952B-6FC2536EB4BC}"/>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8635" name="Text Box 104">
            <a:extLst>
              <a:ext uri="{FF2B5EF4-FFF2-40B4-BE49-F238E27FC236}">
                <a16:creationId xmlns:a16="http://schemas.microsoft.com/office/drawing/2014/main" id="{E2914B27-7B29-3442-A7CE-F6E88F422CD6}"/>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8636" name="Line 105">
            <a:extLst>
              <a:ext uri="{FF2B5EF4-FFF2-40B4-BE49-F238E27FC236}">
                <a16:creationId xmlns:a16="http://schemas.microsoft.com/office/drawing/2014/main" id="{3E3ED6A3-62E0-8549-9ACB-BA4FBC6BC897}"/>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7" name="Line 106">
            <a:extLst>
              <a:ext uri="{FF2B5EF4-FFF2-40B4-BE49-F238E27FC236}">
                <a16:creationId xmlns:a16="http://schemas.microsoft.com/office/drawing/2014/main" id="{8D46B3BA-C9F9-284A-AD19-6BAD1FF627A1}"/>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8" name="Text Box 107">
            <a:extLst>
              <a:ext uri="{FF2B5EF4-FFF2-40B4-BE49-F238E27FC236}">
                <a16:creationId xmlns:a16="http://schemas.microsoft.com/office/drawing/2014/main" id="{7780549B-72C9-4D4D-97D3-DDF928DE91AF}"/>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8639" name="Text Box 108">
            <a:extLst>
              <a:ext uri="{FF2B5EF4-FFF2-40B4-BE49-F238E27FC236}">
                <a16:creationId xmlns:a16="http://schemas.microsoft.com/office/drawing/2014/main" id="{90C3F767-FC7E-574A-8425-6826AAFDC87E}"/>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8640" name="Line 109">
            <a:extLst>
              <a:ext uri="{FF2B5EF4-FFF2-40B4-BE49-F238E27FC236}">
                <a16:creationId xmlns:a16="http://schemas.microsoft.com/office/drawing/2014/main" id="{F6046003-F26E-6D49-87CF-76C466445C3A}"/>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1" name="Line 110">
            <a:extLst>
              <a:ext uri="{FF2B5EF4-FFF2-40B4-BE49-F238E27FC236}">
                <a16:creationId xmlns:a16="http://schemas.microsoft.com/office/drawing/2014/main" id="{BECFC6E8-FEF9-584F-B5EA-0540A8187C5F}"/>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2" name="Line 111">
            <a:extLst>
              <a:ext uri="{FF2B5EF4-FFF2-40B4-BE49-F238E27FC236}">
                <a16:creationId xmlns:a16="http://schemas.microsoft.com/office/drawing/2014/main" id="{D8C800F7-C18C-7944-A814-629ED008B586}"/>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3" name="Line 112">
            <a:extLst>
              <a:ext uri="{FF2B5EF4-FFF2-40B4-BE49-F238E27FC236}">
                <a16:creationId xmlns:a16="http://schemas.microsoft.com/office/drawing/2014/main" id="{1A380DB0-ECDD-C447-B176-9AA13276A1DD}"/>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4" name="Line 113">
            <a:extLst>
              <a:ext uri="{FF2B5EF4-FFF2-40B4-BE49-F238E27FC236}">
                <a16:creationId xmlns:a16="http://schemas.microsoft.com/office/drawing/2014/main" id="{21461894-771B-BD44-88CF-A0C1909895EA}"/>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5" name="Line 114">
            <a:extLst>
              <a:ext uri="{FF2B5EF4-FFF2-40B4-BE49-F238E27FC236}">
                <a16:creationId xmlns:a16="http://schemas.microsoft.com/office/drawing/2014/main" id="{5EFC7BAB-9F7A-6441-93CC-89F6D2F215FB}"/>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6" name="Line 115">
            <a:extLst>
              <a:ext uri="{FF2B5EF4-FFF2-40B4-BE49-F238E27FC236}">
                <a16:creationId xmlns:a16="http://schemas.microsoft.com/office/drawing/2014/main" id="{2976A7A4-EC51-F84D-8FB4-75EF14B5849C}"/>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7" name="Line 116">
            <a:extLst>
              <a:ext uri="{FF2B5EF4-FFF2-40B4-BE49-F238E27FC236}">
                <a16:creationId xmlns:a16="http://schemas.microsoft.com/office/drawing/2014/main" id="{CD4B8FBC-0624-E14B-BD08-8805FEC18358}"/>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1B530BDB-37F7-1044-BD5E-852BD07E45D5}"/>
              </a:ext>
            </a:extLst>
          </p:cNvPr>
          <p:cNvSpPr>
            <a:spLocks noGrp="1" noChangeArrowheads="1"/>
          </p:cNvSpPr>
          <p:nvPr>
            <p:ph type="title"/>
          </p:nvPr>
        </p:nvSpPr>
        <p:spPr/>
        <p:txBody>
          <a:bodyPr/>
          <a:lstStyle/>
          <a:p>
            <a:pPr eaLnBrk="1" hangingPunct="1"/>
            <a:r>
              <a:rPr lang="en-US" altLang="zh-CN"/>
              <a:t>Pipelined Laundry</a:t>
            </a:r>
          </a:p>
        </p:txBody>
      </p:sp>
      <p:sp>
        <p:nvSpPr>
          <p:cNvPr id="70658" name="Rectangle 3">
            <a:extLst>
              <a:ext uri="{FF2B5EF4-FFF2-40B4-BE49-F238E27FC236}">
                <a16:creationId xmlns:a16="http://schemas.microsoft.com/office/drawing/2014/main" id="{79378F5E-9121-F346-B2A5-4E5D403AB9E5}"/>
              </a:ext>
            </a:extLst>
          </p:cNvPr>
          <p:cNvSpPr>
            <a:spLocks noGrp="1" noChangeArrowheads="1"/>
          </p:cNvSpPr>
          <p:nvPr>
            <p:ph type="body" idx="1"/>
          </p:nvPr>
        </p:nvSpPr>
        <p:spPr>
          <a:xfrm>
            <a:off x="5029200" y="1219200"/>
            <a:ext cx="4114800" cy="5410200"/>
          </a:xfrm>
        </p:spPr>
        <p:txBody>
          <a:bodyPr/>
          <a:lstStyle/>
          <a:p>
            <a:pPr eaLnBrk="1" hangingPunct="1">
              <a:lnSpc>
                <a:spcPct val="90000"/>
              </a:lnSpc>
              <a:buFontTx/>
              <a:buNone/>
            </a:pPr>
            <a:r>
              <a:rPr lang="en-US" altLang="zh-CN" dirty="0"/>
              <a:t>Observations</a:t>
            </a:r>
          </a:p>
          <a:p>
            <a:pPr eaLnBrk="1" hangingPunct="1">
              <a:lnSpc>
                <a:spcPct val="90000"/>
              </a:lnSpc>
            </a:pPr>
            <a:r>
              <a:rPr lang="en-US" altLang="zh-CN" dirty="0"/>
              <a:t>No speedup for individual task;</a:t>
            </a:r>
          </a:p>
          <a:p>
            <a:pPr eaLnBrk="1" hangingPunct="1">
              <a:lnSpc>
                <a:spcPct val="90000"/>
              </a:lnSpc>
              <a:buFontTx/>
              <a:buNone/>
            </a:pPr>
            <a:r>
              <a:rPr lang="en-US" altLang="zh-CN" dirty="0"/>
              <a:t>	</a:t>
            </a:r>
            <a:r>
              <a:rPr lang="en-US" altLang="zh-CN" sz="2800" dirty="0"/>
              <a:t>e.g., A still takes 30+40+20=90</a:t>
            </a:r>
          </a:p>
          <a:p>
            <a:pPr eaLnBrk="1" hangingPunct="1">
              <a:lnSpc>
                <a:spcPct val="90000"/>
              </a:lnSpc>
              <a:buFontTx/>
              <a:buNone/>
            </a:pPr>
            <a:endParaRPr lang="en-US" altLang="zh-CN" sz="2800" dirty="0"/>
          </a:p>
          <a:p>
            <a:pPr eaLnBrk="1" hangingPunct="1">
              <a:lnSpc>
                <a:spcPct val="90000"/>
              </a:lnSpc>
            </a:pPr>
            <a:r>
              <a:rPr lang="en-US" altLang="zh-CN" dirty="0"/>
              <a:t>But speedup for average task execution time;</a:t>
            </a:r>
          </a:p>
          <a:p>
            <a:pPr eaLnBrk="1" hangingPunct="1">
              <a:lnSpc>
                <a:spcPct val="90000"/>
              </a:lnSpc>
              <a:buFontTx/>
              <a:buNone/>
            </a:pPr>
            <a:r>
              <a:rPr lang="en-US" altLang="zh-CN" sz="3600" dirty="0"/>
              <a:t>	</a:t>
            </a:r>
            <a:r>
              <a:rPr lang="en-US" altLang="zh-CN" sz="2800" dirty="0"/>
              <a:t>e.g., 3.5*60/4=52.5 </a:t>
            </a:r>
            <a:r>
              <a:rPr lang="en-US" altLang="zh-CN" sz="2800" b="1" dirty="0"/>
              <a:t>&lt;</a:t>
            </a:r>
            <a:r>
              <a:rPr lang="en-US" altLang="zh-CN" sz="2800" dirty="0"/>
              <a:t> 30+40+20=90</a:t>
            </a:r>
            <a:endParaRPr lang="en-US" altLang="zh-CN" sz="3600" dirty="0"/>
          </a:p>
        </p:txBody>
      </p:sp>
      <p:sp>
        <p:nvSpPr>
          <p:cNvPr id="70659" name="Line 4">
            <a:extLst>
              <a:ext uri="{FF2B5EF4-FFF2-40B4-BE49-F238E27FC236}">
                <a16:creationId xmlns:a16="http://schemas.microsoft.com/office/drawing/2014/main" id="{FCA106FD-CCEC-1349-88E5-4E621D1CAEF0}"/>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0" name="Text Box 5">
            <a:extLst>
              <a:ext uri="{FF2B5EF4-FFF2-40B4-BE49-F238E27FC236}">
                <a16:creationId xmlns:a16="http://schemas.microsoft.com/office/drawing/2014/main" id="{F91EEFFD-D082-1143-B6FA-2136D1AFD350}"/>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70661" name="Group 17">
            <a:extLst>
              <a:ext uri="{FF2B5EF4-FFF2-40B4-BE49-F238E27FC236}">
                <a16:creationId xmlns:a16="http://schemas.microsoft.com/office/drawing/2014/main" id="{9D5010DC-CC9A-4A41-BBBF-9EB870C9A2AE}"/>
              </a:ext>
            </a:extLst>
          </p:cNvPr>
          <p:cNvGrpSpPr>
            <a:grpSpLocks/>
          </p:cNvGrpSpPr>
          <p:nvPr/>
        </p:nvGrpSpPr>
        <p:grpSpPr bwMode="auto">
          <a:xfrm>
            <a:off x="1676400" y="2438400"/>
            <a:ext cx="673100" cy="800100"/>
            <a:chOff x="4228" y="2820"/>
            <a:chExt cx="424" cy="504"/>
          </a:xfrm>
        </p:grpSpPr>
        <p:grpSp>
          <p:nvGrpSpPr>
            <p:cNvPr id="70767" name="Group 18">
              <a:extLst>
                <a:ext uri="{FF2B5EF4-FFF2-40B4-BE49-F238E27FC236}">
                  <a16:creationId xmlns:a16="http://schemas.microsoft.com/office/drawing/2014/main" id="{E2423F3A-98D9-354E-9F5C-FF392FD4405A}"/>
                </a:ext>
              </a:extLst>
            </p:cNvPr>
            <p:cNvGrpSpPr>
              <a:grpSpLocks/>
            </p:cNvGrpSpPr>
            <p:nvPr/>
          </p:nvGrpSpPr>
          <p:grpSpPr bwMode="auto">
            <a:xfrm>
              <a:off x="4228" y="2820"/>
              <a:ext cx="424" cy="504"/>
              <a:chOff x="4228" y="2820"/>
              <a:chExt cx="424" cy="504"/>
            </a:xfrm>
          </p:grpSpPr>
          <p:sp>
            <p:nvSpPr>
              <p:cNvPr id="70770" name="AutoShape 19">
                <a:extLst>
                  <a:ext uri="{FF2B5EF4-FFF2-40B4-BE49-F238E27FC236}">
                    <a16:creationId xmlns:a16="http://schemas.microsoft.com/office/drawing/2014/main" id="{A99AB7C0-5186-494A-A251-F9A8BCCE223A}"/>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71" name="AutoShape 20">
                <a:extLst>
                  <a:ext uri="{FF2B5EF4-FFF2-40B4-BE49-F238E27FC236}">
                    <a16:creationId xmlns:a16="http://schemas.microsoft.com/office/drawing/2014/main" id="{DEE0AD22-8345-C941-AE39-E919033CE88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68" name="Oval 21">
              <a:extLst>
                <a:ext uri="{FF2B5EF4-FFF2-40B4-BE49-F238E27FC236}">
                  <a16:creationId xmlns:a16="http://schemas.microsoft.com/office/drawing/2014/main" id="{EBC293FE-F82F-4E45-B689-0F9FFA5A5446}"/>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9" name="AutoShape 22">
              <a:extLst>
                <a:ext uri="{FF2B5EF4-FFF2-40B4-BE49-F238E27FC236}">
                  <a16:creationId xmlns:a16="http://schemas.microsoft.com/office/drawing/2014/main" id="{D75B93A5-9AE1-8448-8AEF-A0568C24769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2" name="Group 23">
            <a:extLst>
              <a:ext uri="{FF2B5EF4-FFF2-40B4-BE49-F238E27FC236}">
                <a16:creationId xmlns:a16="http://schemas.microsoft.com/office/drawing/2014/main" id="{6134AA9E-0964-BA4C-B610-20EC6953D32C}"/>
              </a:ext>
            </a:extLst>
          </p:cNvPr>
          <p:cNvGrpSpPr>
            <a:grpSpLocks/>
          </p:cNvGrpSpPr>
          <p:nvPr/>
        </p:nvGrpSpPr>
        <p:grpSpPr bwMode="auto">
          <a:xfrm>
            <a:off x="2362200" y="2514600"/>
            <a:ext cx="661988" cy="649288"/>
            <a:chOff x="4319" y="3408"/>
            <a:chExt cx="417" cy="409"/>
          </a:xfrm>
        </p:grpSpPr>
        <p:grpSp>
          <p:nvGrpSpPr>
            <p:cNvPr id="70759" name="Group 24">
              <a:extLst>
                <a:ext uri="{FF2B5EF4-FFF2-40B4-BE49-F238E27FC236}">
                  <a16:creationId xmlns:a16="http://schemas.microsoft.com/office/drawing/2014/main" id="{FF5D86C4-6C68-FB4B-B8B8-6EA1E1D0BA7C}"/>
                </a:ext>
              </a:extLst>
            </p:cNvPr>
            <p:cNvGrpSpPr>
              <a:grpSpLocks/>
            </p:cNvGrpSpPr>
            <p:nvPr/>
          </p:nvGrpSpPr>
          <p:grpSpPr bwMode="auto">
            <a:xfrm>
              <a:off x="4321" y="3601"/>
              <a:ext cx="415" cy="216"/>
              <a:chOff x="4321" y="3601"/>
              <a:chExt cx="415" cy="216"/>
            </a:xfrm>
          </p:grpSpPr>
          <p:sp>
            <p:nvSpPr>
              <p:cNvPr id="70763" name="Freeform 25">
                <a:extLst>
                  <a:ext uri="{FF2B5EF4-FFF2-40B4-BE49-F238E27FC236}">
                    <a16:creationId xmlns:a16="http://schemas.microsoft.com/office/drawing/2014/main" id="{5AD682B3-14B9-DA40-8914-4B7B913B996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4" name="Rectangle 26">
                <a:extLst>
                  <a:ext uri="{FF2B5EF4-FFF2-40B4-BE49-F238E27FC236}">
                    <a16:creationId xmlns:a16="http://schemas.microsoft.com/office/drawing/2014/main" id="{9625621E-6ADB-864F-BA7B-B7881D6A8ACF}"/>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5" name="Rectangle 27">
                <a:extLst>
                  <a:ext uri="{FF2B5EF4-FFF2-40B4-BE49-F238E27FC236}">
                    <a16:creationId xmlns:a16="http://schemas.microsoft.com/office/drawing/2014/main" id="{6BA6FC62-C4B6-184F-8DDD-9993344B0682}"/>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6" name="Rectangle 28">
                <a:extLst>
                  <a:ext uri="{FF2B5EF4-FFF2-40B4-BE49-F238E27FC236}">
                    <a16:creationId xmlns:a16="http://schemas.microsoft.com/office/drawing/2014/main" id="{C58B7C3A-CF71-5044-A431-56E944AB70E4}"/>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60" name="Group 29">
              <a:extLst>
                <a:ext uri="{FF2B5EF4-FFF2-40B4-BE49-F238E27FC236}">
                  <a16:creationId xmlns:a16="http://schemas.microsoft.com/office/drawing/2014/main" id="{0040889D-A603-A347-96D3-8CC0CF7732DE}"/>
                </a:ext>
              </a:extLst>
            </p:cNvPr>
            <p:cNvGrpSpPr>
              <a:grpSpLocks/>
            </p:cNvGrpSpPr>
            <p:nvPr/>
          </p:nvGrpSpPr>
          <p:grpSpPr bwMode="auto">
            <a:xfrm>
              <a:off x="4319" y="3408"/>
              <a:ext cx="217" cy="409"/>
              <a:chOff x="4319" y="3408"/>
              <a:chExt cx="217" cy="409"/>
            </a:xfrm>
          </p:grpSpPr>
          <p:sp>
            <p:nvSpPr>
              <p:cNvPr id="70761" name="Oval 30">
                <a:extLst>
                  <a:ext uri="{FF2B5EF4-FFF2-40B4-BE49-F238E27FC236}">
                    <a16:creationId xmlns:a16="http://schemas.microsoft.com/office/drawing/2014/main" id="{4A3DCE47-0007-0E45-A409-BBA5C57E4CEA}"/>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2" name="Freeform 31">
                <a:extLst>
                  <a:ext uri="{FF2B5EF4-FFF2-40B4-BE49-F238E27FC236}">
                    <a16:creationId xmlns:a16="http://schemas.microsoft.com/office/drawing/2014/main" id="{9C110323-F4C0-AC48-AB9E-F80C17848587}"/>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63" name="Group 32">
            <a:extLst>
              <a:ext uri="{FF2B5EF4-FFF2-40B4-BE49-F238E27FC236}">
                <a16:creationId xmlns:a16="http://schemas.microsoft.com/office/drawing/2014/main" id="{22905C59-C363-9940-9BFA-58B9BF040C81}"/>
              </a:ext>
            </a:extLst>
          </p:cNvPr>
          <p:cNvGrpSpPr>
            <a:grpSpLocks/>
          </p:cNvGrpSpPr>
          <p:nvPr/>
        </p:nvGrpSpPr>
        <p:grpSpPr bwMode="auto">
          <a:xfrm>
            <a:off x="990600" y="2438400"/>
            <a:ext cx="673100" cy="800100"/>
            <a:chOff x="4212" y="2144"/>
            <a:chExt cx="424" cy="504"/>
          </a:xfrm>
        </p:grpSpPr>
        <p:grpSp>
          <p:nvGrpSpPr>
            <p:cNvPr id="70753" name="Group 33">
              <a:extLst>
                <a:ext uri="{FF2B5EF4-FFF2-40B4-BE49-F238E27FC236}">
                  <a16:creationId xmlns:a16="http://schemas.microsoft.com/office/drawing/2014/main" id="{592AD3C6-98E3-8748-8BA2-221C77177701}"/>
                </a:ext>
              </a:extLst>
            </p:cNvPr>
            <p:cNvGrpSpPr>
              <a:grpSpLocks/>
            </p:cNvGrpSpPr>
            <p:nvPr/>
          </p:nvGrpSpPr>
          <p:grpSpPr bwMode="auto">
            <a:xfrm>
              <a:off x="4212" y="2144"/>
              <a:ext cx="424" cy="504"/>
              <a:chOff x="4212" y="2144"/>
              <a:chExt cx="424" cy="504"/>
            </a:xfrm>
          </p:grpSpPr>
          <p:grpSp>
            <p:nvGrpSpPr>
              <p:cNvPr id="70755" name="Group 34">
                <a:extLst>
                  <a:ext uri="{FF2B5EF4-FFF2-40B4-BE49-F238E27FC236}">
                    <a16:creationId xmlns:a16="http://schemas.microsoft.com/office/drawing/2014/main" id="{E3C72AFD-C518-2B4D-8CA2-D10AA6810C20}"/>
                  </a:ext>
                </a:extLst>
              </p:cNvPr>
              <p:cNvGrpSpPr>
                <a:grpSpLocks/>
              </p:cNvGrpSpPr>
              <p:nvPr/>
            </p:nvGrpSpPr>
            <p:grpSpPr bwMode="auto">
              <a:xfrm>
                <a:off x="4212" y="2144"/>
                <a:ext cx="424" cy="504"/>
                <a:chOff x="4212" y="2144"/>
                <a:chExt cx="424" cy="504"/>
              </a:xfrm>
            </p:grpSpPr>
            <p:sp>
              <p:nvSpPr>
                <p:cNvPr id="70757" name="AutoShape 35">
                  <a:extLst>
                    <a:ext uri="{FF2B5EF4-FFF2-40B4-BE49-F238E27FC236}">
                      <a16:creationId xmlns:a16="http://schemas.microsoft.com/office/drawing/2014/main" id="{B9E85546-1297-5049-AF70-F900663FCB4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58" name="AutoShape 36">
                  <a:extLst>
                    <a:ext uri="{FF2B5EF4-FFF2-40B4-BE49-F238E27FC236}">
                      <a16:creationId xmlns:a16="http://schemas.microsoft.com/office/drawing/2014/main" id="{694B8963-00DC-A64B-86D4-DF4A1003BA29}"/>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56" name="AutoShape 37">
                <a:extLst>
                  <a:ext uri="{FF2B5EF4-FFF2-40B4-BE49-F238E27FC236}">
                    <a16:creationId xmlns:a16="http://schemas.microsoft.com/office/drawing/2014/main" id="{80D53FF0-CAB5-494B-9A36-623DF7B51B8D}"/>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54" name="Oval 38">
              <a:extLst>
                <a:ext uri="{FF2B5EF4-FFF2-40B4-BE49-F238E27FC236}">
                  <a16:creationId xmlns:a16="http://schemas.microsoft.com/office/drawing/2014/main" id="{B4C606B4-80E8-9C4B-B4AA-E6A09DC6E91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64" name="Text Box 28">
            <a:extLst>
              <a:ext uri="{FF2B5EF4-FFF2-40B4-BE49-F238E27FC236}">
                <a16:creationId xmlns:a16="http://schemas.microsoft.com/office/drawing/2014/main" id="{D09BF820-13A7-0343-B2AA-F4F1200E115E}"/>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70665" name="Group 17">
            <a:extLst>
              <a:ext uri="{FF2B5EF4-FFF2-40B4-BE49-F238E27FC236}">
                <a16:creationId xmlns:a16="http://schemas.microsoft.com/office/drawing/2014/main" id="{E439EF5B-B7A6-634F-B324-EAB87C69E563}"/>
              </a:ext>
            </a:extLst>
          </p:cNvPr>
          <p:cNvGrpSpPr>
            <a:grpSpLocks/>
          </p:cNvGrpSpPr>
          <p:nvPr/>
        </p:nvGrpSpPr>
        <p:grpSpPr bwMode="auto">
          <a:xfrm>
            <a:off x="2362200" y="3276600"/>
            <a:ext cx="673100" cy="800100"/>
            <a:chOff x="4228" y="2820"/>
            <a:chExt cx="424" cy="504"/>
          </a:xfrm>
        </p:grpSpPr>
        <p:grpSp>
          <p:nvGrpSpPr>
            <p:cNvPr id="70748" name="Group 18">
              <a:extLst>
                <a:ext uri="{FF2B5EF4-FFF2-40B4-BE49-F238E27FC236}">
                  <a16:creationId xmlns:a16="http://schemas.microsoft.com/office/drawing/2014/main" id="{14339EF3-E17F-AF44-BC24-2586C0C27F9E}"/>
                </a:ext>
              </a:extLst>
            </p:cNvPr>
            <p:cNvGrpSpPr>
              <a:grpSpLocks/>
            </p:cNvGrpSpPr>
            <p:nvPr/>
          </p:nvGrpSpPr>
          <p:grpSpPr bwMode="auto">
            <a:xfrm>
              <a:off x="4228" y="2820"/>
              <a:ext cx="424" cy="504"/>
              <a:chOff x="4228" y="2820"/>
              <a:chExt cx="424" cy="504"/>
            </a:xfrm>
          </p:grpSpPr>
          <p:sp>
            <p:nvSpPr>
              <p:cNvPr id="70751" name="AutoShape 19">
                <a:extLst>
                  <a:ext uri="{FF2B5EF4-FFF2-40B4-BE49-F238E27FC236}">
                    <a16:creationId xmlns:a16="http://schemas.microsoft.com/office/drawing/2014/main" id="{ACC4BE78-4F19-EF42-8559-6AEF3566FA8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52" name="AutoShape 20">
                <a:extLst>
                  <a:ext uri="{FF2B5EF4-FFF2-40B4-BE49-F238E27FC236}">
                    <a16:creationId xmlns:a16="http://schemas.microsoft.com/office/drawing/2014/main" id="{3EAB91ED-B1AA-ED4C-830C-B426EAD95406}"/>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49" name="Oval 21">
              <a:extLst>
                <a:ext uri="{FF2B5EF4-FFF2-40B4-BE49-F238E27FC236}">
                  <a16:creationId xmlns:a16="http://schemas.microsoft.com/office/drawing/2014/main" id="{DD78A84F-9533-414A-BF76-CF329F0AE251}"/>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50" name="AutoShape 22">
              <a:extLst>
                <a:ext uri="{FF2B5EF4-FFF2-40B4-BE49-F238E27FC236}">
                  <a16:creationId xmlns:a16="http://schemas.microsoft.com/office/drawing/2014/main" id="{B310D329-7DC2-8E4B-A341-68D56112FF50}"/>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6" name="Group 23">
            <a:extLst>
              <a:ext uri="{FF2B5EF4-FFF2-40B4-BE49-F238E27FC236}">
                <a16:creationId xmlns:a16="http://schemas.microsoft.com/office/drawing/2014/main" id="{137B2B3C-036B-BB4B-AD48-02AA4A6445A3}"/>
              </a:ext>
            </a:extLst>
          </p:cNvPr>
          <p:cNvGrpSpPr>
            <a:grpSpLocks/>
          </p:cNvGrpSpPr>
          <p:nvPr/>
        </p:nvGrpSpPr>
        <p:grpSpPr bwMode="auto">
          <a:xfrm>
            <a:off x="3048000" y="3352800"/>
            <a:ext cx="661988" cy="649288"/>
            <a:chOff x="4319" y="3408"/>
            <a:chExt cx="417" cy="409"/>
          </a:xfrm>
        </p:grpSpPr>
        <p:grpSp>
          <p:nvGrpSpPr>
            <p:cNvPr id="70740" name="Group 24">
              <a:extLst>
                <a:ext uri="{FF2B5EF4-FFF2-40B4-BE49-F238E27FC236}">
                  <a16:creationId xmlns:a16="http://schemas.microsoft.com/office/drawing/2014/main" id="{0275B3C1-98A9-9C43-BC8F-184C5694648E}"/>
                </a:ext>
              </a:extLst>
            </p:cNvPr>
            <p:cNvGrpSpPr>
              <a:grpSpLocks/>
            </p:cNvGrpSpPr>
            <p:nvPr/>
          </p:nvGrpSpPr>
          <p:grpSpPr bwMode="auto">
            <a:xfrm>
              <a:off x="4321" y="3601"/>
              <a:ext cx="415" cy="216"/>
              <a:chOff x="4321" y="3601"/>
              <a:chExt cx="415" cy="216"/>
            </a:xfrm>
          </p:grpSpPr>
          <p:sp>
            <p:nvSpPr>
              <p:cNvPr id="70744" name="Freeform 25">
                <a:extLst>
                  <a:ext uri="{FF2B5EF4-FFF2-40B4-BE49-F238E27FC236}">
                    <a16:creationId xmlns:a16="http://schemas.microsoft.com/office/drawing/2014/main" id="{A721DA2B-5576-F24C-828C-7AEE3BD825D2}"/>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5" name="Rectangle 26">
                <a:extLst>
                  <a:ext uri="{FF2B5EF4-FFF2-40B4-BE49-F238E27FC236}">
                    <a16:creationId xmlns:a16="http://schemas.microsoft.com/office/drawing/2014/main" id="{5623F675-2ACA-7145-BD6C-56EA8A96C6B2}"/>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6" name="Rectangle 27">
                <a:extLst>
                  <a:ext uri="{FF2B5EF4-FFF2-40B4-BE49-F238E27FC236}">
                    <a16:creationId xmlns:a16="http://schemas.microsoft.com/office/drawing/2014/main" id="{A58D58B4-BC9F-0C49-92A9-3EF62E3BC5C7}"/>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7" name="Rectangle 28">
                <a:extLst>
                  <a:ext uri="{FF2B5EF4-FFF2-40B4-BE49-F238E27FC236}">
                    <a16:creationId xmlns:a16="http://schemas.microsoft.com/office/drawing/2014/main" id="{2AB92AA2-21A2-0746-A21F-3935DFA2708D}"/>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41" name="Group 29">
              <a:extLst>
                <a:ext uri="{FF2B5EF4-FFF2-40B4-BE49-F238E27FC236}">
                  <a16:creationId xmlns:a16="http://schemas.microsoft.com/office/drawing/2014/main" id="{AB1CA0E1-5A0B-484F-AD81-3CA9712ABE41}"/>
                </a:ext>
              </a:extLst>
            </p:cNvPr>
            <p:cNvGrpSpPr>
              <a:grpSpLocks/>
            </p:cNvGrpSpPr>
            <p:nvPr/>
          </p:nvGrpSpPr>
          <p:grpSpPr bwMode="auto">
            <a:xfrm>
              <a:off x="4319" y="3408"/>
              <a:ext cx="217" cy="409"/>
              <a:chOff x="4319" y="3408"/>
              <a:chExt cx="217" cy="409"/>
            </a:xfrm>
          </p:grpSpPr>
          <p:sp>
            <p:nvSpPr>
              <p:cNvPr id="70742" name="Oval 30">
                <a:extLst>
                  <a:ext uri="{FF2B5EF4-FFF2-40B4-BE49-F238E27FC236}">
                    <a16:creationId xmlns:a16="http://schemas.microsoft.com/office/drawing/2014/main" id="{841737F7-D6DA-3649-8C1C-9C4CB69C04B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3" name="Freeform 31">
                <a:extLst>
                  <a:ext uri="{FF2B5EF4-FFF2-40B4-BE49-F238E27FC236}">
                    <a16:creationId xmlns:a16="http://schemas.microsoft.com/office/drawing/2014/main" id="{4AFDCA47-82B0-C04A-ABB3-F739AA632DF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67" name="Group 32">
            <a:extLst>
              <a:ext uri="{FF2B5EF4-FFF2-40B4-BE49-F238E27FC236}">
                <a16:creationId xmlns:a16="http://schemas.microsoft.com/office/drawing/2014/main" id="{1C5ABD28-AC86-494C-BB08-97DF264BC929}"/>
              </a:ext>
            </a:extLst>
          </p:cNvPr>
          <p:cNvGrpSpPr>
            <a:grpSpLocks/>
          </p:cNvGrpSpPr>
          <p:nvPr/>
        </p:nvGrpSpPr>
        <p:grpSpPr bwMode="auto">
          <a:xfrm>
            <a:off x="1676400" y="3276600"/>
            <a:ext cx="673100" cy="800100"/>
            <a:chOff x="4212" y="2144"/>
            <a:chExt cx="424" cy="504"/>
          </a:xfrm>
        </p:grpSpPr>
        <p:grpSp>
          <p:nvGrpSpPr>
            <p:cNvPr id="70734" name="Group 33">
              <a:extLst>
                <a:ext uri="{FF2B5EF4-FFF2-40B4-BE49-F238E27FC236}">
                  <a16:creationId xmlns:a16="http://schemas.microsoft.com/office/drawing/2014/main" id="{EF300A8D-4926-7C46-87F7-E909F633F6E5}"/>
                </a:ext>
              </a:extLst>
            </p:cNvPr>
            <p:cNvGrpSpPr>
              <a:grpSpLocks/>
            </p:cNvGrpSpPr>
            <p:nvPr/>
          </p:nvGrpSpPr>
          <p:grpSpPr bwMode="auto">
            <a:xfrm>
              <a:off x="4212" y="2144"/>
              <a:ext cx="424" cy="504"/>
              <a:chOff x="4212" y="2144"/>
              <a:chExt cx="424" cy="504"/>
            </a:xfrm>
          </p:grpSpPr>
          <p:grpSp>
            <p:nvGrpSpPr>
              <p:cNvPr id="70736" name="Group 34">
                <a:extLst>
                  <a:ext uri="{FF2B5EF4-FFF2-40B4-BE49-F238E27FC236}">
                    <a16:creationId xmlns:a16="http://schemas.microsoft.com/office/drawing/2014/main" id="{1D12FAB9-321D-BF4F-99E3-103DFA1B3D7C}"/>
                  </a:ext>
                </a:extLst>
              </p:cNvPr>
              <p:cNvGrpSpPr>
                <a:grpSpLocks/>
              </p:cNvGrpSpPr>
              <p:nvPr/>
            </p:nvGrpSpPr>
            <p:grpSpPr bwMode="auto">
              <a:xfrm>
                <a:off x="4212" y="2144"/>
                <a:ext cx="424" cy="504"/>
                <a:chOff x="4212" y="2144"/>
                <a:chExt cx="424" cy="504"/>
              </a:xfrm>
            </p:grpSpPr>
            <p:sp>
              <p:nvSpPr>
                <p:cNvPr id="70738" name="AutoShape 35">
                  <a:extLst>
                    <a:ext uri="{FF2B5EF4-FFF2-40B4-BE49-F238E27FC236}">
                      <a16:creationId xmlns:a16="http://schemas.microsoft.com/office/drawing/2014/main" id="{9FC35831-22F6-0D42-833B-96686F927405}"/>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39" name="AutoShape 36">
                  <a:extLst>
                    <a:ext uri="{FF2B5EF4-FFF2-40B4-BE49-F238E27FC236}">
                      <a16:creationId xmlns:a16="http://schemas.microsoft.com/office/drawing/2014/main" id="{5D8BD04C-CA32-E440-BD50-E42DA0CB8A6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37" name="AutoShape 37">
                <a:extLst>
                  <a:ext uri="{FF2B5EF4-FFF2-40B4-BE49-F238E27FC236}">
                    <a16:creationId xmlns:a16="http://schemas.microsoft.com/office/drawing/2014/main" id="{BED1E853-5206-8C46-98AD-5CADB0F100B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35" name="Oval 38">
              <a:extLst>
                <a:ext uri="{FF2B5EF4-FFF2-40B4-BE49-F238E27FC236}">
                  <a16:creationId xmlns:a16="http://schemas.microsoft.com/office/drawing/2014/main" id="{823A46B9-21FF-894C-BEF9-05CC4E2CB8B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8" name="Group 17">
            <a:extLst>
              <a:ext uri="{FF2B5EF4-FFF2-40B4-BE49-F238E27FC236}">
                <a16:creationId xmlns:a16="http://schemas.microsoft.com/office/drawing/2014/main" id="{0F2697D7-BB34-7E46-8F34-F86AC7629B7C}"/>
              </a:ext>
            </a:extLst>
          </p:cNvPr>
          <p:cNvGrpSpPr>
            <a:grpSpLocks/>
          </p:cNvGrpSpPr>
          <p:nvPr/>
        </p:nvGrpSpPr>
        <p:grpSpPr bwMode="auto">
          <a:xfrm>
            <a:off x="3048000" y="4191000"/>
            <a:ext cx="673100" cy="800100"/>
            <a:chOff x="4228" y="2820"/>
            <a:chExt cx="424" cy="504"/>
          </a:xfrm>
        </p:grpSpPr>
        <p:grpSp>
          <p:nvGrpSpPr>
            <p:cNvPr id="70729" name="Group 18">
              <a:extLst>
                <a:ext uri="{FF2B5EF4-FFF2-40B4-BE49-F238E27FC236}">
                  <a16:creationId xmlns:a16="http://schemas.microsoft.com/office/drawing/2014/main" id="{0A7F65E3-54CE-5748-88D5-7F6FF81730BE}"/>
                </a:ext>
              </a:extLst>
            </p:cNvPr>
            <p:cNvGrpSpPr>
              <a:grpSpLocks/>
            </p:cNvGrpSpPr>
            <p:nvPr/>
          </p:nvGrpSpPr>
          <p:grpSpPr bwMode="auto">
            <a:xfrm>
              <a:off x="4228" y="2820"/>
              <a:ext cx="424" cy="504"/>
              <a:chOff x="4228" y="2820"/>
              <a:chExt cx="424" cy="504"/>
            </a:xfrm>
          </p:grpSpPr>
          <p:sp>
            <p:nvSpPr>
              <p:cNvPr id="70732" name="AutoShape 19">
                <a:extLst>
                  <a:ext uri="{FF2B5EF4-FFF2-40B4-BE49-F238E27FC236}">
                    <a16:creationId xmlns:a16="http://schemas.microsoft.com/office/drawing/2014/main" id="{67F4C788-BD8F-A34E-A7EA-D2BC9FFDF57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33" name="AutoShape 20">
                <a:extLst>
                  <a:ext uri="{FF2B5EF4-FFF2-40B4-BE49-F238E27FC236}">
                    <a16:creationId xmlns:a16="http://schemas.microsoft.com/office/drawing/2014/main" id="{096A87DE-B9EB-704A-8923-0814E384A0E2}"/>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30" name="Oval 21">
              <a:extLst>
                <a:ext uri="{FF2B5EF4-FFF2-40B4-BE49-F238E27FC236}">
                  <a16:creationId xmlns:a16="http://schemas.microsoft.com/office/drawing/2014/main" id="{6CF49C05-44A9-2D43-8E64-1AD70F11E489}"/>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31" name="AutoShape 22">
              <a:extLst>
                <a:ext uri="{FF2B5EF4-FFF2-40B4-BE49-F238E27FC236}">
                  <a16:creationId xmlns:a16="http://schemas.microsoft.com/office/drawing/2014/main" id="{808BEAD5-F0B7-5F46-907B-C2D20C4B0487}"/>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9" name="Group 23">
            <a:extLst>
              <a:ext uri="{FF2B5EF4-FFF2-40B4-BE49-F238E27FC236}">
                <a16:creationId xmlns:a16="http://schemas.microsoft.com/office/drawing/2014/main" id="{B19D7A7B-A71B-4A4A-AB53-0D02A1959912}"/>
              </a:ext>
            </a:extLst>
          </p:cNvPr>
          <p:cNvGrpSpPr>
            <a:grpSpLocks/>
          </p:cNvGrpSpPr>
          <p:nvPr/>
        </p:nvGrpSpPr>
        <p:grpSpPr bwMode="auto">
          <a:xfrm>
            <a:off x="3733800" y="4267200"/>
            <a:ext cx="661988" cy="649288"/>
            <a:chOff x="4319" y="3408"/>
            <a:chExt cx="417" cy="409"/>
          </a:xfrm>
        </p:grpSpPr>
        <p:grpSp>
          <p:nvGrpSpPr>
            <p:cNvPr id="70721" name="Group 24">
              <a:extLst>
                <a:ext uri="{FF2B5EF4-FFF2-40B4-BE49-F238E27FC236}">
                  <a16:creationId xmlns:a16="http://schemas.microsoft.com/office/drawing/2014/main" id="{1F6421FB-5668-864E-B315-ECA8163F930B}"/>
                </a:ext>
              </a:extLst>
            </p:cNvPr>
            <p:cNvGrpSpPr>
              <a:grpSpLocks/>
            </p:cNvGrpSpPr>
            <p:nvPr/>
          </p:nvGrpSpPr>
          <p:grpSpPr bwMode="auto">
            <a:xfrm>
              <a:off x="4321" y="3601"/>
              <a:ext cx="415" cy="216"/>
              <a:chOff x="4321" y="3601"/>
              <a:chExt cx="415" cy="216"/>
            </a:xfrm>
          </p:grpSpPr>
          <p:sp>
            <p:nvSpPr>
              <p:cNvPr id="70725" name="Freeform 25">
                <a:extLst>
                  <a:ext uri="{FF2B5EF4-FFF2-40B4-BE49-F238E27FC236}">
                    <a16:creationId xmlns:a16="http://schemas.microsoft.com/office/drawing/2014/main" id="{5810F01D-5C40-DB4C-A978-5DDF45EC94E4}"/>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6" name="Rectangle 26">
                <a:extLst>
                  <a:ext uri="{FF2B5EF4-FFF2-40B4-BE49-F238E27FC236}">
                    <a16:creationId xmlns:a16="http://schemas.microsoft.com/office/drawing/2014/main" id="{806A8A35-9D05-244F-B78F-FFEA1E4B0CC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7" name="Rectangle 27">
                <a:extLst>
                  <a:ext uri="{FF2B5EF4-FFF2-40B4-BE49-F238E27FC236}">
                    <a16:creationId xmlns:a16="http://schemas.microsoft.com/office/drawing/2014/main" id="{1E99981E-8C2E-4545-BF58-1F9DD6E4524F}"/>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8" name="Rectangle 28">
                <a:extLst>
                  <a:ext uri="{FF2B5EF4-FFF2-40B4-BE49-F238E27FC236}">
                    <a16:creationId xmlns:a16="http://schemas.microsoft.com/office/drawing/2014/main" id="{BC9EF708-1C60-F546-9C48-24D10D7B8E0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22" name="Group 29">
              <a:extLst>
                <a:ext uri="{FF2B5EF4-FFF2-40B4-BE49-F238E27FC236}">
                  <a16:creationId xmlns:a16="http://schemas.microsoft.com/office/drawing/2014/main" id="{73B6758A-E7E1-B541-97CF-D1F257869BB9}"/>
                </a:ext>
              </a:extLst>
            </p:cNvPr>
            <p:cNvGrpSpPr>
              <a:grpSpLocks/>
            </p:cNvGrpSpPr>
            <p:nvPr/>
          </p:nvGrpSpPr>
          <p:grpSpPr bwMode="auto">
            <a:xfrm>
              <a:off x="4319" y="3408"/>
              <a:ext cx="217" cy="409"/>
              <a:chOff x="4319" y="3408"/>
              <a:chExt cx="217" cy="409"/>
            </a:xfrm>
          </p:grpSpPr>
          <p:sp>
            <p:nvSpPr>
              <p:cNvPr id="70723" name="Oval 30">
                <a:extLst>
                  <a:ext uri="{FF2B5EF4-FFF2-40B4-BE49-F238E27FC236}">
                    <a16:creationId xmlns:a16="http://schemas.microsoft.com/office/drawing/2014/main" id="{5B5B2C05-70FE-D842-8E1B-21B27A9EAD3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4" name="Freeform 31">
                <a:extLst>
                  <a:ext uri="{FF2B5EF4-FFF2-40B4-BE49-F238E27FC236}">
                    <a16:creationId xmlns:a16="http://schemas.microsoft.com/office/drawing/2014/main" id="{7E96549A-F518-0242-A65A-1633EEFDD34C}"/>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70" name="Group 32">
            <a:extLst>
              <a:ext uri="{FF2B5EF4-FFF2-40B4-BE49-F238E27FC236}">
                <a16:creationId xmlns:a16="http://schemas.microsoft.com/office/drawing/2014/main" id="{0BE723D2-D3E2-B14C-AE2C-64C4D53FDD02}"/>
              </a:ext>
            </a:extLst>
          </p:cNvPr>
          <p:cNvGrpSpPr>
            <a:grpSpLocks/>
          </p:cNvGrpSpPr>
          <p:nvPr/>
        </p:nvGrpSpPr>
        <p:grpSpPr bwMode="auto">
          <a:xfrm>
            <a:off x="2362200" y="4191000"/>
            <a:ext cx="673100" cy="800100"/>
            <a:chOff x="4212" y="2144"/>
            <a:chExt cx="424" cy="504"/>
          </a:xfrm>
        </p:grpSpPr>
        <p:grpSp>
          <p:nvGrpSpPr>
            <p:cNvPr id="70715" name="Group 33">
              <a:extLst>
                <a:ext uri="{FF2B5EF4-FFF2-40B4-BE49-F238E27FC236}">
                  <a16:creationId xmlns:a16="http://schemas.microsoft.com/office/drawing/2014/main" id="{2C03FEA7-4E1A-AE49-8DEB-C14F1B934766}"/>
                </a:ext>
              </a:extLst>
            </p:cNvPr>
            <p:cNvGrpSpPr>
              <a:grpSpLocks/>
            </p:cNvGrpSpPr>
            <p:nvPr/>
          </p:nvGrpSpPr>
          <p:grpSpPr bwMode="auto">
            <a:xfrm>
              <a:off x="4212" y="2144"/>
              <a:ext cx="424" cy="504"/>
              <a:chOff x="4212" y="2144"/>
              <a:chExt cx="424" cy="504"/>
            </a:xfrm>
          </p:grpSpPr>
          <p:grpSp>
            <p:nvGrpSpPr>
              <p:cNvPr id="70717" name="Group 34">
                <a:extLst>
                  <a:ext uri="{FF2B5EF4-FFF2-40B4-BE49-F238E27FC236}">
                    <a16:creationId xmlns:a16="http://schemas.microsoft.com/office/drawing/2014/main" id="{D732187A-6CFA-9F4E-A5BD-1374F8433F48}"/>
                  </a:ext>
                </a:extLst>
              </p:cNvPr>
              <p:cNvGrpSpPr>
                <a:grpSpLocks/>
              </p:cNvGrpSpPr>
              <p:nvPr/>
            </p:nvGrpSpPr>
            <p:grpSpPr bwMode="auto">
              <a:xfrm>
                <a:off x="4212" y="2144"/>
                <a:ext cx="424" cy="504"/>
                <a:chOff x="4212" y="2144"/>
                <a:chExt cx="424" cy="504"/>
              </a:xfrm>
            </p:grpSpPr>
            <p:sp>
              <p:nvSpPr>
                <p:cNvPr id="70719" name="AutoShape 35">
                  <a:extLst>
                    <a:ext uri="{FF2B5EF4-FFF2-40B4-BE49-F238E27FC236}">
                      <a16:creationId xmlns:a16="http://schemas.microsoft.com/office/drawing/2014/main" id="{BD091554-010F-424D-AA6C-D73F86C97B73}"/>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0" name="AutoShape 36">
                  <a:extLst>
                    <a:ext uri="{FF2B5EF4-FFF2-40B4-BE49-F238E27FC236}">
                      <a16:creationId xmlns:a16="http://schemas.microsoft.com/office/drawing/2014/main" id="{69D5BF93-0393-8745-86BC-91612CEB028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18" name="AutoShape 37">
                <a:extLst>
                  <a:ext uri="{FF2B5EF4-FFF2-40B4-BE49-F238E27FC236}">
                    <a16:creationId xmlns:a16="http://schemas.microsoft.com/office/drawing/2014/main" id="{D2E4AF49-BBB6-7D48-8F71-3B7329DC1A73}"/>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16" name="Oval 38">
              <a:extLst>
                <a:ext uri="{FF2B5EF4-FFF2-40B4-BE49-F238E27FC236}">
                  <a16:creationId xmlns:a16="http://schemas.microsoft.com/office/drawing/2014/main" id="{0E4453A8-FC04-B940-9B4D-E416C352752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71" name="Group 17">
            <a:extLst>
              <a:ext uri="{FF2B5EF4-FFF2-40B4-BE49-F238E27FC236}">
                <a16:creationId xmlns:a16="http://schemas.microsoft.com/office/drawing/2014/main" id="{535EF425-19A9-B447-8A41-F26C029A2AC9}"/>
              </a:ext>
            </a:extLst>
          </p:cNvPr>
          <p:cNvGrpSpPr>
            <a:grpSpLocks/>
          </p:cNvGrpSpPr>
          <p:nvPr/>
        </p:nvGrpSpPr>
        <p:grpSpPr bwMode="auto">
          <a:xfrm>
            <a:off x="3733800" y="5029200"/>
            <a:ext cx="673100" cy="800100"/>
            <a:chOff x="4228" y="2820"/>
            <a:chExt cx="424" cy="504"/>
          </a:xfrm>
        </p:grpSpPr>
        <p:grpSp>
          <p:nvGrpSpPr>
            <p:cNvPr id="70710" name="Group 18">
              <a:extLst>
                <a:ext uri="{FF2B5EF4-FFF2-40B4-BE49-F238E27FC236}">
                  <a16:creationId xmlns:a16="http://schemas.microsoft.com/office/drawing/2014/main" id="{F543C4AD-7D1E-4646-8392-23BE1E31BEDD}"/>
                </a:ext>
              </a:extLst>
            </p:cNvPr>
            <p:cNvGrpSpPr>
              <a:grpSpLocks/>
            </p:cNvGrpSpPr>
            <p:nvPr/>
          </p:nvGrpSpPr>
          <p:grpSpPr bwMode="auto">
            <a:xfrm>
              <a:off x="4228" y="2820"/>
              <a:ext cx="424" cy="504"/>
              <a:chOff x="4228" y="2820"/>
              <a:chExt cx="424" cy="504"/>
            </a:xfrm>
          </p:grpSpPr>
          <p:sp>
            <p:nvSpPr>
              <p:cNvPr id="70713" name="AutoShape 19">
                <a:extLst>
                  <a:ext uri="{FF2B5EF4-FFF2-40B4-BE49-F238E27FC236}">
                    <a16:creationId xmlns:a16="http://schemas.microsoft.com/office/drawing/2014/main" id="{08CC401A-DE66-5044-9320-25E9377902C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14" name="AutoShape 20">
                <a:extLst>
                  <a:ext uri="{FF2B5EF4-FFF2-40B4-BE49-F238E27FC236}">
                    <a16:creationId xmlns:a16="http://schemas.microsoft.com/office/drawing/2014/main" id="{526BA0B0-10BC-C944-ACAE-945E9C3477C5}"/>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11" name="Oval 21">
              <a:extLst>
                <a:ext uri="{FF2B5EF4-FFF2-40B4-BE49-F238E27FC236}">
                  <a16:creationId xmlns:a16="http://schemas.microsoft.com/office/drawing/2014/main" id="{54CFBBC6-7F58-0F44-BA8C-B8748BBA1D13}"/>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12" name="AutoShape 22">
              <a:extLst>
                <a:ext uri="{FF2B5EF4-FFF2-40B4-BE49-F238E27FC236}">
                  <a16:creationId xmlns:a16="http://schemas.microsoft.com/office/drawing/2014/main" id="{1A7D2116-FA60-7542-AA10-46038A53AFF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72" name="Group 23">
            <a:extLst>
              <a:ext uri="{FF2B5EF4-FFF2-40B4-BE49-F238E27FC236}">
                <a16:creationId xmlns:a16="http://schemas.microsoft.com/office/drawing/2014/main" id="{E4F47DA1-A97B-2647-BC48-948F395FC851}"/>
              </a:ext>
            </a:extLst>
          </p:cNvPr>
          <p:cNvGrpSpPr>
            <a:grpSpLocks/>
          </p:cNvGrpSpPr>
          <p:nvPr/>
        </p:nvGrpSpPr>
        <p:grpSpPr bwMode="auto">
          <a:xfrm>
            <a:off x="4419600" y="5105400"/>
            <a:ext cx="661988" cy="649288"/>
            <a:chOff x="4319" y="3408"/>
            <a:chExt cx="417" cy="409"/>
          </a:xfrm>
        </p:grpSpPr>
        <p:grpSp>
          <p:nvGrpSpPr>
            <p:cNvPr id="70702" name="Group 24">
              <a:extLst>
                <a:ext uri="{FF2B5EF4-FFF2-40B4-BE49-F238E27FC236}">
                  <a16:creationId xmlns:a16="http://schemas.microsoft.com/office/drawing/2014/main" id="{D2899917-FEDE-9340-9484-F2BE0A94C71C}"/>
                </a:ext>
              </a:extLst>
            </p:cNvPr>
            <p:cNvGrpSpPr>
              <a:grpSpLocks/>
            </p:cNvGrpSpPr>
            <p:nvPr/>
          </p:nvGrpSpPr>
          <p:grpSpPr bwMode="auto">
            <a:xfrm>
              <a:off x="4321" y="3601"/>
              <a:ext cx="415" cy="216"/>
              <a:chOff x="4321" y="3601"/>
              <a:chExt cx="415" cy="216"/>
            </a:xfrm>
          </p:grpSpPr>
          <p:sp>
            <p:nvSpPr>
              <p:cNvPr id="70706" name="Freeform 25">
                <a:extLst>
                  <a:ext uri="{FF2B5EF4-FFF2-40B4-BE49-F238E27FC236}">
                    <a16:creationId xmlns:a16="http://schemas.microsoft.com/office/drawing/2014/main" id="{8C433288-490A-A347-9F8C-01725469A284}"/>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7" name="Rectangle 26">
                <a:extLst>
                  <a:ext uri="{FF2B5EF4-FFF2-40B4-BE49-F238E27FC236}">
                    <a16:creationId xmlns:a16="http://schemas.microsoft.com/office/drawing/2014/main" id="{1CE42E71-EE84-A547-B728-B55D06D0D978}"/>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8" name="Rectangle 27">
                <a:extLst>
                  <a:ext uri="{FF2B5EF4-FFF2-40B4-BE49-F238E27FC236}">
                    <a16:creationId xmlns:a16="http://schemas.microsoft.com/office/drawing/2014/main" id="{DC712585-3852-DA47-A565-24BA0049A04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9" name="Rectangle 28">
                <a:extLst>
                  <a:ext uri="{FF2B5EF4-FFF2-40B4-BE49-F238E27FC236}">
                    <a16:creationId xmlns:a16="http://schemas.microsoft.com/office/drawing/2014/main" id="{1AC4AB70-57E9-2340-91FA-64C30043881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03" name="Group 29">
              <a:extLst>
                <a:ext uri="{FF2B5EF4-FFF2-40B4-BE49-F238E27FC236}">
                  <a16:creationId xmlns:a16="http://schemas.microsoft.com/office/drawing/2014/main" id="{B6EDA06B-63FA-A544-8477-C7C5C2651DD6}"/>
                </a:ext>
              </a:extLst>
            </p:cNvPr>
            <p:cNvGrpSpPr>
              <a:grpSpLocks/>
            </p:cNvGrpSpPr>
            <p:nvPr/>
          </p:nvGrpSpPr>
          <p:grpSpPr bwMode="auto">
            <a:xfrm>
              <a:off x="4319" y="3408"/>
              <a:ext cx="217" cy="409"/>
              <a:chOff x="4319" y="3408"/>
              <a:chExt cx="217" cy="409"/>
            </a:xfrm>
          </p:grpSpPr>
          <p:sp>
            <p:nvSpPr>
              <p:cNvPr id="70704" name="Oval 30">
                <a:extLst>
                  <a:ext uri="{FF2B5EF4-FFF2-40B4-BE49-F238E27FC236}">
                    <a16:creationId xmlns:a16="http://schemas.microsoft.com/office/drawing/2014/main" id="{75111348-E8C7-B94A-BBA9-4D9A4DA923E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5" name="Freeform 31">
                <a:extLst>
                  <a:ext uri="{FF2B5EF4-FFF2-40B4-BE49-F238E27FC236}">
                    <a16:creationId xmlns:a16="http://schemas.microsoft.com/office/drawing/2014/main" id="{4DDA4A11-6C5E-5547-AA33-4AFA0B6B0C5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73" name="Group 32">
            <a:extLst>
              <a:ext uri="{FF2B5EF4-FFF2-40B4-BE49-F238E27FC236}">
                <a16:creationId xmlns:a16="http://schemas.microsoft.com/office/drawing/2014/main" id="{0BE0577B-2900-C848-8DD2-990F43DFBF33}"/>
              </a:ext>
            </a:extLst>
          </p:cNvPr>
          <p:cNvGrpSpPr>
            <a:grpSpLocks/>
          </p:cNvGrpSpPr>
          <p:nvPr/>
        </p:nvGrpSpPr>
        <p:grpSpPr bwMode="auto">
          <a:xfrm>
            <a:off x="3048000" y="5029200"/>
            <a:ext cx="673100" cy="800100"/>
            <a:chOff x="4212" y="2144"/>
            <a:chExt cx="424" cy="504"/>
          </a:xfrm>
        </p:grpSpPr>
        <p:grpSp>
          <p:nvGrpSpPr>
            <p:cNvPr id="70696" name="Group 33">
              <a:extLst>
                <a:ext uri="{FF2B5EF4-FFF2-40B4-BE49-F238E27FC236}">
                  <a16:creationId xmlns:a16="http://schemas.microsoft.com/office/drawing/2014/main" id="{146902BE-EB46-5943-B5F5-A6791A8D0216}"/>
                </a:ext>
              </a:extLst>
            </p:cNvPr>
            <p:cNvGrpSpPr>
              <a:grpSpLocks/>
            </p:cNvGrpSpPr>
            <p:nvPr/>
          </p:nvGrpSpPr>
          <p:grpSpPr bwMode="auto">
            <a:xfrm>
              <a:off x="4212" y="2144"/>
              <a:ext cx="424" cy="504"/>
              <a:chOff x="4212" y="2144"/>
              <a:chExt cx="424" cy="504"/>
            </a:xfrm>
          </p:grpSpPr>
          <p:grpSp>
            <p:nvGrpSpPr>
              <p:cNvPr id="70698" name="Group 34">
                <a:extLst>
                  <a:ext uri="{FF2B5EF4-FFF2-40B4-BE49-F238E27FC236}">
                    <a16:creationId xmlns:a16="http://schemas.microsoft.com/office/drawing/2014/main" id="{2858B5BA-1EBE-6940-AF40-DA5CD0A4EEB9}"/>
                  </a:ext>
                </a:extLst>
              </p:cNvPr>
              <p:cNvGrpSpPr>
                <a:grpSpLocks/>
              </p:cNvGrpSpPr>
              <p:nvPr/>
            </p:nvGrpSpPr>
            <p:grpSpPr bwMode="auto">
              <a:xfrm>
                <a:off x="4212" y="2144"/>
                <a:ext cx="424" cy="504"/>
                <a:chOff x="4212" y="2144"/>
                <a:chExt cx="424" cy="504"/>
              </a:xfrm>
            </p:grpSpPr>
            <p:sp>
              <p:nvSpPr>
                <p:cNvPr id="70700" name="AutoShape 35">
                  <a:extLst>
                    <a:ext uri="{FF2B5EF4-FFF2-40B4-BE49-F238E27FC236}">
                      <a16:creationId xmlns:a16="http://schemas.microsoft.com/office/drawing/2014/main" id="{361D922B-8555-C045-A5FD-CF10851E9BE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1" name="AutoShape 36">
                  <a:extLst>
                    <a:ext uri="{FF2B5EF4-FFF2-40B4-BE49-F238E27FC236}">
                      <a16:creationId xmlns:a16="http://schemas.microsoft.com/office/drawing/2014/main" id="{D9B17AAD-4C29-A04B-BBE0-98A900CE0CA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99" name="AutoShape 37">
                <a:extLst>
                  <a:ext uri="{FF2B5EF4-FFF2-40B4-BE49-F238E27FC236}">
                    <a16:creationId xmlns:a16="http://schemas.microsoft.com/office/drawing/2014/main" id="{86E83E25-817A-3345-A615-7D9FE72CCF2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97" name="Oval 38">
              <a:extLst>
                <a:ext uri="{FF2B5EF4-FFF2-40B4-BE49-F238E27FC236}">
                  <a16:creationId xmlns:a16="http://schemas.microsoft.com/office/drawing/2014/main" id="{390EE1CD-C261-3149-B047-934BB6A936CA}"/>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74" name="Line 95">
            <a:extLst>
              <a:ext uri="{FF2B5EF4-FFF2-40B4-BE49-F238E27FC236}">
                <a16:creationId xmlns:a16="http://schemas.microsoft.com/office/drawing/2014/main" id="{3D3E8966-A432-7847-ABF9-3B8BFDB66E66}"/>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5" name="Line 96">
            <a:extLst>
              <a:ext uri="{FF2B5EF4-FFF2-40B4-BE49-F238E27FC236}">
                <a16:creationId xmlns:a16="http://schemas.microsoft.com/office/drawing/2014/main" id="{F3FA2A03-A47A-CD4E-9448-BD69F13478E7}"/>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6" name="Line 97">
            <a:extLst>
              <a:ext uri="{FF2B5EF4-FFF2-40B4-BE49-F238E27FC236}">
                <a16:creationId xmlns:a16="http://schemas.microsoft.com/office/drawing/2014/main" id="{756CF2A3-8854-1D40-8E70-618C54519892}"/>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7" name="Text Box 98">
            <a:extLst>
              <a:ext uri="{FF2B5EF4-FFF2-40B4-BE49-F238E27FC236}">
                <a16:creationId xmlns:a16="http://schemas.microsoft.com/office/drawing/2014/main" id="{745BC980-2B5A-5440-9493-20839A8C48CA}"/>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70678" name="Text Box 99">
            <a:extLst>
              <a:ext uri="{FF2B5EF4-FFF2-40B4-BE49-F238E27FC236}">
                <a16:creationId xmlns:a16="http://schemas.microsoft.com/office/drawing/2014/main" id="{2A2A9E3B-3CA6-5B4A-9AAD-E8878E894E6F}"/>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70679" name="Text Box 100">
            <a:extLst>
              <a:ext uri="{FF2B5EF4-FFF2-40B4-BE49-F238E27FC236}">
                <a16:creationId xmlns:a16="http://schemas.microsoft.com/office/drawing/2014/main" id="{75E7940A-669F-144E-9237-B7A7145D7931}"/>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70680" name="Line 101">
            <a:extLst>
              <a:ext uri="{FF2B5EF4-FFF2-40B4-BE49-F238E27FC236}">
                <a16:creationId xmlns:a16="http://schemas.microsoft.com/office/drawing/2014/main" id="{F18375B0-A59A-6D48-8B2D-6F2C5258CBD6}"/>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1" name="Line 102">
            <a:extLst>
              <a:ext uri="{FF2B5EF4-FFF2-40B4-BE49-F238E27FC236}">
                <a16:creationId xmlns:a16="http://schemas.microsoft.com/office/drawing/2014/main" id="{ED65DC58-992D-DB43-88C4-D5D302F6A563}"/>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2" name="Text Box 103">
            <a:extLst>
              <a:ext uri="{FF2B5EF4-FFF2-40B4-BE49-F238E27FC236}">
                <a16:creationId xmlns:a16="http://schemas.microsoft.com/office/drawing/2014/main" id="{AC0CD3BD-5BF6-0446-B137-EF5C9AFF271A}"/>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70683" name="Text Box 104">
            <a:extLst>
              <a:ext uri="{FF2B5EF4-FFF2-40B4-BE49-F238E27FC236}">
                <a16:creationId xmlns:a16="http://schemas.microsoft.com/office/drawing/2014/main" id="{E30FBE05-1EA0-D941-A6A4-255F333BD8E7}"/>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70684" name="Line 105">
            <a:extLst>
              <a:ext uri="{FF2B5EF4-FFF2-40B4-BE49-F238E27FC236}">
                <a16:creationId xmlns:a16="http://schemas.microsoft.com/office/drawing/2014/main" id="{F318122D-3DBD-8544-99A3-2042A95156C2}"/>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5" name="Line 106">
            <a:extLst>
              <a:ext uri="{FF2B5EF4-FFF2-40B4-BE49-F238E27FC236}">
                <a16:creationId xmlns:a16="http://schemas.microsoft.com/office/drawing/2014/main" id="{290F9D17-81BC-CA41-87AB-826F5C5634DB}"/>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6" name="Text Box 107">
            <a:extLst>
              <a:ext uri="{FF2B5EF4-FFF2-40B4-BE49-F238E27FC236}">
                <a16:creationId xmlns:a16="http://schemas.microsoft.com/office/drawing/2014/main" id="{2C8B80FB-02D8-1A43-AB7E-677DB0AEB7E7}"/>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70687" name="Text Box 108">
            <a:extLst>
              <a:ext uri="{FF2B5EF4-FFF2-40B4-BE49-F238E27FC236}">
                <a16:creationId xmlns:a16="http://schemas.microsoft.com/office/drawing/2014/main" id="{7109D2AD-F607-BA48-A1EE-92FB52B6DA38}"/>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70688" name="Line 109">
            <a:extLst>
              <a:ext uri="{FF2B5EF4-FFF2-40B4-BE49-F238E27FC236}">
                <a16:creationId xmlns:a16="http://schemas.microsoft.com/office/drawing/2014/main" id="{3333BF90-DD60-1142-ABE1-1305FC28802F}"/>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9" name="Line 110">
            <a:extLst>
              <a:ext uri="{FF2B5EF4-FFF2-40B4-BE49-F238E27FC236}">
                <a16:creationId xmlns:a16="http://schemas.microsoft.com/office/drawing/2014/main" id="{95A4ADC3-E165-9D48-B66D-23AB7BF4ED8C}"/>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0" name="Line 111">
            <a:extLst>
              <a:ext uri="{FF2B5EF4-FFF2-40B4-BE49-F238E27FC236}">
                <a16:creationId xmlns:a16="http://schemas.microsoft.com/office/drawing/2014/main" id="{7CA0233D-66CC-7F4E-842D-EDF59A268C9C}"/>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1" name="Line 112">
            <a:extLst>
              <a:ext uri="{FF2B5EF4-FFF2-40B4-BE49-F238E27FC236}">
                <a16:creationId xmlns:a16="http://schemas.microsoft.com/office/drawing/2014/main" id="{BDF90678-885E-184E-A3D6-4BF28FD8B61C}"/>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2" name="Line 113">
            <a:extLst>
              <a:ext uri="{FF2B5EF4-FFF2-40B4-BE49-F238E27FC236}">
                <a16:creationId xmlns:a16="http://schemas.microsoft.com/office/drawing/2014/main" id="{7F81F33A-DB13-614A-BF70-028D854BB2D6}"/>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3" name="Line 114">
            <a:extLst>
              <a:ext uri="{FF2B5EF4-FFF2-40B4-BE49-F238E27FC236}">
                <a16:creationId xmlns:a16="http://schemas.microsoft.com/office/drawing/2014/main" id="{5B2C47A9-5DBF-8F42-B635-C0F95EF3AD59}"/>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4" name="Line 115">
            <a:extLst>
              <a:ext uri="{FF2B5EF4-FFF2-40B4-BE49-F238E27FC236}">
                <a16:creationId xmlns:a16="http://schemas.microsoft.com/office/drawing/2014/main" id="{54AFAF28-D4B2-E245-9703-D19EC90C52A3}"/>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5" name="Line 116">
            <a:extLst>
              <a:ext uri="{FF2B5EF4-FFF2-40B4-BE49-F238E27FC236}">
                <a16:creationId xmlns:a16="http://schemas.microsoft.com/office/drawing/2014/main" id="{EEB6A19E-92AA-2F4D-B177-51E50F36270E}"/>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890335A7-485D-4648-A0E5-D1496B69FE8E}"/>
              </a:ext>
            </a:extLst>
          </p:cNvPr>
          <p:cNvSpPr>
            <a:spLocks noGrp="1" noChangeArrowheads="1"/>
          </p:cNvSpPr>
          <p:nvPr>
            <p:ph type="title"/>
          </p:nvPr>
        </p:nvSpPr>
        <p:spPr>
          <a:xfrm>
            <a:off x="0" y="274638"/>
            <a:ext cx="9144000" cy="1143000"/>
          </a:xfrm>
        </p:spPr>
        <p:txBody>
          <a:bodyPr/>
          <a:lstStyle/>
          <a:p>
            <a:pPr eaLnBrk="1" hangingPunct="1"/>
            <a:r>
              <a:rPr lang="en-US" altLang="zh-CN"/>
              <a:t>Pipeline Elsewhere</a:t>
            </a:r>
            <a:r>
              <a:rPr lang="en-US" altLang="zh-CN" sz="4000"/>
              <a:t>:</a:t>
            </a:r>
            <a:br>
              <a:rPr lang="en-US" altLang="zh-CN" sz="4000"/>
            </a:br>
            <a:r>
              <a:rPr lang="en-US" altLang="zh-CN" sz="4000"/>
              <a:t>Assembly Line</a:t>
            </a:r>
          </a:p>
        </p:txBody>
      </p:sp>
      <p:pic>
        <p:nvPicPr>
          <p:cNvPr id="72706" name="Picture 4" descr="Automotive-assembly-line">
            <a:extLst>
              <a:ext uri="{FF2B5EF4-FFF2-40B4-BE49-F238E27FC236}">
                <a16:creationId xmlns:a16="http://schemas.microsoft.com/office/drawing/2014/main" id="{FAD517F2-CA94-0C4C-BF11-E5DE8A606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457200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5" descr="prod-flow1">
            <a:extLst>
              <a:ext uri="{FF2B5EF4-FFF2-40B4-BE49-F238E27FC236}">
                <a16:creationId xmlns:a16="http://schemas.microsoft.com/office/drawing/2014/main" id="{10F47D45-C487-1C4C-B05C-36518841C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3695700"/>
            <a:ext cx="56197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ext Box 6">
            <a:extLst>
              <a:ext uri="{FF2B5EF4-FFF2-40B4-BE49-F238E27FC236}">
                <a16:creationId xmlns:a16="http://schemas.microsoft.com/office/drawing/2014/main" id="{320B5E2C-5185-F548-B168-FA0CFDA5D9DA}"/>
              </a:ext>
            </a:extLst>
          </p:cNvPr>
          <p:cNvSpPr txBox="1">
            <a:spLocks noChangeArrowheads="1"/>
          </p:cNvSpPr>
          <p:nvPr/>
        </p:nvSpPr>
        <p:spPr bwMode="auto">
          <a:xfrm>
            <a:off x="0" y="50292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Auto</a:t>
            </a:r>
          </a:p>
        </p:txBody>
      </p:sp>
      <p:sp>
        <p:nvSpPr>
          <p:cNvPr id="72709" name="Text Box 7">
            <a:extLst>
              <a:ext uri="{FF2B5EF4-FFF2-40B4-BE49-F238E27FC236}">
                <a16:creationId xmlns:a16="http://schemas.microsoft.com/office/drawing/2014/main" id="{2EDC4C74-E08F-9E47-8AF5-CF491128830A}"/>
              </a:ext>
            </a:extLst>
          </p:cNvPr>
          <p:cNvSpPr txBox="1">
            <a:spLocks noChangeArrowheads="1"/>
          </p:cNvSpPr>
          <p:nvPr/>
        </p:nvSpPr>
        <p:spPr bwMode="auto">
          <a:xfrm>
            <a:off x="7794625" y="31242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Cola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What exactly is pipelining</a:t>
            </a:r>
            <a:br>
              <a:rPr lang="en-US" altLang="zh-CN" dirty="0"/>
            </a:br>
            <a:r>
              <a:rPr lang="en-US" altLang="zh-CN" dirty="0"/>
              <a:t>in computer arch? </a:t>
            </a:r>
          </a:p>
        </p:txBody>
      </p:sp>
    </p:spTree>
    <p:extLst>
      <p:ext uri="{BB962C8B-B14F-4D97-AF65-F5344CB8AC3E}">
        <p14:creationId xmlns:p14="http://schemas.microsoft.com/office/powerpoint/2010/main" val="3565102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421C97FD-2610-3547-8745-D9C1D16A1D83}"/>
              </a:ext>
            </a:extLst>
          </p:cNvPr>
          <p:cNvSpPr>
            <a:spLocks noGrp="1" noChangeArrowheads="1"/>
          </p:cNvSpPr>
          <p:nvPr>
            <p:ph type="title"/>
          </p:nvPr>
        </p:nvSpPr>
        <p:spPr/>
        <p:txBody>
          <a:bodyPr/>
          <a:lstStyle/>
          <a:p>
            <a:pPr eaLnBrk="1" hangingPunct="1"/>
            <a:r>
              <a:rPr lang="en-US" altLang="zh-CN"/>
              <a:t>Pipelining</a:t>
            </a:r>
          </a:p>
        </p:txBody>
      </p:sp>
      <p:sp>
        <p:nvSpPr>
          <p:cNvPr id="32771" name="Rectangle 3">
            <a:extLst>
              <a:ext uri="{FF2B5EF4-FFF2-40B4-BE49-F238E27FC236}">
                <a16:creationId xmlns:a16="http://schemas.microsoft.com/office/drawing/2014/main" id="{39C5DE49-5B4D-954F-959F-83BD1B11DFBF}"/>
              </a:ext>
            </a:extLst>
          </p:cNvPr>
          <p:cNvSpPr>
            <a:spLocks noGrp="1" noChangeArrowheads="1"/>
          </p:cNvSpPr>
          <p:nvPr>
            <p:ph type="body" idx="1"/>
          </p:nvPr>
        </p:nvSpPr>
        <p:spPr/>
        <p:txBody>
          <a:bodyPr/>
          <a:lstStyle/>
          <a:p>
            <a:pPr eaLnBrk="1" hangingPunct="1">
              <a:lnSpc>
                <a:spcPct val="90000"/>
              </a:lnSpc>
            </a:pPr>
            <a:r>
              <a:rPr lang="en-US" altLang="zh-CN"/>
              <a:t>An implementation technique whereby multiple instructions are overlapped in execution.</a:t>
            </a:r>
          </a:p>
          <a:p>
            <a:pPr eaLnBrk="1" hangingPunct="1">
              <a:lnSpc>
                <a:spcPct val="90000"/>
              </a:lnSpc>
              <a:buFontTx/>
              <a:buNone/>
            </a:pPr>
            <a:r>
              <a:rPr lang="en-US" altLang="zh-CN"/>
              <a:t>	e.g., B wash while A dry</a:t>
            </a:r>
          </a:p>
          <a:p>
            <a:pPr eaLnBrk="1" hangingPunct="1">
              <a:lnSpc>
                <a:spcPct val="90000"/>
              </a:lnSpc>
              <a:buFontTx/>
              <a:buNone/>
            </a:pPr>
            <a:endParaRPr lang="en-US" altLang="zh-CN"/>
          </a:p>
          <a:p>
            <a:pPr eaLnBrk="1" hangingPunct="1">
              <a:lnSpc>
                <a:spcPct val="90000"/>
              </a:lnSpc>
            </a:pPr>
            <a:r>
              <a:rPr lang="en-US" altLang="zh-CN" b="1"/>
              <a:t>Essence:</a:t>
            </a:r>
            <a:r>
              <a:rPr lang="en-US" altLang="zh-CN"/>
              <a:t> Start executing one instruction before completing the previous one.</a:t>
            </a:r>
          </a:p>
          <a:p>
            <a:pPr eaLnBrk="1" hangingPunct="1">
              <a:lnSpc>
                <a:spcPct val="90000"/>
              </a:lnSpc>
            </a:pPr>
            <a:r>
              <a:rPr lang="en-US" altLang="zh-CN" b="1"/>
              <a:t>Significance:</a:t>
            </a:r>
            <a:r>
              <a:rPr lang="en-US" altLang="zh-CN"/>
              <a:t> Make fast CPUs.</a:t>
            </a:r>
          </a:p>
        </p:txBody>
      </p:sp>
      <p:grpSp>
        <p:nvGrpSpPr>
          <p:cNvPr id="2" name="Group 17">
            <a:extLst>
              <a:ext uri="{FF2B5EF4-FFF2-40B4-BE49-F238E27FC236}">
                <a16:creationId xmlns:a16="http://schemas.microsoft.com/office/drawing/2014/main" id="{AF1F5C3E-5855-3B4A-9776-09B9ECDECED1}"/>
              </a:ext>
            </a:extLst>
          </p:cNvPr>
          <p:cNvGrpSpPr>
            <a:grpSpLocks/>
          </p:cNvGrpSpPr>
          <p:nvPr/>
        </p:nvGrpSpPr>
        <p:grpSpPr bwMode="auto">
          <a:xfrm>
            <a:off x="7110413" y="2590800"/>
            <a:ext cx="673100" cy="800100"/>
            <a:chOff x="4228" y="2820"/>
            <a:chExt cx="424" cy="504"/>
          </a:xfrm>
        </p:grpSpPr>
        <p:grpSp>
          <p:nvGrpSpPr>
            <p:cNvPr id="76845" name="Group 18">
              <a:extLst>
                <a:ext uri="{FF2B5EF4-FFF2-40B4-BE49-F238E27FC236}">
                  <a16:creationId xmlns:a16="http://schemas.microsoft.com/office/drawing/2014/main" id="{10BA3F61-C443-F246-8415-A2F300A6F687}"/>
                </a:ext>
              </a:extLst>
            </p:cNvPr>
            <p:cNvGrpSpPr>
              <a:grpSpLocks/>
            </p:cNvGrpSpPr>
            <p:nvPr/>
          </p:nvGrpSpPr>
          <p:grpSpPr bwMode="auto">
            <a:xfrm>
              <a:off x="4228" y="2820"/>
              <a:ext cx="424" cy="504"/>
              <a:chOff x="4228" y="2820"/>
              <a:chExt cx="424" cy="504"/>
            </a:xfrm>
          </p:grpSpPr>
          <p:sp>
            <p:nvSpPr>
              <p:cNvPr id="76848" name="AutoShape 19">
                <a:extLst>
                  <a:ext uri="{FF2B5EF4-FFF2-40B4-BE49-F238E27FC236}">
                    <a16:creationId xmlns:a16="http://schemas.microsoft.com/office/drawing/2014/main" id="{3636F30F-4834-F144-87B2-CB267A13BB0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9" name="AutoShape 20">
                <a:extLst>
                  <a:ext uri="{FF2B5EF4-FFF2-40B4-BE49-F238E27FC236}">
                    <a16:creationId xmlns:a16="http://schemas.microsoft.com/office/drawing/2014/main" id="{00ECD054-472B-114F-B187-9104CF16D46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46" name="Oval 21">
              <a:extLst>
                <a:ext uri="{FF2B5EF4-FFF2-40B4-BE49-F238E27FC236}">
                  <a16:creationId xmlns:a16="http://schemas.microsoft.com/office/drawing/2014/main" id="{028C5F5A-D906-4145-8A02-E47F87AC968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7" name="AutoShape 22">
              <a:extLst>
                <a:ext uri="{FF2B5EF4-FFF2-40B4-BE49-F238E27FC236}">
                  <a16:creationId xmlns:a16="http://schemas.microsoft.com/office/drawing/2014/main" id="{CD2E6E6C-D92F-BA48-B153-37AF7C51F035}"/>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23">
            <a:extLst>
              <a:ext uri="{FF2B5EF4-FFF2-40B4-BE49-F238E27FC236}">
                <a16:creationId xmlns:a16="http://schemas.microsoft.com/office/drawing/2014/main" id="{ADEE21F9-E49D-674C-B094-5DB771898B7D}"/>
              </a:ext>
            </a:extLst>
          </p:cNvPr>
          <p:cNvGrpSpPr>
            <a:grpSpLocks/>
          </p:cNvGrpSpPr>
          <p:nvPr/>
        </p:nvGrpSpPr>
        <p:grpSpPr bwMode="auto">
          <a:xfrm>
            <a:off x="7796213" y="2667000"/>
            <a:ext cx="661987" cy="649288"/>
            <a:chOff x="4319" y="3408"/>
            <a:chExt cx="417" cy="409"/>
          </a:xfrm>
        </p:grpSpPr>
        <p:grpSp>
          <p:nvGrpSpPr>
            <p:cNvPr id="76837" name="Group 24">
              <a:extLst>
                <a:ext uri="{FF2B5EF4-FFF2-40B4-BE49-F238E27FC236}">
                  <a16:creationId xmlns:a16="http://schemas.microsoft.com/office/drawing/2014/main" id="{4F8D6661-8498-0549-A704-51FAB1D4DF52}"/>
                </a:ext>
              </a:extLst>
            </p:cNvPr>
            <p:cNvGrpSpPr>
              <a:grpSpLocks/>
            </p:cNvGrpSpPr>
            <p:nvPr/>
          </p:nvGrpSpPr>
          <p:grpSpPr bwMode="auto">
            <a:xfrm>
              <a:off x="4321" y="3601"/>
              <a:ext cx="415" cy="216"/>
              <a:chOff x="4321" y="3601"/>
              <a:chExt cx="415" cy="216"/>
            </a:xfrm>
          </p:grpSpPr>
          <p:sp>
            <p:nvSpPr>
              <p:cNvPr id="76841" name="Freeform 25">
                <a:extLst>
                  <a:ext uri="{FF2B5EF4-FFF2-40B4-BE49-F238E27FC236}">
                    <a16:creationId xmlns:a16="http://schemas.microsoft.com/office/drawing/2014/main" id="{10F0FC7B-07D2-8249-8831-16F3173737B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2" name="Rectangle 26">
                <a:extLst>
                  <a:ext uri="{FF2B5EF4-FFF2-40B4-BE49-F238E27FC236}">
                    <a16:creationId xmlns:a16="http://schemas.microsoft.com/office/drawing/2014/main" id="{42A306C2-95EE-3540-AF38-E13C8174F83B}"/>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3" name="Rectangle 27">
                <a:extLst>
                  <a:ext uri="{FF2B5EF4-FFF2-40B4-BE49-F238E27FC236}">
                    <a16:creationId xmlns:a16="http://schemas.microsoft.com/office/drawing/2014/main" id="{B934C46D-9E69-C547-A525-74A8141241D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4" name="Rectangle 28">
                <a:extLst>
                  <a:ext uri="{FF2B5EF4-FFF2-40B4-BE49-F238E27FC236}">
                    <a16:creationId xmlns:a16="http://schemas.microsoft.com/office/drawing/2014/main" id="{F2E72F28-3FDD-4644-8030-22187AD89786}"/>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6838" name="Group 29">
              <a:extLst>
                <a:ext uri="{FF2B5EF4-FFF2-40B4-BE49-F238E27FC236}">
                  <a16:creationId xmlns:a16="http://schemas.microsoft.com/office/drawing/2014/main" id="{56C70101-21A6-0942-8258-BF44A1EE3A54}"/>
                </a:ext>
              </a:extLst>
            </p:cNvPr>
            <p:cNvGrpSpPr>
              <a:grpSpLocks/>
            </p:cNvGrpSpPr>
            <p:nvPr/>
          </p:nvGrpSpPr>
          <p:grpSpPr bwMode="auto">
            <a:xfrm>
              <a:off x="4319" y="3408"/>
              <a:ext cx="217" cy="409"/>
              <a:chOff x="4319" y="3408"/>
              <a:chExt cx="217" cy="409"/>
            </a:xfrm>
          </p:grpSpPr>
          <p:sp>
            <p:nvSpPr>
              <p:cNvPr id="76839" name="Oval 30">
                <a:extLst>
                  <a:ext uri="{FF2B5EF4-FFF2-40B4-BE49-F238E27FC236}">
                    <a16:creationId xmlns:a16="http://schemas.microsoft.com/office/drawing/2014/main" id="{832E69A2-BBAA-DD4B-A1E5-4AD580CDFA2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0" name="Freeform 31">
                <a:extLst>
                  <a:ext uri="{FF2B5EF4-FFF2-40B4-BE49-F238E27FC236}">
                    <a16:creationId xmlns:a16="http://schemas.microsoft.com/office/drawing/2014/main" id="{24BE6064-1E60-FC4F-A81C-87A1AB6A50E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 name="Group 32">
            <a:extLst>
              <a:ext uri="{FF2B5EF4-FFF2-40B4-BE49-F238E27FC236}">
                <a16:creationId xmlns:a16="http://schemas.microsoft.com/office/drawing/2014/main" id="{9EF8C85A-653A-A843-896C-CE706330CD77}"/>
              </a:ext>
            </a:extLst>
          </p:cNvPr>
          <p:cNvGrpSpPr>
            <a:grpSpLocks/>
          </p:cNvGrpSpPr>
          <p:nvPr/>
        </p:nvGrpSpPr>
        <p:grpSpPr bwMode="auto">
          <a:xfrm>
            <a:off x="6424613" y="2590800"/>
            <a:ext cx="673100" cy="800100"/>
            <a:chOff x="4212" y="2144"/>
            <a:chExt cx="424" cy="504"/>
          </a:xfrm>
        </p:grpSpPr>
        <p:grpSp>
          <p:nvGrpSpPr>
            <p:cNvPr id="76831" name="Group 33">
              <a:extLst>
                <a:ext uri="{FF2B5EF4-FFF2-40B4-BE49-F238E27FC236}">
                  <a16:creationId xmlns:a16="http://schemas.microsoft.com/office/drawing/2014/main" id="{E42C35A6-AEB2-314C-A9CF-A2339060074C}"/>
                </a:ext>
              </a:extLst>
            </p:cNvPr>
            <p:cNvGrpSpPr>
              <a:grpSpLocks/>
            </p:cNvGrpSpPr>
            <p:nvPr/>
          </p:nvGrpSpPr>
          <p:grpSpPr bwMode="auto">
            <a:xfrm>
              <a:off x="4212" y="2144"/>
              <a:ext cx="424" cy="504"/>
              <a:chOff x="4212" y="2144"/>
              <a:chExt cx="424" cy="504"/>
            </a:xfrm>
          </p:grpSpPr>
          <p:grpSp>
            <p:nvGrpSpPr>
              <p:cNvPr id="76833" name="Group 34">
                <a:extLst>
                  <a:ext uri="{FF2B5EF4-FFF2-40B4-BE49-F238E27FC236}">
                    <a16:creationId xmlns:a16="http://schemas.microsoft.com/office/drawing/2014/main" id="{9D6391CE-A7B3-984D-A45D-FFB24F364B7F}"/>
                  </a:ext>
                </a:extLst>
              </p:cNvPr>
              <p:cNvGrpSpPr>
                <a:grpSpLocks/>
              </p:cNvGrpSpPr>
              <p:nvPr/>
            </p:nvGrpSpPr>
            <p:grpSpPr bwMode="auto">
              <a:xfrm>
                <a:off x="4212" y="2144"/>
                <a:ext cx="424" cy="504"/>
                <a:chOff x="4212" y="2144"/>
                <a:chExt cx="424" cy="504"/>
              </a:xfrm>
            </p:grpSpPr>
            <p:sp>
              <p:nvSpPr>
                <p:cNvPr id="76835" name="AutoShape 35">
                  <a:extLst>
                    <a:ext uri="{FF2B5EF4-FFF2-40B4-BE49-F238E27FC236}">
                      <a16:creationId xmlns:a16="http://schemas.microsoft.com/office/drawing/2014/main" id="{C30AF83F-DDC7-ED49-AC2B-37589D4CFE95}"/>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6" name="AutoShape 36">
                  <a:extLst>
                    <a:ext uri="{FF2B5EF4-FFF2-40B4-BE49-F238E27FC236}">
                      <a16:creationId xmlns:a16="http://schemas.microsoft.com/office/drawing/2014/main" id="{8DC7FBEB-5522-B243-9B36-2B8D4B473A87}"/>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34" name="AutoShape 37">
                <a:extLst>
                  <a:ext uri="{FF2B5EF4-FFF2-40B4-BE49-F238E27FC236}">
                    <a16:creationId xmlns:a16="http://schemas.microsoft.com/office/drawing/2014/main" id="{83766F5C-3247-8B4F-AFE6-C821872B198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32" name="Oval 38">
              <a:extLst>
                <a:ext uri="{FF2B5EF4-FFF2-40B4-BE49-F238E27FC236}">
                  <a16:creationId xmlns:a16="http://schemas.microsoft.com/office/drawing/2014/main" id="{C1D4D35F-F50A-C245-8129-91CBCB3738C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2828" name="Text Box 60">
            <a:extLst>
              <a:ext uri="{FF2B5EF4-FFF2-40B4-BE49-F238E27FC236}">
                <a16:creationId xmlns:a16="http://schemas.microsoft.com/office/drawing/2014/main" id="{652CD9A6-0174-714F-B5E3-675B9C1F9EFD}"/>
              </a:ext>
            </a:extLst>
          </p:cNvPr>
          <p:cNvSpPr txBox="1">
            <a:spLocks noChangeArrowheads="1"/>
          </p:cNvSpPr>
          <p:nvPr/>
        </p:nvSpPr>
        <p:spPr bwMode="auto">
          <a:xfrm>
            <a:off x="5891213" y="2743200"/>
            <a:ext cx="500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10" name="Group 17">
            <a:extLst>
              <a:ext uri="{FF2B5EF4-FFF2-40B4-BE49-F238E27FC236}">
                <a16:creationId xmlns:a16="http://schemas.microsoft.com/office/drawing/2014/main" id="{123BD117-19A1-EA47-B7A5-059A49D59613}"/>
              </a:ext>
            </a:extLst>
          </p:cNvPr>
          <p:cNvGrpSpPr>
            <a:grpSpLocks/>
          </p:cNvGrpSpPr>
          <p:nvPr/>
        </p:nvGrpSpPr>
        <p:grpSpPr bwMode="auto">
          <a:xfrm>
            <a:off x="7796213" y="3429000"/>
            <a:ext cx="673100" cy="800100"/>
            <a:chOff x="4228" y="2820"/>
            <a:chExt cx="424" cy="504"/>
          </a:xfrm>
        </p:grpSpPr>
        <p:grpSp>
          <p:nvGrpSpPr>
            <p:cNvPr id="76826" name="Group 18">
              <a:extLst>
                <a:ext uri="{FF2B5EF4-FFF2-40B4-BE49-F238E27FC236}">
                  <a16:creationId xmlns:a16="http://schemas.microsoft.com/office/drawing/2014/main" id="{CE91D71E-DCD0-2F45-B362-7EE7CDA1327C}"/>
                </a:ext>
              </a:extLst>
            </p:cNvPr>
            <p:cNvGrpSpPr>
              <a:grpSpLocks/>
            </p:cNvGrpSpPr>
            <p:nvPr/>
          </p:nvGrpSpPr>
          <p:grpSpPr bwMode="auto">
            <a:xfrm>
              <a:off x="4228" y="2820"/>
              <a:ext cx="424" cy="504"/>
              <a:chOff x="4228" y="2820"/>
              <a:chExt cx="424" cy="504"/>
            </a:xfrm>
          </p:grpSpPr>
          <p:sp>
            <p:nvSpPr>
              <p:cNvPr id="76829" name="AutoShape 19">
                <a:extLst>
                  <a:ext uri="{FF2B5EF4-FFF2-40B4-BE49-F238E27FC236}">
                    <a16:creationId xmlns:a16="http://schemas.microsoft.com/office/drawing/2014/main" id="{F184DE9C-4B9C-2D48-B626-4C8DD50C386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0" name="AutoShape 20">
                <a:extLst>
                  <a:ext uri="{FF2B5EF4-FFF2-40B4-BE49-F238E27FC236}">
                    <a16:creationId xmlns:a16="http://schemas.microsoft.com/office/drawing/2014/main" id="{36A0C2AB-FC6B-6B49-ACE2-950788CD99D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27" name="Oval 21">
              <a:extLst>
                <a:ext uri="{FF2B5EF4-FFF2-40B4-BE49-F238E27FC236}">
                  <a16:creationId xmlns:a16="http://schemas.microsoft.com/office/drawing/2014/main" id="{D87C3871-EEAB-134A-B602-81A6D53504A5}"/>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8" name="AutoShape 22">
              <a:extLst>
                <a:ext uri="{FF2B5EF4-FFF2-40B4-BE49-F238E27FC236}">
                  <a16:creationId xmlns:a16="http://schemas.microsoft.com/office/drawing/2014/main" id="{19960EC2-9D1B-0B4C-9ACD-53145F71E99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23">
            <a:extLst>
              <a:ext uri="{FF2B5EF4-FFF2-40B4-BE49-F238E27FC236}">
                <a16:creationId xmlns:a16="http://schemas.microsoft.com/office/drawing/2014/main" id="{C9AAE402-E7F5-BB4E-B6E7-BC1283FE34B0}"/>
              </a:ext>
            </a:extLst>
          </p:cNvPr>
          <p:cNvGrpSpPr>
            <a:grpSpLocks/>
          </p:cNvGrpSpPr>
          <p:nvPr/>
        </p:nvGrpSpPr>
        <p:grpSpPr bwMode="auto">
          <a:xfrm>
            <a:off x="8482013" y="3505200"/>
            <a:ext cx="661987" cy="649288"/>
            <a:chOff x="4319" y="3408"/>
            <a:chExt cx="417" cy="409"/>
          </a:xfrm>
        </p:grpSpPr>
        <p:grpSp>
          <p:nvGrpSpPr>
            <p:cNvPr id="76818" name="Group 24">
              <a:extLst>
                <a:ext uri="{FF2B5EF4-FFF2-40B4-BE49-F238E27FC236}">
                  <a16:creationId xmlns:a16="http://schemas.microsoft.com/office/drawing/2014/main" id="{9A11AFE6-258D-E247-9564-D981DD6D6CAE}"/>
                </a:ext>
              </a:extLst>
            </p:cNvPr>
            <p:cNvGrpSpPr>
              <a:grpSpLocks/>
            </p:cNvGrpSpPr>
            <p:nvPr/>
          </p:nvGrpSpPr>
          <p:grpSpPr bwMode="auto">
            <a:xfrm>
              <a:off x="4321" y="3601"/>
              <a:ext cx="415" cy="216"/>
              <a:chOff x="4321" y="3601"/>
              <a:chExt cx="415" cy="216"/>
            </a:xfrm>
          </p:grpSpPr>
          <p:sp>
            <p:nvSpPr>
              <p:cNvPr id="76822" name="Freeform 25">
                <a:extLst>
                  <a:ext uri="{FF2B5EF4-FFF2-40B4-BE49-F238E27FC236}">
                    <a16:creationId xmlns:a16="http://schemas.microsoft.com/office/drawing/2014/main" id="{1B18C255-70ED-F04F-8C82-AC1D62A60BE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3" name="Rectangle 26">
                <a:extLst>
                  <a:ext uri="{FF2B5EF4-FFF2-40B4-BE49-F238E27FC236}">
                    <a16:creationId xmlns:a16="http://schemas.microsoft.com/office/drawing/2014/main" id="{D46565B3-75F4-F640-897F-64E0CA6C4914}"/>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4" name="Rectangle 27">
                <a:extLst>
                  <a:ext uri="{FF2B5EF4-FFF2-40B4-BE49-F238E27FC236}">
                    <a16:creationId xmlns:a16="http://schemas.microsoft.com/office/drawing/2014/main" id="{9063965F-203E-DF45-B9EE-E97E142939F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5" name="Rectangle 28">
                <a:extLst>
                  <a:ext uri="{FF2B5EF4-FFF2-40B4-BE49-F238E27FC236}">
                    <a16:creationId xmlns:a16="http://schemas.microsoft.com/office/drawing/2014/main" id="{839810BC-7363-FA4C-A263-062E2C38253A}"/>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6819" name="Group 29">
              <a:extLst>
                <a:ext uri="{FF2B5EF4-FFF2-40B4-BE49-F238E27FC236}">
                  <a16:creationId xmlns:a16="http://schemas.microsoft.com/office/drawing/2014/main" id="{CC121FED-2033-184C-A638-6B15C793E9ED}"/>
                </a:ext>
              </a:extLst>
            </p:cNvPr>
            <p:cNvGrpSpPr>
              <a:grpSpLocks/>
            </p:cNvGrpSpPr>
            <p:nvPr/>
          </p:nvGrpSpPr>
          <p:grpSpPr bwMode="auto">
            <a:xfrm>
              <a:off x="4319" y="3408"/>
              <a:ext cx="217" cy="409"/>
              <a:chOff x="4319" y="3408"/>
              <a:chExt cx="217" cy="409"/>
            </a:xfrm>
          </p:grpSpPr>
          <p:sp>
            <p:nvSpPr>
              <p:cNvPr id="76820" name="Oval 30">
                <a:extLst>
                  <a:ext uri="{FF2B5EF4-FFF2-40B4-BE49-F238E27FC236}">
                    <a16:creationId xmlns:a16="http://schemas.microsoft.com/office/drawing/2014/main" id="{2856B1FF-FF4B-4D48-A429-EEA5BFE37205}"/>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1" name="Freeform 31">
                <a:extLst>
                  <a:ext uri="{FF2B5EF4-FFF2-40B4-BE49-F238E27FC236}">
                    <a16:creationId xmlns:a16="http://schemas.microsoft.com/office/drawing/2014/main" id="{9CB4FB0F-8833-4D4A-A1D2-363DAC8EC007}"/>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15" name="Group 32">
            <a:extLst>
              <a:ext uri="{FF2B5EF4-FFF2-40B4-BE49-F238E27FC236}">
                <a16:creationId xmlns:a16="http://schemas.microsoft.com/office/drawing/2014/main" id="{3974EC5F-F0B0-D942-B5B7-BB2A9CF1B0B5}"/>
              </a:ext>
            </a:extLst>
          </p:cNvPr>
          <p:cNvGrpSpPr>
            <a:grpSpLocks/>
          </p:cNvGrpSpPr>
          <p:nvPr/>
        </p:nvGrpSpPr>
        <p:grpSpPr bwMode="auto">
          <a:xfrm>
            <a:off x="7110413" y="3429000"/>
            <a:ext cx="673100" cy="800100"/>
            <a:chOff x="4212" y="2144"/>
            <a:chExt cx="424" cy="504"/>
          </a:xfrm>
        </p:grpSpPr>
        <p:grpSp>
          <p:nvGrpSpPr>
            <p:cNvPr id="76812" name="Group 33">
              <a:extLst>
                <a:ext uri="{FF2B5EF4-FFF2-40B4-BE49-F238E27FC236}">
                  <a16:creationId xmlns:a16="http://schemas.microsoft.com/office/drawing/2014/main" id="{854F222B-3E03-7B40-953C-ACA7DB424436}"/>
                </a:ext>
              </a:extLst>
            </p:cNvPr>
            <p:cNvGrpSpPr>
              <a:grpSpLocks/>
            </p:cNvGrpSpPr>
            <p:nvPr/>
          </p:nvGrpSpPr>
          <p:grpSpPr bwMode="auto">
            <a:xfrm>
              <a:off x="4212" y="2144"/>
              <a:ext cx="424" cy="504"/>
              <a:chOff x="4212" y="2144"/>
              <a:chExt cx="424" cy="504"/>
            </a:xfrm>
          </p:grpSpPr>
          <p:grpSp>
            <p:nvGrpSpPr>
              <p:cNvPr id="76814" name="Group 34">
                <a:extLst>
                  <a:ext uri="{FF2B5EF4-FFF2-40B4-BE49-F238E27FC236}">
                    <a16:creationId xmlns:a16="http://schemas.microsoft.com/office/drawing/2014/main" id="{54E78627-77CF-1A48-8ADB-1F8A3A8DE82E}"/>
                  </a:ext>
                </a:extLst>
              </p:cNvPr>
              <p:cNvGrpSpPr>
                <a:grpSpLocks/>
              </p:cNvGrpSpPr>
              <p:nvPr/>
            </p:nvGrpSpPr>
            <p:grpSpPr bwMode="auto">
              <a:xfrm>
                <a:off x="4212" y="2144"/>
                <a:ext cx="424" cy="504"/>
                <a:chOff x="4212" y="2144"/>
                <a:chExt cx="424" cy="504"/>
              </a:xfrm>
            </p:grpSpPr>
            <p:sp>
              <p:nvSpPr>
                <p:cNvPr id="76816" name="AutoShape 35">
                  <a:extLst>
                    <a:ext uri="{FF2B5EF4-FFF2-40B4-BE49-F238E27FC236}">
                      <a16:creationId xmlns:a16="http://schemas.microsoft.com/office/drawing/2014/main" id="{1DB54A12-9090-2641-83A2-6CB55192CC8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7" name="AutoShape 36">
                  <a:extLst>
                    <a:ext uri="{FF2B5EF4-FFF2-40B4-BE49-F238E27FC236}">
                      <a16:creationId xmlns:a16="http://schemas.microsoft.com/office/drawing/2014/main" id="{A247B572-EB07-9242-B0DE-FC36A7BCA568}"/>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15" name="AutoShape 37">
                <a:extLst>
                  <a:ext uri="{FF2B5EF4-FFF2-40B4-BE49-F238E27FC236}">
                    <a16:creationId xmlns:a16="http://schemas.microsoft.com/office/drawing/2014/main" id="{121F43FA-2B6A-FF49-84BB-CAC9E2905B9E}"/>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13" name="Oval 38">
              <a:extLst>
                <a:ext uri="{FF2B5EF4-FFF2-40B4-BE49-F238E27FC236}">
                  <a16:creationId xmlns:a16="http://schemas.microsoft.com/office/drawing/2014/main" id="{B8B95609-6B6A-BA4E-B90B-46AC761A643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2851" name="Text Box 83">
            <a:extLst>
              <a:ext uri="{FF2B5EF4-FFF2-40B4-BE49-F238E27FC236}">
                <a16:creationId xmlns:a16="http://schemas.microsoft.com/office/drawing/2014/main" id="{64AAA9D3-C2AB-484C-BB7B-09505737DA44}"/>
              </a:ext>
            </a:extLst>
          </p:cNvPr>
          <p:cNvSpPr txBox="1">
            <a:spLocks noChangeArrowheads="1"/>
          </p:cNvSpPr>
          <p:nvPr/>
        </p:nvSpPr>
        <p:spPr bwMode="auto">
          <a:xfrm>
            <a:off x="5891213" y="3581400"/>
            <a:ext cx="4937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32852" name="AutoShape 84">
            <a:extLst>
              <a:ext uri="{FF2B5EF4-FFF2-40B4-BE49-F238E27FC236}">
                <a16:creationId xmlns:a16="http://schemas.microsoft.com/office/drawing/2014/main" id="{E2FA2305-CCDE-6D4F-9AE1-8DD59ACE425D}"/>
              </a:ext>
            </a:extLst>
          </p:cNvPr>
          <p:cNvSpPr>
            <a:spLocks noChangeArrowheads="1"/>
          </p:cNvSpPr>
          <p:nvPr/>
        </p:nvSpPr>
        <p:spPr bwMode="auto">
          <a:xfrm>
            <a:off x="7086600" y="2590800"/>
            <a:ext cx="685800" cy="1676400"/>
          </a:xfrm>
          <a:prstGeom prst="flowChartAlternateProcess">
            <a:avLst/>
          </a:prstGeom>
          <a:noFill/>
          <a:ln w="5715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8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8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8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277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28" grpId="0"/>
      <p:bldP spid="32851" grpId="0"/>
      <p:bldP spid="328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64324FE1-D0E1-9C43-9240-CDF2E6C94D0B}"/>
              </a:ext>
            </a:extLst>
          </p:cNvPr>
          <p:cNvSpPr>
            <a:spLocks noGrp="1" noChangeArrowheads="1"/>
          </p:cNvSpPr>
          <p:nvPr>
            <p:ph type="title"/>
          </p:nvPr>
        </p:nvSpPr>
        <p:spPr/>
        <p:txBody>
          <a:bodyPr/>
          <a:lstStyle/>
          <a:p>
            <a:pPr eaLnBrk="1" hangingPunct="1"/>
            <a:r>
              <a:rPr lang="en-US" altLang="zh-CN"/>
              <a:t>Emm, (in)Equality </a:t>
            </a:r>
          </a:p>
        </p:txBody>
      </p:sp>
      <p:sp>
        <p:nvSpPr>
          <p:cNvPr id="78850" name="Rectangle 3">
            <a:extLst>
              <a:ext uri="{FF2B5EF4-FFF2-40B4-BE49-F238E27FC236}">
                <a16:creationId xmlns:a16="http://schemas.microsoft.com/office/drawing/2014/main" id="{343BB122-95D1-1943-8036-2D3C6F8C81E1}"/>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dirty="0">
                <a:solidFill>
                  <a:schemeClr val="bg2"/>
                </a:solidFill>
              </a:rPr>
              <a:t>Observations</a:t>
            </a:r>
          </a:p>
          <a:p>
            <a:pPr eaLnBrk="1" hangingPunct="1">
              <a:lnSpc>
                <a:spcPct val="80000"/>
              </a:lnSpc>
            </a:pPr>
            <a:r>
              <a:rPr lang="en-US" altLang="zh-CN" sz="2800" dirty="0">
                <a:solidFill>
                  <a:schemeClr val="bg2"/>
                </a:solidFill>
              </a:rPr>
              <a:t>A task has a series of stages;</a:t>
            </a:r>
          </a:p>
          <a:p>
            <a:pPr eaLnBrk="1" hangingPunct="1">
              <a:lnSpc>
                <a:spcPct val="80000"/>
              </a:lnSpc>
            </a:pPr>
            <a:r>
              <a:rPr lang="en-US" altLang="zh-CN" sz="2800" dirty="0">
                <a:solidFill>
                  <a:schemeClr val="bg2"/>
                </a:solidFill>
              </a:rPr>
              <a:t>Stage dependency:</a:t>
            </a:r>
          </a:p>
          <a:p>
            <a:pPr eaLnBrk="1" hangingPunct="1">
              <a:lnSpc>
                <a:spcPct val="80000"/>
              </a:lnSpc>
              <a:buFontTx/>
              <a:buNone/>
            </a:pPr>
            <a:r>
              <a:rPr lang="en-US" altLang="zh-CN" sz="2800" dirty="0">
                <a:solidFill>
                  <a:schemeClr val="bg2"/>
                </a:solidFill>
              </a:rPr>
              <a:t>	e.g., wash before dry;</a:t>
            </a:r>
          </a:p>
          <a:p>
            <a:pPr eaLnBrk="1" hangingPunct="1">
              <a:lnSpc>
                <a:spcPct val="80000"/>
              </a:lnSpc>
            </a:pPr>
            <a:r>
              <a:rPr lang="en-US" altLang="zh-CN" sz="2800" dirty="0">
                <a:solidFill>
                  <a:schemeClr val="bg2"/>
                </a:solidFill>
              </a:rPr>
              <a:t>Multi tasks with overlapping stages;</a:t>
            </a:r>
          </a:p>
          <a:p>
            <a:pPr eaLnBrk="1" hangingPunct="1">
              <a:lnSpc>
                <a:spcPct val="80000"/>
              </a:lnSpc>
            </a:pPr>
            <a:r>
              <a:rPr lang="en-US" altLang="zh-CN" sz="2800" dirty="0">
                <a:solidFill>
                  <a:schemeClr val="bg2"/>
                </a:solidFill>
              </a:rPr>
              <a:t>Simultaneously use diff resources to speed up;</a:t>
            </a:r>
          </a:p>
          <a:p>
            <a:pPr eaLnBrk="1" hangingPunct="1">
              <a:lnSpc>
                <a:spcPct val="80000"/>
              </a:lnSpc>
            </a:pPr>
            <a:r>
              <a:rPr lang="en-US" altLang="zh-CN" sz="2800" b="1" dirty="0">
                <a:solidFill>
                  <a:srgbClr val="00CC00"/>
                </a:solidFill>
              </a:rPr>
              <a:t>Slowest stage determines the finish time;</a:t>
            </a:r>
            <a:r>
              <a:rPr lang="en-US" altLang="zh-CN" b="1" dirty="0">
                <a:solidFill>
                  <a:srgbClr val="00CC00"/>
                </a:solidFill>
              </a:rPr>
              <a:t> </a:t>
            </a:r>
          </a:p>
        </p:txBody>
      </p:sp>
      <p:sp>
        <p:nvSpPr>
          <p:cNvPr id="78851" name="Line 4">
            <a:extLst>
              <a:ext uri="{FF2B5EF4-FFF2-40B4-BE49-F238E27FC236}">
                <a16:creationId xmlns:a16="http://schemas.microsoft.com/office/drawing/2014/main" id="{F0EF97B4-18D8-7D44-9AD9-5618BC2B3DFD}"/>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2" name="Text Box 5">
            <a:extLst>
              <a:ext uri="{FF2B5EF4-FFF2-40B4-BE49-F238E27FC236}">
                <a16:creationId xmlns:a16="http://schemas.microsoft.com/office/drawing/2014/main" id="{759DEADA-25DA-9047-9AB0-B05C3D861BFD}"/>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78853" name="Group 17">
            <a:extLst>
              <a:ext uri="{FF2B5EF4-FFF2-40B4-BE49-F238E27FC236}">
                <a16:creationId xmlns:a16="http://schemas.microsoft.com/office/drawing/2014/main" id="{86DE8006-846B-FB42-9E64-1A3E8D4DAA9F}"/>
              </a:ext>
            </a:extLst>
          </p:cNvPr>
          <p:cNvGrpSpPr>
            <a:grpSpLocks/>
          </p:cNvGrpSpPr>
          <p:nvPr/>
        </p:nvGrpSpPr>
        <p:grpSpPr bwMode="auto">
          <a:xfrm>
            <a:off x="1676400" y="2438400"/>
            <a:ext cx="673100" cy="800100"/>
            <a:chOff x="4228" y="2820"/>
            <a:chExt cx="424" cy="504"/>
          </a:xfrm>
        </p:grpSpPr>
        <p:grpSp>
          <p:nvGrpSpPr>
            <p:cNvPr id="78960" name="Group 18">
              <a:extLst>
                <a:ext uri="{FF2B5EF4-FFF2-40B4-BE49-F238E27FC236}">
                  <a16:creationId xmlns:a16="http://schemas.microsoft.com/office/drawing/2014/main" id="{62FB88DB-7950-DE42-BA2E-F14271299725}"/>
                </a:ext>
              </a:extLst>
            </p:cNvPr>
            <p:cNvGrpSpPr>
              <a:grpSpLocks/>
            </p:cNvGrpSpPr>
            <p:nvPr/>
          </p:nvGrpSpPr>
          <p:grpSpPr bwMode="auto">
            <a:xfrm>
              <a:off x="4228" y="2820"/>
              <a:ext cx="424" cy="504"/>
              <a:chOff x="4228" y="2820"/>
              <a:chExt cx="424" cy="504"/>
            </a:xfrm>
          </p:grpSpPr>
          <p:sp>
            <p:nvSpPr>
              <p:cNvPr id="78963" name="AutoShape 19">
                <a:extLst>
                  <a:ext uri="{FF2B5EF4-FFF2-40B4-BE49-F238E27FC236}">
                    <a16:creationId xmlns:a16="http://schemas.microsoft.com/office/drawing/2014/main" id="{9E39112D-42E3-3A40-89B9-235AE396992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64" name="AutoShape 20">
                <a:extLst>
                  <a:ext uri="{FF2B5EF4-FFF2-40B4-BE49-F238E27FC236}">
                    <a16:creationId xmlns:a16="http://schemas.microsoft.com/office/drawing/2014/main" id="{86616E0D-71A3-B241-B359-7DA316B8DD77}"/>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61" name="Oval 21">
              <a:extLst>
                <a:ext uri="{FF2B5EF4-FFF2-40B4-BE49-F238E27FC236}">
                  <a16:creationId xmlns:a16="http://schemas.microsoft.com/office/drawing/2014/main" id="{3BC66D14-C6C5-B647-AB9D-75EC27C12A33}"/>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62" name="AutoShape 22">
              <a:extLst>
                <a:ext uri="{FF2B5EF4-FFF2-40B4-BE49-F238E27FC236}">
                  <a16:creationId xmlns:a16="http://schemas.microsoft.com/office/drawing/2014/main" id="{865A5199-91D0-D74D-870C-B2BABC41C12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54" name="Group 23">
            <a:extLst>
              <a:ext uri="{FF2B5EF4-FFF2-40B4-BE49-F238E27FC236}">
                <a16:creationId xmlns:a16="http://schemas.microsoft.com/office/drawing/2014/main" id="{19946EE1-30F8-1047-905E-C2B1439F9B90}"/>
              </a:ext>
            </a:extLst>
          </p:cNvPr>
          <p:cNvGrpSpPr>
            <a:grpSpLocks/>
          </p:cNvGrpSpPr>
          <p:nvPr/>
        </p:nvGrpSpPr>
        <p:grpSpPr bwMode="auto">
          <a:xfrm>
            <a:off x="2362200" y="2514600"/>
            <a:ext cx="661988" cy="649288"/>
            <a:chOff x="4319" y="3408"/>
            <a:chExt cx="417" cy="409"/>
          </a:xfrm>
        </p:grpSpPr>
        <p:grpSp>
          <p:nvGrpSpPr>
            <p:cNvPr id="78952" name="Group 24">
              <a:extLst>
                <a:ext uri="{FF2B5EF4-FFF2-40B4-BE49-F238E27FC236}">
                  <a16:creationId xmlns:a16="http://schemas.microsoft.com/office/drawing/2014/main" id="{BCBF4D20-620C-AC43-9B8C-AE951E5E0347}"/>
                </a:ext>
              </a:extLst>
            </p:cNvPr>
            <p:cNvGrpSpPr>
              <a:grpSpLocks/>
            </p:cNvGrpSpPr>
            <p:nvPr/>
          </p:nvGrpSpPr>
          <p:grpSpPr bwMode="auto">
            <a:xfrm>
              <a:off x="4321" y="3601"/>
              <a:ext cx="415" cy="216"/>
              <a:chOff x="4321" y="3601"/>
              <a:chExt cx="415" cy="216"/>
            </a:xfrm>
          </p:grpSpPr>
          <p:sp>
            <p:nvSpPr>
              <p:cNvPr id="78956" name="Freeform 25">
                <a:extLst>
                  <a:ext uri="{FF2B5EF4-FFF2-40B4-BE49-F238E27FC236}">
                    <a16:creationId xmlns:a16="http://schemas.microsoft.com/office/drawing/2014/main" id="{52582551-6842-5543-B083-2DB40EE734A8}"/>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7" name="Rectangle 26">
                <a:extLst>
                  <a:ext uri="{FF2B5EF4-FFF2-40B4-BE49-F238E27FC236}">
                    <a16:creationId xmlns:a16="http://schemas.microsoft.com/office/drawing/2014/main" id="{8903ED2D-B8B4-4641-AE0E-74214C39A680}"/>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8" name="Rectangle 27">
                <a:extLst>
                  <a:ext uri="{FF2B5EF4-FFF2-40B4-BE49-F238E27FC236}">
                    <a16:creationId xmlns:a16="http://schemas.microsoft.com/office/drawing/2014/main" id="{F60CBB5D-99A3-5042-957B-BC82F0B226F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9" name="Rectangle 28">
                <a:extLst>
                  <a:ext uri="{FF2B5EF4-FFF2-40B4-BE49-F238E27FC236}">
                    <a16:creationId xmlns:a16="http://schemas.microsoft.com/office/drawing/2014/main" id="{D0FB254A-9795-244E-A699-DF32CC623DD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953" name="Group 29">
              <a:extLst>
                <a:ext uri="{FF2B5EF4-FFF2-40B4-BE49-F238E27FC236}">
                  <a16:creationId xmlns:a16="http://schemas.microsoft.com/office/drawing/2014/main" id="{E7A8E2FF-8777-7648-811C-3BF0D0280A94}"/>
                </a:ext>
              </a:extLst>
            </p:cNvPr>
            <p:cNvGrpSpPr>
              <a:grpSpLocks/>
            </p:cNvGrpSpPr>
            <p:nvPr/>
          </p:nvGrpSpPr>
          <p:grpSpPr bwMode="auto">
            <a:xfrm>
              <a:off x="4319" y="3408"/>
              <a:ext cx="217" cy="409"/>
              <a:chOff x="4319" y="3408"/>
              <a:chExt cx="217" cy="409"/>
            </a:xfrm>
          </p:grpSpPr>
          <p:sp>
            <p:nvSpPr>
              <p:cNvPr id="78954" name="Oval 30">
                <a:extLst>
                  <a:ext uri="{FF2B5EF4-FFF2-40B4-BE49-F238E27FC236}">
                    <a16:creationId xmlns:a16="http://schemas.microsoft.com/office/drawing/2014/main" id="{9309C629-1077-0B45-8BFE-B5E53AFA3BE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5" name="Freeform 31">
                <a:extLst>
                  <a:ext uri="{FF2B5EF4-FFF2-40B4-BE49-F238E27FC236}">
                    <a16:creationId xmlns:a16="http://schemas.microsoft.com/office/drawing/2014/main" id="{2A0432AF-FC6A-3F43-8C2C-A621A3AB0E82}"/>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55" name="Group 32">
            <a:extLst>
              <a:ext uri="{FF2B5EF4-FFF2-40B4-BE49-F238E27FC236}">
                <a16:creationId xmlns:a16="http://schemas.microsoft.com/office/drawing/2014/main" id="{B4D72F6F-CCB1-1A49-91DC-7F81B377DC6C}"/>
              </a:ext>
            </a:extLst>
          </p:cNvPr>
          <p:cNvGrpSpPr>
            <a:grpSpLocks/>
          </p:cNvGrpSpPr>
          <p:nvPr/>
        </p:nvGrpSpPr>
        <p:grpSpPr bwMode="auto">
          <a:xfrm>
            <a:off x="990600" y="2438400"/>
            <a:ext cx="673100" cy="800100"/>
            <a:chOff x="4212" y="2144"/>
            <a:chExt cx="424" cy="504"/>
          </a:xfrm>
        </p:grpSpPr>
        <p:grpSp>
          <p:nvGrpSpPr>
            <p:cNvPr id="78946" name="Group 33">
              <a:extLst>
                <a:ext uri="{FF2B5EF4-FFF2-40B4-BE49-F238E27FC236}">
                  <a16:creationId xmlns:a16="http://schemas.microsoft.com/office/drawing/2014/main" id="{CC5CF918-F4D4-EC4A-8905-29E2D0CF013B}"/>
                </a:ext>
              </a:extLst>
            </p:cNvPr>
            <p:cNvGrpSpPr>
              <a:grpSpLocks/>
            </p:cNvGrpSpPr>
            <p:nvPr/>
          </p:nvGrpSpPr>
          <p:grpSpPr bwMode="auto">
            <a:xfrm>
              <a:off x="4212" y="2144"/>
              <a:ext cx="424" cy="504"/>
              <a:chOff x="4212" y="2144"/>
              <a:chExt cx="424" cy="504"/>
            </a:xfrm>
          </p:grpSpPr>
          <p:grpSp>
            <p:nvGrpSpPr>
              <p:cNvPr id="78948" name="Group 34">
                <a:extLst>
                  <a:ext uri="{FF2B5EF4-FFF2-40B4-BE49-F238E27FC236}">
                    <a16:creationId xmlns:a16="http://schemas.microsoft.com/office/drawing/2014/main" id="{91DB067B-3C39-1943-98DA-EE10B3FD53A8}"/>
                  </a:ext>
                </a:extLst>
              </p:cNvPr>
              <p:cNvGrpSpPr>
                <a:grpSpLocks/>
              </p:cNvGrpSpPr>
              <p:nvPr/>
            </p:nvGrpSpPr>
            <p:grpSpPr bwMode="auto">
              <a:xfrm>
                <a:off x="4212" y="2144"/>
                <a:ext cx="424" cy="504"/>
                <a:chOff x="4212" y="2144"/>
                <a:chExt cx="424" cy="504"/>
              </a:xfrm>
            </p:grpSpPr>
            <p:sp>
              <p:nvSpPr>
                <p:cNvPr id="78950" name="AutoShape 35">
                  <a:extLst>
                    <a:ext uri="{FF2B5EF4-FFF2-40B4-BE49-F238E27FC236}">
                      <a16:creationId xmlns:a16="http://schemas.microsoft.com/office/drawing/2014/main" id="{A67A51A1-7854-FC45-8261-C6F1F3D74430}"/>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1" name="AutoShape 36">
                  <a:extLst>
                    <a:ext uri="{FF2B5EF4-FFF2-40B4-BE49-F238E27FC236}">
                      <a16:creationId xmlns:a16="http://schemas.microsoft.com/office/drawing/2014/main" id="{7E458D5C-5BA0-CD4B-863E-30245F628158}"/>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49" name="AutoShape 37">
                <a:extLst>
                  <a:ext uri="{FF2B5EF4-FFF2-40B4-BE49-F238E27FC236}">
                    <a16:creationId xmlns:a16="http://schemas.microsoft.com/office/drawing/2014/main" id="{CD73DF19-CBD6-D247-89B8-DC0E706C8AF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47" name="Oval 38">
              <a:extLst>
                <a:ext uri="{FF2B5EF4-FFF2-40B4-BE49-F238E27FC236}">
                  <a16:creationId xmlns:a16="http://schemas.microsoft.com/office/drawing/2014/main" id="{DDA113C4-0877-1241-96E2-BDCDB30CA29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56" name="Text Box 28">
            <a:extLst>
              <a:ext uri="{FF2B5EF4-FFF2-40B4-BE49-F238E27FC236}">
                <a16:creationId xmlns:a16="http://schemas.microsoft.com/office/drawing/2014/main" id="{72ABE825-106D-9F4C-B161-A1BC52FCF4B9}"/>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78857" name="Group 17">
            <a:extLst>
              <a:ext uri="{FF2B5EF4-FFF2-40B4-BE49-F238E27FC236}">
                <a16:creationId xmlns:a16="http://schemas.microsoft.com/office/drawing/2014/main" id="{AF6AD950-6473-7F45-8ED2-5D512D702115}"/>
              </a:ext>
            </a:extLst>
          </p:cNvPr>
          <p:cNvGrpSpPr>
            <a:grpSpLocks/>
          </p:cNvGrpSpPr>
          <p:nvPr/>
        </p:nvGrpSpPr>
        <p:grpSpPr bwMode="auto">
          <a:xfrm>
            <a:off x="2362200" y="3276600"/>
            <a:ext cx="673100" cy="800100"/>
            <a:chOff x="4228" y="2820"/>
            <a:chExt cx="424" cy="504"/>
          </a:xfrm>
        </p:grpSpPr>
        <p:grpSp>
          <p:nvGrpSpPr>
            <p:cNvPr id="78941" name="Group 18">
              <a:extLst>
                <a:ext uri="{FF2B5EF4-FFF2-40B4-BE49-F238E27FC236}">
                  <a16:creationId xmlns:a16="http://schemas.microsoft.com/office/drawing/2014/main" id="{922ECFFC-112C-7C42-95C3-AD93B00E82D9}"/>
                </a:ext>
              </a:extLst>
            </p:cNvPr>
            <p:cNvGrpSpPr>
              <a:grpSpLocks/>
            </p:cNvGrpSpPr>
            <p:nvPr/>
          </p:nvGrpSpPr>
          <p:grpSpPr bwMode="auto">
            <a:xfrm>
              <a:off x="4228" y="2820"/>
              <a:ext cx="424" cy="504"/>
              <a:chOff x="4228" y="2820"/>
              <a:chExt cx="424" cy="504"/>
            </a:xfrm>
          </p:grpSpPr>
          <p:sp>
            <p:nvSpPr>
              <p:cNvPr id="78944" name="AutoShape 19">
                <a:extLst>
                  <a:ext uri="{FF2B5EF4-FFF2-40B4-BE49-F238E27FC236}">
                    <a16:creationId xmlns:a16="http://schemas.microsoft.com/office/drawing/2014/main" id="{8328028A-B093-6944-BC45-DC6D5877DCE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45" name="AutoShape 20">
                <a:extLst>
                  <a:ext uri="{FF2B5EF4-FFF2-40B4-BE49-F238E27FC236}">
                    <a16:creationId xmlns:a16="http://schemas.microsoft.com/office/drawing/2014/main" id="{BAEAAE46-84E1-384B-B845-686AE2C7098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42" name="Oval 21">
              <a:extLst>
                <a:ext uri="{FF2B5EF4-FFF2-40B4-BE49-F238E27FC236}">
                  <a16:creationId xmlns:a16="http://schemas.microsoft.com/office/drawing/2014/main" id="{CAB253CC-DE31-5E4C-B746-E720DA5035B2}"/>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43" name="AutoShape 22">
              <a:extLst>
                <a:ext uri="{FF2B5EF4-FFF2-40B4-BE49-F238E27FC236}">
                  <a16:creationId xmlns:a16="http://schemas.microsoft.com/office/drawing/2014/main" id="{D51699E4-DBBD-9345-9C85-BB220D530FC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58" name="Group 23">
            <a:extLst>
              <a:ext uri="{FF2B5EF4-FFF2-40B4-BE49-F238E27FC236}">
                <a16:creationId xmlns:a16="http://schemas.microsoft.com/office/drawing/2014/main" id="{70124BBA-4406-5D48-8A70-0C48B7C78177}"/>
              </a:ext>
            </a:extLst>
          </p:cNvPr>
          <p:cNvGrpSpPr>
            <a:grpSpLocks/>
          </p:cNvGrpSpPr>
          <p:nvPr/>
        </p:nvGrpSpPr>
        <p:grpSpPr bwMode="auto">
          <a:xfrm>
            <a:off x="3048000" y="3352800"/>
            <a:ext cx="661988" cy="649288"/>
            <a:chOff x="4319" y="3408"/>
            <a:chExt cx="417" cy="409"/>
          </a:xfrm>
        </p:grpSpPr>
        <p:grpSp>
          <p:nvGrpSpPr>
            <p:cNvPr id="78933" name="Group 24">
              <a:extLst>
                <a:ext uri="{FF2B5EF4-FFF2-40B4-BE49-F238E27FC236}">
                  <a16:creationId xmlns:a16="http://schemas.microsoft.com/office/drawing/2014/main" id="{D07C8DBC-0BD2-9246-8794-5B12ACE52C97}"/>
                </a:ext>
              </a:extLst>
            </p:cNvPr>
            <p:cNvGrpSpPr>
              <a:grpSpLocks/>
            </p:cNvGrpSpPr>
            <p:nvPr/>
          </p:nvGrpSpPr>
          <p:grpSpPr bwMode="auto">
            <a:xfrm>
              <a:off x="4321" y="3601"/>
              <a:ext cx="415" cy="216"/>
              <a:chOff x="4321" y="3601"/>
              <a:chExt cx="415" cy="216"/>
            </a:xfrm>
          </p:grpSpPr>
          <p:sp>
            <p:nvSpPr>
              <p:cNvPr id="78937" name="Freeform 25">
                <a:extLst>
                  <a:ext uri="{FF2B5EF4-FFF2-40B4-BE49-F238E27FC236}">
                    <a16:creationId xmlns:a16="http://schemas.microsoft.com/office/drawing/2014/main" id="{B6ADA0B3-AA99-9D40-9D3C-7E192416D557}"/>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8" name="Rectangle 26">
                <a:extLst>
                  <a:ext uri="{FF2B5EF4-FFF2-40B4-BE49-F238E27FC236}">
                    <a16:creationId xmlns:a16="http://schemas.microsoft.com/office/drawing/2014/main" id="{A3798713-571D-0842-A197-ECBC99495398}"/>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9" name="Rectangle 27">
                <a:extLst>
                  <a:ext uri="{FF2B5EF4-FFF2-40B4-BE49-F238E27FC236}">
                    <a16:creationId xmlns:a16="http://schemas.microsoft.com/office/drawing/2014/main" id="{79285B5D-1CDB-4248-A26E-4D09EB148E85}"/>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40" name="Rectangle 28">
                <a:extLst>
                  <a:ext uri="{FF2B5EF4-FFF2-40B4-BE49-F238E27FC236}">
                    <a16:creationId xmlns:a16="http://schemas.microsoft.com/office/drawing/2014/main" id="{3416AFCD-5035-2444-858E-90EB5780144F}"/>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934" name="Group 29">
              <a:extLst>
                <a:ext uri="{FF2B5EF4-FFF2-40B4-BE49-F238E27FC236}">
                  <a16:creationId xmlns:a16="http://schemas.microsoft.com/office/drawing/2014/main" id="{4898E8EC-7ABB-A341-9CD2-0B05DBD5B0FA}"/>
                </a:ext>
              </a:extLst>
            </p:cNvPr>
            <p:cNvGrpSpPr>
              <a:grpSpLocks/>
            </p:cNvGrpSpPr>
            <p:nvPr/>
          </p:nvGrpSpPr>
          <p:grpSpPr bwMode="auto">
            <a:xfrm>
              <a:off x="4319" y="3408"/>
              <a:ext cx="217" cy="409"/>
              <a:chOff x="4319" y="3408"/>
              <a:chExt cx="217" cy="409"/>
            </a:xfrm>
          </p:grpSpPr>
          <p:sp>
            <p:nvSpPr>
              <p:cNvPr id="78935" name="Oval 30">
                <a:extLst>
                  <a:ext uri="{FF2B5EF4-FFF2-40B4-BE49-F238E27FC236}">
                    <a16:creationId xmlns:a16="http://schemas.microsoft.com/office/drawing/2014/main" id="{53A62377-182D-A448-B636-AA7545F0D1E2}"/>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6" name="Freeform 31">
                <a:extLst>
                  <a:ext uri="{FF2B5EF4-FFF2-40B4-BE49-F238E27FC236}">
                    <a16:creationId xmlns:a16="http://schemas.microsoft.com/office/drawing/2014/main" id="{5B891102-2D5C-F546-9C2D-7FA67AF9E08C}"/>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59" name="Group 32">
            <a:extLst>
              <a:ext uri="{FF2B5EF4-FFF2-40B4-BE49-F238E27FC236}">
                <a16:creationId xmlns:a16="http://schemas.microsoft.com/office/drawing/2014/main" id="{CEA931CB-9B35-E24B-A27B-89C4CB9CC776}"/>
              </a:ext>
            </a:extLst>
          </p:cNvPr>
          <p:cNvGrpSpPr>
            <a:grpSpLocks/>
          </p:cNvGrpSpPr>
          <p:nvPr/>
        </p:nvGrpSpPr>
        <p:grpSpPr bwMode="auto">
          <a:xfrm>
            <a:off x="1676400" y="3276600"/>
            <a:ext cx="673100" cy="800100"/>
            <a:chOff x="4212" y="2144"/>
            <a:chExt cx="424" cy="504"/>
          </a:xfrm>
        </p:grpSpPr>
        <p:grpSp>
          <p:nvGrpSpPr>
            <p:cNvPr id="78927" name="Group 33">
              <a:extLst>
                <a:ext uri="{FF2B5EF4-FFF2-40B4-BE49-F238E27FC236}">
                  <a16:creationId xmlns:a16="http://schemas.microsoft.com/office/drawing/2014/main" id="{0F0EE119-EF39-694A-A58D-63777655058E}"/>
                </a:ext>
              </a:extLst>
            </p:cNvPr>
            <p:cNvGrpSpPr>
              <a:grpSpLocks/>
            </p:cNvGrpSpPr>
            <p:nvPr/>
          </p:nvGrpSpPr>
          <p:grpSpPr bwMode="auto">
            <a:xfrm>
              <a:off x="4212" y="2144"/>
              <a:ext cx="424" cy="504"/>
              <a:chOff x="4212" y="2144"/>
              <a:chExt cx="424" cy="504"/>
            </a:xfrm>
          </p:grpSpPr>
          <p:grpSp>
            <p:nvGrpSpPr>
              <p:cNvPr id="78929" name="Group 34">
                <a:extLst>
                  <a:ext uri="{FF2B5EF4-FFF2-40B4-BE49-F238E27FC236}">
                    <a16:creationId xmlns:a16="http://schemas.microsoft.com/office/drawing/2014/main" id="{DFA2050F-02AE-5546-A511-50E0DE0E7741}"/>
                  </a:ext>
                </a:extLst>
              </p:cNvPr>
              <p:cNvGrpSpPr>
                <a:grpSpLocks/>
              </p:cNvGrpSpPr>
              <p:nvPr/>
            </p:nvGrpSpPr>
            <p:grpSpPr bwMode="auto">
              <a:xfrm>
                <a:off x="4212" y="2144"/>
                <a:ext cx="424" cy="504"/>
                <a:chOff x="4212" y="2144"/>
                <a:chExt cx="424" cy="504"/>
              </a:xfrm>
            </p:grpSpPr>
            <p:sp>
              <p:nvSpPr>
                <p:cNvPr id="78931" name="AutoShape 35">
                  <a:extLst>
                    <a:ext uri="{FF2B5EF4-FFF2-40B4-BE49-F238E27FC236}">
                      <a16:creationId xmlns:a16="http://schemas.microsoft.com/office/drawing/2014/main" id="{27324DD0-4DE0-A249-B479-B16365256D6E}"/>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2" name="AutoShape 36">
                  <a:extLst>
                    <a:ext uri="{FF2B5EF4-FFF2-40B4-BE49-F238E27FC236}">
                      <a16:creationId xmlns:a16="http://schemas.microsoft.com/office/drawing/2014/main" id="{BD628650-9DFC-C142-BD53-9DACC111054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30" name="AutoShape 37">
                <a:extLst>
                  <a:ext uri="{FF2B5EF4-FFF2-40B4-BE49-F238E27FC236}">
                    <a16:creationId xmlns:a16="http://schemas.microsoft.com/office/drawing/2014/main" id="{4C27308F-E4D4-0E47-951C-51A47B64278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28" name="Oval 38">
              <a:extLst>
                <a:ext uri="{FF2B5EF4-FFF2-40B4-BE49-F238E27FC236}">
                  <a16:creationId xmlns:a16="http://schemas.microsoft.com/office/drawing/2014/main" id="{A33C0417-9DA0-E14A-8033-E47A2BB2441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0" name="Group 17">
            <a:extLst>
              <a:ext uri="{FF2B5EF4-FFF2-40B4-BE49-F238E27FC236}">
                <a16:creationId xmlns:a16="http://schemas.microsoft.com/office/drawing/2014/main" id="{1757DABA-EE0B-B24B-A61B-BF0FEA0F756E}"/>
              </a:ext>
            </a:extLst>
          </p:cNvPr>
          <p:cNvGrpSpPr>
            <a:grpSpLocks/>
          </p:cNvGrpSpPr>
          <p:nvPr/>
        </p:nvGrpSpPr>
        <p:grpSpPr bwMode="auto">
          <a:xfrm>
            <a:off x="3048000" y="4191000"/>
            <a:ext cx="673100" cy="800100"/>
            <a:chOff x="4228" y="2820"/>
            <a:chExt cx="424" cy="504"/>
          </a:xfrm>
        </p:grpSpPr>
        <p:grpSp>
          <p:nvGrpSpPr>
            <p:cNvPr id="78922" name="Group 18">
              <a:extLst>
                <a:ext uri="{FF2B5EF4-FFF2-40B4-BE49-F238E27FC236}">
                  <a16:creationId xmlns:a16="http://schemas.microsoft.com/office/drawing/2014/main" id="{B892C727-12B0-0943-9E19-019C879E55CE}"/>
                </a:ext>
              </a:extLst>
            </p:cNvPr>
            <p:cNvGrpSpPr>
              <a:grpSpLocks/>
            </p:cNvGrpSpPr>
            <p:nvPr/>
          </p:nvGrpSpPr>
          <p:grpSpPr bwMode="auto">
            <a:xfrm>
              <a:off x="4228" y="2820"/>
              <a:ext cx="424" cy="504"/>
              <a:chOff x="4228" y="2820"/>
              <a:chExt cx="424" cy="504"/>
            </a:xfrm>
          </p:grpSpPr>
          <p:sp>
            <p:nvSpPr>
              <p:cNvPr id="78925" name="AutoShape 19">
                <a:extLst>
                  <a:ext uri="{FF2B5EF4-FFF2-40B4-BE49-F238E27FC236}">
                    <a16:creationId xmlns:a16="http://schemas.microsoft.com/office/drawing/2014/main" id="{0115538A-6E30-9647-9A1E-86B36B7C5287}"/>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6" name="AutoShape 20">
                <a:extLst>
                  <a:ext uri="{FF2B5EF4-FFF2-40B4-BE49-F238E27FC236}">
                    <a16:creationId xmlns:a16="http://schemas.microsoft.com/office/drawing/2014/main" id="{9DC1B04F-539A-1242-AADA-5D68C7E96CFD}"/>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23" name="Oval 21">
              <a:extLst>
                <a:ext uri="{FF2B5EF4-FFF2-40B4-BE49-F238E27FC236}">
                  <a16:creationId xmlns:a16="http://schemas.microsoft.com/office/drawing/2014/main" id="{BE54838A-8648-E647-971B-60A5EADEA08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4" name="AutoShape 22">
              <a:extLst>
                <a:ext uri="{FF2B5EF4-FFF2-40B4-BE49-F238E27FC236}">
                  <a16:creationId xmlns:a16="http://schemas.microsoft.com/office/drawing/2014/main" id="{FF783A39-1A3C-8046-B391-C0A9D4827078}"/>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1" name="Group 23">
            <a:extLst>
              <a:ext uri="{FF2B5EF4-FFF2-40B4-BE49-F238E27FC236}">
                <a16:creationId xmlns:a16="http://schemas.microsoft.com/office/drawing/2014/main" id="{E348A218-6A98-3A4B-BF5D-6A7DD1801048}"/>
              </a:ext>
            </a:extLst>
          </p:cNvPr>
          <p:cNvGrpSpPr>
            <a:grpSpLocks/>
          </p:cNvGrpSpPr>
          <p:nvPr/>
        </p:nvGrpSpPr>
        <p:grpSpPr bwMode="auto">
          <a:xfrm>
            <a:off x="3733800" y="4267200"/>
            <a:ext cx="661988" cy="649288"/>
            <a:chOff x="4319" y="3408"/>
            <a:chExt cx="417" cy="409"/>
          </a:xfrm>
        </p:grpSpPr>
        <p:grpSp>
          <p:nvGrpSpPr>
            <p:cNvPr id="78914" name="Group 24">
              <a:extLst>
                <a:ext uri="{FF2B5EF4-FFF2-40B4-BE49-F238E27FC236}">
                  <a16:creationId xmlns:a16="http://schemas.microsoft.com/office/drawing/2014/main" id="{BA4D6BB4-95D6-E74C-93D0-55190BFBAAA0}"/>
                </a:ext>
              </a:extLst>
            </p:cNvPr>
            <p:cNvGrpSpPr>
              <a:grpSpLocks/>
            </p:cNvGrpSpPr>
            <p:nvPr/>
          </p:nvGrpSpPr>
          <p:grpSpPr bwMode="auto">
            <a:xfrm>
              <a:off x="4321" y="3601"/>
              <a:ext cx="415" cy="216"/>
              <a:chOff x="4321" y="3601"/>
              <a:chExt cx="415" cy="216"/>
            </a:xfrm>
          </p:grpSpPr>
          <p:sp>
            <p:nvSpPr>
              <p:cNvPr id="78918" name="Freeform 25">
                <a:extLst>
                  <a:ext uri="{FF2B5EF4-FFF2-40B4-BE49-F238E27FC236}">
                    <a16:creationId xmlns:a16="http://schemas.microsoft.com/office/drawing/2014/main" id="{ED185478-17A6-9947-BD66-AA84422D79A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19" name="Rectangle 26">
                <a:extLst>
                  <a:ext uri="{FF2B5EF4-FFF2-40B4-BE49-F238E27FC236}">
                    <a16:creationId xmlns:a16="http://schemas.microsoft.com/office/drawing/2014/main" id="{294A40A2-CC59-AA49-A3ED-8038F3E8753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0" name="Rectangle 27">
                <a:extLst>
                  <a:ext uri="{FF2B5EF4-FFF2-40B4-BE49-F238E27FC236}">
                    <a16:creationId xmlns:a16="http://schemas.microsoft.com/office/drawing/2014/main" id="{395E21F2-513E-7049-9C0D-B544631AD615}"/>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1" name="Rectangle 28">
                <a:extLst>
                  <a:ext uri="{FF2B5EF4-FFF2-40B4-BE49-F238E27FC236}">
                    <a16:creationId xmlns:a16="http://schemas.microsoft.com/office/drawing/2014/main" id="{C2C6402B-8817-E24E-B4B4-1B31262B0339}"/>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915" name="Group 29">
              <a:extLst>
                <a:ext uri="{FF2B5EF4-FFF2-40B4-BE49-F238E27FC236}">
                  <a16:creationId xmlns:a16="http://schemas.microsoft.com/office/drawing/2014/main" id="{DBBC7636-C15F-DF46-9472-E3F385A61185}"/>
                </a:ext>
              </a:extLst>
            </p:cNvPr>
            <p:cNvGrpSpPr>
              <a:grpSpLocks/>
            </p:cNvGrpSpPr>
            <p:nvPr/>
          </p:nvGrpSpPr>
          <p:grpSpPr bwMode="auto">
            <a:xfrm>
              <a:off x="4319" y="3408"/>
              <a:ext cx="217" cy="409"/>
              <a:chOff x="4319" y="3408"/>
              <a:chExt cx="217" cy="409"/>
            </a:xfrm>
          </p:grpSpPr>
          <p:sp>
            <p:nvSpPr>
              <p:cNvPr id="78916" name="Oval 30">
                <a:extLst>
                  <a:ext uri="{FF2B5EF4-FFF2-40B4-BE49-F238E27FC236}">
                    <a16:creationId xmlns:a16="http://schemas.microsoft.com/office/drawing/2014/main" id="{B294A7C8-CE26-2449-A6AA-016C55DF914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17" name="Freeform 31">
                <a:extLst>
                  <a:ext uri="{FF2B5EF4-FFF2-40B4-BE49-F238E27FC236}">
                    <a16:creationId xmlns:a16="http://schemas.microsoft.com/office/drawing/2014/main" id="{DFDBB2E5-9023-1541-8393-471E8D270975}"/>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62" name="Group 32">
            <a:extLst>
              <a:ext uri="{FF2B5EF4-FFF2-40B4-BE49-F238E27FC236}">
                <a16:creationId xmlns:a16="http://schemas.microsoft.com/office/drawing/2014/main" id="{797693D0-DD4C-E44E-A6FE-4535BC082277}"/>
              </a:ext>
            </a:extLst>
          </p:cNvPr>
          <p:cNvGrpSpPr>
            <a:grpSpLocks/>
          </p:cNvGrpSpPr>
          <p:nvPr/>
        </p:nvGrpSpPr>
        <p:grpSpPr bwMode="auto">
          <a:xfrm>
            <a:off x="2362200" y="4191000"/>
            <a:ext cx="673100" cy="800100"/>
            <a:chOff x="4212" y="2144"/>
            <a:chExt cx="424" cy="504"/>
          </a:xfrm>
        </p:grpSpPr>
        <p:grpSp>
          <p:nvGrpSpPr>
            <p:cNvPr id="78908" name="Group 33">
              <a:extLst>
                <a:ext uri="{FF2B5EF4-FFF2-40B4-BE49-F238E27FC236}">
                  <a16:creationId xmlns:a16="http://schemas.microsoft.com/office/drawing/2014/main" id="{27BE5AC2-A6D4-E248-966F-AF6F881FC1B3}"/>
                </a:ext>
              </a:extLst>
            </p:cNvPr>
            <p:cNvGrpSpPr>
              <a:grpSpLocks/>
            </p:cNvGrpSpPr>
            <p:nvPr/>
          </p:nvGrpSpPr>
          <p:grpSpPr bwMode="auto">
            <a:xfrm>
              <a:off x="4212" y="2144"/>
              <a:ext cx="424" cy="504"/>
              <a:chOff x="4212" y="2144"/>
              <a:chExt cx="424" cy="504"/>
            </a:xfrm>
          </p:grpSpPr>
          <p:grpSp>
            <p:nvGrpSpPr>
              <p:cNvPr id="78910" name="Group 34">
                <a:extLst>
                  <a:ext uri="{FF2B5EF4-FFF2-40B4-BE49-F238E27FC236}">
                    <a16:creationId xmlns:a16="http://schemas.microsoft.com/office/drawing/2014/main" id="{5C795E33-75EC-654D-8D78-5826CEF983F1}"/>
                  </a:ext>
                </a:extLst>
              </p:cNvPr>
              <p:cNvGrpSpPr>
                <a:grpSpLocks/>
              </p:cNvGrpSpPr>
              <p:nvPr/>
            </p:nvGrpSpPr>
            <p:grpSpPr bwMode="auto">
              <a:xfrm>
                <a:off x="4212" y="2144"/>
                <a:ext cx="424" cy="504"/>
                <a:chOff x="4212" y="2144"/>
                <a:chExt cx="424" cy="504"/>
              </a:xfrm>
            </p:grpSpPr>
            <p:sp>
              <p:nvSpPr>
                <p:cNvPr id="78912" name="AutoShape 35">
                  <a:extLst>
                    <a:ext uri="{FF2B5EF4-FFF2-40B4-BE49-F238E27FC236}">
                      <a16:creationId xmlns:a16="http://schemas.microsoft.com/office/drawing/2014/main" id="{523E31CC-AB44-E24F-A0AB-6FEB3D71DD57}"/>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13" name="AutoShape 36">
                  <a:extLst>
                    <a:ext uri="{FF2B5EF4-FFF2-40B4-BE49-F238E27FC236}">
                      <a16:creationId xmlns:a16="http://schemas.microsoft.com/office/drawing/2014/main" id="{8757B5A8-09C3-BE47-9FE3-C56C01F3446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11" name="AutoShape 37">
                <a:extLst>
                  <a:ext uri="{FF2B5EF4-FFF2-40B4-BE49-F238E27FC236}">
                    <a16:creationId xmlns:a16="http://schemas.microsoft.com/office/drawing/2014/main" id="{4EA81D69-BA54-474C-9C59-F6F8BBBF017E}"/>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09" name="Oval 38">
              <a:extLst>
                <a:ext uri="{FF2B5EF4-FFF2-40B4-BE49-F238E27FC236}">
                  <a16:creationId xmlns:a16="http://schemas.microsoft.com/office/drawing/2014/main" id="{1E46A3FA-B510-ED42-A4F8-D3BB1545A52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3" name="Group 17">
            <a:extLst>
              <a:ext uri="{FF2B5EF4-FFF2-40B4-BE49-F238E27FC236}">
                <a16:creationId xmlns:a16="http://schemas.microsoft.com/office/drawing/2014/main" id="{2D10D6E2-80B1-BF44-8D5B-23E1DDDD0416}"/>
              </a:ext>
            </a:extLst>
          </p:cNvPr>
          <p:cNvGrpSpPr>
            <a:grpSpLocks/>
          </p:cNvGrpSpPr>
          <p:nvPr/>
        </p:nvGrpSpPr>
        <p:grpSpPr bwMode="auto">
          <a:xfrm>
            <a:off x="3733800" y="5029200"/>
            <a:ext cx="673100" cy="800100"/>
            <a:chOff x="4228" y="2820"/>
            <a:chExt cx="424" cy="504"/>
          </a:xfrm>
        </p:grpSpPr>
        <p:grpSp>
          <p:nvGrpSpPr>
            <p:cNvPr id="78903" name="Group 18">
              <a:extLst>
                <a:ext uri="{FF2B5EF4-FFF2-40B4-BE49-F238E27FC236}">
                  <a16:creationId xmlns:a16="http://schemas.microsoft.com/office/drawing/2014/main" id="{F34F1BD3-33F3-8E4F-8F17-838EF38EF5C1}"/>
                </a:ext>
              </a:extLst>
            </p:cNvPr>
            <p:cNvGrpSpPr>
              <a:grpSpLocks/>
            </p:cNvGrpSpPr>
            <p:nvPr/>
          </p:nvGrpSpPr>
          <p:grpSpPr bwMode="auto">
            <a:xfrm>
              <a:off x="4228" y="2820"/>
              <a:ext cx="424" cy="504"/>
              <a:chOff x="4228" y="2820"/>
              <a:chExt cx="424" cy="504"/>
            </a:xfrm>
          </p:grpSpPr>
          <p:sp>
            <p:nvSpPr>
              <p:cNvPr id="78906" name="AutoShape 19">
                <a:extLst>
                  <a:ext uri="{FF2B5EF4-FFF2-40B4-BE49-F238E27FC236}">
                    <a16:creationId xmlns:a16="http://schemas.microsoft.com/office/drawing/2014/main" id="{F0CD8723-F255-DA46-A2E0-A58C152DD9C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7" name="AutoShape 20">
                <a:extLst>
                  <a:ext uri="{FF2B5EF4-FFF2-40B4-BE49-F238E27FC236}">
                    <a16:creationId xmlns:a16="http://schemas.microsoft.com/office/drawing/2014/main" id="{82DE2222-865F-024F-9EA3-DA1910BACED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04" name="Oval 21">
              <a:extLst>
                <a:ext uri="{FF2B5EF4-FFF2-40B4-BE49-F238E27FC236}">
                  <a16:creationId xmlns:a16="http://schemas.microsoft.com/office/drawing/2014/main" id="{A60766E3-5A62-654E-AEA1-E6C9DE2BD26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5" name="AutoShape 22">
              <a:extLst>
                <a:ext uri="{FF2B5EF4-FFF2-40B4-BE49-F238E27FC236}">
                  <a16:creationId xmlns:a16="http://schemas.microsoft.com/office/drawing/2014/main" id="{5217410A-1771-4B49-9933-CFA3F64130B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4" name="Group 23">
            <a:extLst>
              <a:ext uri="{FF2B5EF4-FFF2-40B4-BE49-F238E27FC236}">
                <a16:creationId xmlns:a16="http://schemas.microsoft.com/office/drawing/2014/main" id="{03E795E9-E146-FC44-B329-6472D16CD42C}"/>
              </a:ext>
            </a:extLst>
          </p:cNvPr>
          <p:cNvGrpSpPr>
            <a:grpSpLocks/>
          </p:cNvGrpSpPr>
          <p:nvPr/>
        </p:nvGrpSpPr>
        <p:grpSpPr bwMode="auto">
          <a:xfrm>
            <a:off x="4419600" y="5105400"/>
            <a:ext cx="661988" cy="649288"/>
            <a:chOff x="4319" y="3408"/>
            <a:chExt cx="417" cy="409"/>
          </a:xfrm>
        </p:grpSpPr>
        <p:grpSp>
          <p:nvGrpSpPr>
            <p:cNvPr id="78895" name="Group 24">
              <a:extLst>
                <a:ext uri="{FF2B5EF4-FFF2-40B4-BE49-F238E27FC236}">
                  <a16:creationId xmlns:a16="http://schemas.microsoft.com/office/drawing/2014/main" id="{B86BE75B-3042-6B45-A345-92375345584A}"/>
                </a:ext>
              </a:extLst>
            </p:cNvPr>
            <p:cNvGrpSpPr>
              <a:grpSpLocks/>
            </p:cNvGrpSpPr>
            <p:nvPr/>
          </p:nvGrpSpPr>
          <p:grpSpPr bwMode="auto">
            <a:xfrm>
              <a:off x="4321" y="3601"/>
              <a:ext cx="415" cy="216"/>
              <a:chOff x="4321" y="3601"/>
              <a:chExt cx="415" cy="216"/>
            </a:xfrm>
          </p:grpSpPr>
          <p:sp>
            <p:nvSpPr>
              <p:cNvPr id="78899" name="Freeform 25">
                <a:extLst>
                  <a:ext uri="{FF2B5EF4-FFF2-40B4-BE49-F238E27FC236}">
                    <a16:creationId xmlns:a16="http://schemas.microsoft.com/office/drawing/2014/main" id="{CE9B655B-40DE-CE44-BCFC-A7BD26182C0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0" name="Rectangle 26">
                <a:extLst>
                  <a:ext uri="{FF2B5EF4-FFF2-40B4-BE49-F238E27FC236}">
                    <a16:creationId xmlns:a16="http://schemas.microsoft.com/office/drawing/2014/main" id="{31D3FB99-D19F-1D43-BCF5-7968046C7F06}"/>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1" name="Rectangle 27">
                <a:extLst>
                  <a:ext uri="{FF2B5EF4-FFF2-40B4-BE49-F238E27FC236}">
                    <a16:creationId xmlns:a16="http://schemas.microsoft.com/office/drawing/2014/main" id="{C3CEC7E8-DE45-1141-A9D9-700322DC656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2" name="Rectangle 28">
                <a:extLst>
                  <a:ext uri="{FF2B5EF4-FFF2-40B4-BE49-F238E27FC236}">
                    <a16:creationId xmlns:a16="http://schemas.microsoft.com/office/drawing/2014/main" id="{584A2790-9B78-E64B-B350-A283DE16C997}"/>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96" name="Group 29">
              <a:extLst>
                <a:ext uri="{FF2B5EF4-FFF2-40B4-BE49-F238E27FC236}">
                  <a16:creationId xmlns:a16="http://schemas.microsoft.com/office/drawing/2014/main" id="{2D464BDB-E501-0744-AC1D-A8116F4A4E13}"/>
                </a:ext>
              </a:extLst>
            </p:cNvPr>
            <p:cNvGrpSpPr>
              <a:grpSpLocks/>
            </p:cNvGrpSpPr>
            <p:nvPr/>
          </p:nvGrpSpPr>
          <p:grpSpPr bwMode="auto">
            <a:xfrm>
              <a:off x="4319" y="3408"/>
              <a:ext cx="217" cy="409"/>
              <a:chOff x="4319" y="3408"/>
              <a:chExt cx="217" cy="409"/>
            </a:xfrm>
          </p:grpSpPr>
          <p:sp>
            <p:nvSpPr>
              <p:cNvPr id="78897" name="Oval 30">
                <a:extLst>
                  <a:ext uri="{FF2B5EF4-FFF2-40B4-BE49-F238E27FC236}">
                    <a16:creationId xmlns:a16="http://schemas.microsoft.com/office/drawing/2014/main" id="{832A0A81-7491-684D-B00E-398157591A3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98" name="Freeform 31">
                <a:extLst>
                  <a:ext uri="{FF2B5EF4-FFF2-40B4-BE49-F238E27FC236}">
                    <a16:creationId xmlns:a16="http://schemas.microsoft.com/office/drawing/2014/main" id="{0D3F6BF2-4BF0-F048-B973-D6C7AA407A3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65" name="Group 32">
            <a:extLst>
              <a:ext uri="{FF2B5EF4-FFF2-40B4-BE49-F238E27FC236}">
                <a16:creationId xmlns:a16="http://schemas.microsoft.com/office/drawing/2014/main" id="{A3164A1E-15D2-8E4A-A447-99E5E31DA9FC}"/>
              </a:ext>
            </a:extLst>
          </p:cNvPr>
          <p:cNvGrpSpPr>
            <a:grpSpLocks/>
          </p:cNvGrpSpPr>
          <p:nvPr/>
        </p:nvGrpSpPr>
        <p:grpSpPr bwMode="auto">
          <a:xfrm>
            <a:off x="3048000" y="5029200"/>
            <a:ext cx="673100" cy="800100"/>
            <a:chOff x="4212" y="2144"/>
            <a:chExt cx="424" cy="504"/>
          </a:xfrm>
        </p:grpSpPr>
        <p:grpSp>
          <p:nvGrpSpPr>
            <p:cNvPr id="78889" name="Group 33">
              <a:extLst>
                <a:ext uri="{FF2B5EF4-FFF2-40B4-BE49-F238E27FC236}">
                  <a16:creationId xmlns:a16="http://schemas.microsoft.com/office/drawing/2014/main" id="{D476C94A-1CBB-5847-91A7-925FF0E04192}"/>
                </a:ext>
              </a:extLst>
            </p:cNvPr>
            <p:cNvGrpSpPr>
              <a:grpSpLocks/>
            </p:cNvGrpSpPr>
            <p:nvPr/>
          </p:nvGrpSpPr>
          <p:grpSpPr bwMode="auto">
            <a:xfrm>
              <a:off x="4212" y="2144"/>
              <a:ext cx="424" cy="504"/>
              <a:chOff x="4212" y="2144"/>
              <a:chExt cx="424" cy="504"/>
            </a:xfrm>
          </p:grpSpPr>
          <p:grpSp>
            <p:nvGrpSpPr>
              <p:cNvPr id="78891" name="Group 34">
                <a:extLst>
                  <a:ext uri="{FF2B5EF4-FFF2-40B4-BE49-F238E27FC236}">
                    <a16:creationId xmlns:a16="http://schemas.microsoft.com/office/drawing/2014/main" id="{63E0628A-28AA-C94A-8921-943EC0557E9A}"/>
                  </a:ext>
                </a:extLst>
              </p:cNvPr>
              <p:cNvGrpSpPr>
                <a:grpSpLocks/>
              </p:cNvGrpSpPr>
              <p:nvPr/>
            </p:nvGrpSpPr>
            <p:grpSpPr bwMode="auto">
              <a:xfrm>
                <a:off x="4212" y="2144"/>
                <a:ext cx="424" cy="504"/>
                <a:chOff x="4212" y="2144"/>
                <a:chExt cx="424" cy="504"/>
              </a:xfrm>
            </p:grpSpPr>
            <p:sp>
              <p:nvSpPr>
                <p:cNvPr id="78893" name="AutoShape 35">
                  <a:extLst>
                    <a:ext uri="{FF2B5EF4-FFF2-40B4-BE49-F238E27FC236}">
                      <a16:creationId xmlns:a16="http://schemas.microsoft.com/office/drawing/2014/main" id="{FBE01DF8-0B59-0541-B609-627108F2AC6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94" name="AutoShape 36">
                  <a:extLst>
                    <a:ext uri="{FF2B5EF4-FFF2-40B4-BE49-F238E27FC236}">
                      <a16:creationId xmlns:a16="http://schemas.microsoft.com/office/drawing/2014/main" id="{C61C18E2-37D9-7B46-B20E-413B7C1233D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92" name="AutoShape 37">
                <a:extLst>
                  <a:ext uri="{FF2B5EF4-FFF2-40B4-BE49-F238E27FC236}">
                    <a16:creationId xmlns:a16="http://schemas.microsoft.com/office/drawing/2014/main" id="{3D481612-B7EB-3949-B00B-99B8742CE7E3}"/>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90" name="Oval 38">
              <a:extLst>
                <a:ext uri="{FF2B5EF4-FFF2-40B4-BE49-F238E27FC236}">
                  <a16:creationId xmlns:a16="http://schemas.microsoft.com/office/drawing/2014/main" id="{C54273F9-7630-1347-BE43-5D6E0DD6000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66" name="Line 95">
            <a:extLst>
              <a:ext uri="{FF2B5EF4-FFF2-40B4-BE49-F238E27FC236}">
                <a16:creationId xmlns:a16="http://schemas.microsoft.com/office/drawing/2014/main" id="{298785D9-35F5-DA4A-8F5C-9A99AD16D5AB}"/>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7" name="Line 96">
            <a:extLst>
              <a:ext uri="{FF2B5EF4-FFF2-40B4-BE49-F238E27FC236}">
                <a16:creationId xmlns:a16="http://schemas.microsoft.com/office/drawing/2014/main" id="{F9B0B480-05F7-E348-997A-EC823FD1B23D}"/>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8" name="Line 97">
            <a:extLst>
              <a:ext uri="{FF2B5EF4-FFF2-40B4-BE49-F238E27FC236}">
                <a16:creationId xmlns:a16="http://schemas.microsoft.com/office/drawing/2014/main" id="{CE096780-42C5-994A-83D4-ED61C2BB03BB}"/>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9" name="Text Box 98">
            <a:extLst>
              <a:ext uri="{FF2B5EF4-FFF2-40B4-BE49-F238E27FC236}">
                <a16:creationId xmlns:a16="http://schemas.microsoft.com/office/drawing/2014/main" id="{63E87DFF-E84F-1E41-96B7-59581E10695E}"/>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78870" name="Text Box 99">
            <a:extLst>
              <a:ext uri="{FF2B5EF4-FFF2-40B4-BE49-F238E27FC236}">
                <a16:creationId xmlns:a16="http://schemas.microsoft.com/office/drawing/2014/main" id="{A8D0CC9D-D351-9546-943A-99D597BADCB9}"/>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78871" name="Text Box 100">
            <a:extLst>
              <a:ext uri="{FF2B5EF4-FFF2-40B4-BE49-F238E27FC236}">
                <a16:creationId xmlns:a16="http://schemas.microsoft.com/office/drawing/2014/main" id="{D6BB470F-0B9C-3143-88ED-F781E6E04E1B}"/>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78872" name="Line 101">
            <a:extLst>
              <a:ext uri="{FF2B5EF4-FFF2-40B4-BE49-F238E27FC236}">
                <a16:creationId xmlns:a16="http://schemas.microsoft.com/office/drawing/2014/main" id="{BA5A6561-D1C7-734F-8A5F-9EAB73CF39EF}"/>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3" name="Line 102">
            <a:extLst>
              <a:ext uri="{FF2B5EF4-FFF2-40B4-BE49-F238E27FC236}">
                <a16:creationId xmlns:a16="http://schemas.microsoft.com/office/drawing/2014/main" id="{FABE0054-F3D5-0E4F-A4F9-B7AD11D1F37F}"/>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4" name="Text Box 104">
            <a:extLst>
              <a:ext uri="{FF2B5EF4-FFF2-40B4-BE49-F238E27FC236}">
                <a16:creationId xmlns:a16="http://schemas.microsoft.com/office/drawing/2014/main" id="{BCA33035-BCC8-5D47-9D18-AE1DA4425BAB}"/>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78875" name="Text Box 105">
            <a:extLst>
              <a:ext uri="{FF2B5EF4-FFF2-40B4-BE49-F238E27FC236}">
                <a16:creationId xmlns:a16="http://schemas.microsoft.com/office/drawing/2014/main" id="{9ABC3288-430D-B949-9DCF-6FA21BB4D490}"/>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78876" name="Line 107">
            <a:extLst>
              <a:ext uri="{FF2B5EF4-FFF2-40B4-BE49-F238E27FC236}">
                <a16:creationId xmlns:a16="http://schemas.microsoft.com/office/drawing/2014/main" id="{38D56ABE-9FF9-8949-ADE5-6BE18A7EDDFD}"/>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7" name="Line 108">
            <a:extLst>
              <a:ext uri="{FF2B5EF4-FFF2-40B4-BE49-F238E27FC236}">
                <a16:creationId xmlns:a16="http://schemas.microsoft.com/office/drawing/2014/main" id="{3E8B12D0-7B21-D34E-96C9-60A0F34DBD48}"/>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8" name="Text Box 109">
            <a:extLst>
              <a:ext uri="{FF2B5EF4-FFF2-40B4-BE49-F238E27FC236}">
                <a16:creationId xmlns:a16="http://schemas.microsoft.com/office/drawing/2014/main" id="{C1E25CF6-DE93-084B-A386-A3864704E3EA}"/>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78879" name="Text Box 118">
            <a:extLst>
              <a:ext uri="{FF2B5EF4-FFF2-40B4-BE49-F238E27FC236}">
                <a16:creationId xmlns:a16="http://schemas.microsoft.com/office/drawing/2014/main" id="{0CF6346B-76D8-3849-8D42-5C76567DCF3A}"/>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78880" name="Line 120">
            <a:extLst>
              <a:ext uri="{FF2B5EF4-FFF2-40B4-BE49-F238E27FC236}">
                <a16:creationId xmlns:a16="http://schemas.microsoft.com/office/drawing/2014/main" id="{19048823-1F17-C34A-83F2-702C847D001B}"/>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1" name="Line 121">
            <a:extLst>
              <a:ext uri="{FF2B5EF4-FFF2-40B4-BE49-F238E27FC236}">
                <a16:creationId xmlns:a16="http://schemas.microsoft.com/office/drawing/2014/main" id="{A88DB8AD-0693-8941-99D2-5BFBE0268B23}"/>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2" name="Line 122">
            <a:extLst>
              <a:ext uri="{FF2B5EF4-FFF2-40B4-BE49-F238E27FC236}">
                <a16:creationId xmlns:a16="http://schemas.microsoft.com/office/drawing/2014/main" id="{FE81D984-B857-1948-8A77-6050E4A8DC7C}"/>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3" name="Line 123">
            <a:extLst>
              <a:ext uri="{FF2B5EF4-FFF2-40B4-BE49-F238E27FC236}">
                <a16:creationId xmlns:a16="http://schemas.microsoft.com/office/drawing/2014/main" id="{7CC8FAF4-BFE9-1742-91CF-A579D6A7CB5A}"/>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4" name="Line 124">
            <a:extLst>
              <a:ext uri="{FF2B5EF4-FFF2-40B4-BE49-F238E27FC236}">
                <a16:creationId xmlns:a16="http://schemas.microsoft.com/office/drawing/2014/main" id="{8E5AB35A-A605-5E43-B1B5-E0D42E82148F}"/>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5" name="Line 125">
            <a:extLst>
              <a:ext uri="{FF2B5EF4-FFF2-40B4-BE49-F238E27FC236}">
                <a16:creationId xmlns:a16="http://schemas.microsoft.com/office/drawing/2014/main" id="{7A33B8E1-C6E3-1D42-BE73-3B93B2F36782}"/>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6" name="Line 126">
            <a:extLst>
              <a:ext uri="{FF2B5EF4-FFF2-40B4-BE49-F238E27FC236}">
                <a16:creationId xmlns:a16="http://schemas.microsoft.com/office/drawing/2014/main" id="{B86BD0B9-2792-3249-B218-111120FC8417}"/>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7" name="Line 127">
            <a:extLst>
              <a:ext uri="{FF2B5EF4-FFF2-40B4-BE49-F238E27FC236}">
                <a16:creationId xmlns:a16="http://schemas.microsoft.com/office/drawing/2014/main" id="{EF5D0BA8-6D21-F440-8FD7-83B65BD3D50B}"/>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7" name="AutoShape 129">
            <a:extLst>
              <a:ext uri="{FF2B5EF4-FFF2-40B4-BE49-F238E27FC236}">
                <a16:creationId xmlns:a16="http://schemas.microsoft.com/office/drawing/2014/main" id="{B59C7C9E-2365-724D-875A-4C143992D222}"/>
              </a:ext>
            </a:extLst>
          </p:cNvPr>
          <p:cNvSpPr>
            <a:spLocks noChangeArrowheads="1"/>
          </p:cNvSpPr>
          <p:nvPr/>
        </p:nvSpPr>
        <p:spPr bwMode="auto">
          <a:xfrm>
            <a:off x="3733800" y="4953000"/>
            <a:ext cx="685800" cy="9144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17"/>
                                        </p:tgtEl>
                                        <p:attrNameLst>
                                          <p:attrName>style.visibility</p:attrName>
                                        </p:attrNameLst>
                                      </p:cBhvr>
                                      <p:to>
                                        <p:strVal val="visible"/>
                                      </p:to>
                                    </p:set>
                                    <p:anim calcmode="lin" valueType="num">
                                      <p:cBhvr>
                                        <p:cTn id="7" dur="500" fill="hold"/>
                                        <p:tgtEl>
                                          <p:spTgt spid="38017"/>
                                        </p:tgtEl>
                                        <p:attrNameLst>
                                          <p:attrName>ppt_w</p:attrName>
                                        </p:attrNameLst>
                                      </p:cBhvr>
                                      <p:tavLst>
                                        <p:tav tm="0">
                                          <p:val>
                                            <p:strVal val="4*#ppt_w"/>
                                          </p:val>
                                        </p:tav>
                                        <p:tav tm="100000">
                                          <p:val>
                                            <p:strVal val="#ppt_w"/>
                                          </p:val>
                                        </p:tav>
                                      </p:tavLst>
                                    </p:anim>
                                    <p:anim calcmode="lin" valueType="num">
                                      <p:cBhvr>
                                        <p:cTn id="8" dur="500" fill="hold"/>
                                        <p:tgtEl>
                                          <p:spTgt spid="3801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E147914-9FBA-C240-83AB-FFE4C7BD9232}"/>
              </a:ext>
            </a:extLst>
          </p:cNvPr>
          <p:cNvSpPr>
            <a:spLocks noGrp="1" noChangeArrowheads="1"/>
          </p:cNvSpPr>
          <p:nvPr>
            <p:ph type="title"/>
          </p:nvPr>
        </p:nvSpPr>
        <p:spPr/>
        <p:txBody>
          <a:bodyPr/>
          <a:lstStyle/>
          <a:p>
            <a:pPr eaLnBrk="1" hangingPunct="1"/>
            <a:r>
              <a:rPr lang="en-US" altLang="zh-CN"/>
              <a:t>(ideal) Balanced Pipeline</a:t>
            </a:r>
          </a:p>
        </p:txBody>
      </p:sp>
      <p:sp>
        <p:nvSpPr>
          <p:cNvPr id="80898" name="Rectangle 3">
            <a:extLst>
              <a:ext uri="{FF2B5EF4-FFF2-40B4-BE49-F238E27FC236}">
                <a16:creationId xmlns:a16="http://schemas.microsoft.com/office/drawing/2014/main" id="{1D931AC2-1122-0048-8319-785F6ABCE9BF}"/>
              </a:ext>
            </a:extLst>
          </p:cNvPr>
          <p:cNvSpPr>
            <a:spLocks noGrp="1" noChangeArrowheads="1"/>
          </p:cNvSpPr>
          <p:nvPr>
            <p:ph type="body" idx="1"/>
          </p:nvPr>
        </p:nvSpPr>
        <p:spPr>
          <a:xfrm>
            <a:off x="457200" y="1600200"/>
            <a:ext cx="8686800" cy="4525963"/>
          </a:xfrm>
        </p:spPr>
        <p:txBody>
          <a:bodyPr/>
          <a:lstStyle/>
          <a:p>
            <a:pPr eaLnBrk="1" hangingPunct="1"/>
            <a:r>
              <a:rPr lang="en-US" altLang="zh-CN"/>
              <a:t>Equal-length pipe stages/segments</a:t>
            </a:r>
          </a:p>
          <a:p>
            <a:pPr eaLnBrk="1" hangingPunct="1">
              <a:buFontTx/>
              <a:buNone/>
            </a:pPr>
            <a:r>
              <a:rPr lang="en-US" altLang="zh-CN"/>
              <a:t>	</a:t>
            </a:r>
            <a:r>
              <a:rPr lang="en-US" altLang="zh-CN" sz="2400"/>
              <a:t>e.g., Wash, dry, fold = 40 mins</a:t>
            </a:r>
          </a:p>
          <a:p>
            <a:pPr eaLnBrk="1" hangingPunct="1">
              <a:buFontTx/>
              <a:buNone/>
            </a:pPr>
            <a:r>
              <a:rPr lang="en-US" altLang="zh-CN" sz="2400"/>
              <a:t>	per unpipelined laundry time = 40x3 mins </a:t>
            </a:r>
          </a:p>
          <a:p>
            <a:pPr eaLnBrk="1" hangingPunct="1">
              <a:buFontTx/>
              <a:buNone/>
            </a:pPr>
            <a:r>
              <a:rPr lang="en-US" altLang="zh-CN" sz="2400"/>
              <a:t>	3 pipe stages – wash, dry, fold</a:t>
            </a:r>
          </a:p>
        </p:txBody>
      </p:sp>
      <p:grpSp>
        <p:nvGrpSpPr>
          <p:cNvPr id="80899" name="Group 17">
            <a:extLst>
              <a:ext uri="{FF2B5EF4-FFF2-40B4-BE49-F238E27FC236}">
                <a16:creationId xmlns:a16="http://schemas.microsoft.com/office/drawing/2014/main" id="{851ECB27-8062-AB4B-A5FF-6E3807CD58A3}"/>
              </a:ext>
            </a:extLst>
          </p:cNvPr>
          <p:cNvGrpSpPr>
            <a:grpSpLocks/>
          </p:cNvGrpSpPr>
          <p:nvPr/>
        </p:nvGrpSpPr>
        <p:grpSpPr bwMode="auto">
          <a:xfrm>
            <a:off x="1828800" y="3657600"/>
            <a:ext cx="673100" cy="800100"/>
            <a:chOff x="4228" y="2820"/>
            <a:chExt cx="424" cy="504"/>
          </a:xfrm>
        </p:grpSpPr>
        <p:grpSp>
          <p:nvGrpSpPr>
            <p:cNvPr id="80931" name="Group 18">
              <a:extLst>
                <a:ext uri="{FF2B5EF4-FFF2-40B4-BE49-F238E27FC236}">
                  <a16:creationId xmlns:a16="http://schemas.microsoft.com/office/drawing/2014/main" id="{8508DE5D-6A89-5C48-9611-BD2D84A27475}"/>
                </a:ext>
              </a:extLst>
            </p:cNvPr>
            <p:cNvGrpSpPr>
              <a:grpSpLocks/>
            </p:cNvGrpSpPr>
            <p:nvPr/>
          </p:nvGrpSpPr>
          <p:grpSpPr bwMode="auto">
            <a:xfrm>
              <a:off x="4228" y="2820"/>
              <a:ext cx="424" cy="504"/>
              <a:chOff x="4228" y="2820"/>
              <a:chExt cx="424" cy="504"/>
            </a:xfrm>
          </p:grpSpPr>
          <p:sp>
            <p:nvSpPr>
              <p:cNvPr id="80934" name="AutoShape 19">
                <a:extLst>
                  <a:ext uri="{FF2B5EF4-FFF2-40B4-BE49-F238E27FC236}">
                    <a16:creationId xmlns:a16="http://schemas.microsoft.com/office/drawing/2014/main" id="{97D746D2-8AB8-0A42-A9DC-5F33A663CF8A}"/>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35" name="AutoShape 20">
                <a:extLst>
                  <a:ext uri="{FF2B5EF4-FFF2-40B4-BE49-F238E27FC236}">
                    <a16:creationId xmlns:a16="http://schemas.microsoft.com/office/drawing/2014/main" id="{676ACEBB-CA91-1E40-8EA0-F16953D0D049}"/>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32" name="Oval 21">
              <a:extLst>
                <a:ext uri="{FF2B5EF4-FFF2-40B4-BE49-F238E27FC236}">
                  <a16:creationId xmlns:a16="http://schemas.microsoft.com/office/drawing/2014/main" id="{27629A7E-EA57-3149-A834-B7E854EE5D00}"/>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33" name="AutoShape 22">
              <a:extLst>
                <a:ext uri="{FF2B5EF4-FFF2-40B4-BE49-F238E27FC236}">
                  <a16:creationId xmlns:a16="http://schemas.microsoft.com/office/drawing/2014/main" id="{700DA6B5-435B-0342-813B-745DCEF73506}"/>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0900" name="Group 23">
            <a:extLst>
              <a:ext uri="{FF2B5EF4-FFF2-40B4-BE49-F238E27FC236}">
                <a16:creationId xmlns:a16="http://schemas.microsoft.com/office/drawing/2014/main" id="{1A10C841-5898-524F-80EC-51B9B0B84248}"/>
              </a:ext>
            </a:extLst>
          </p:cNvPr>
          <p:cNvGrpSpPr>
            <a:grpSpLocks/>
          </p:cNvGrpSpPr>
          <p:nvPr/>
        </p:nvGrpSpPr>
        <p:grpSpPr bwMode="auto">
          <a:xfrm>
            <a:off x="2743200" y="3733800"/>
            <a:ext cx="661988" cy="649288"/>
            <a:chOff x="4319" y="3408"/>
            <a:chExt cx="417" cy="409"/>
          </a:xfrm>
        </p:grpSpPr>
        <p:grpSp>
          <p:nvGrpSpPr>
            <p:cNvPr id="80923" name="Group 24">
              <a:extLst>
                <a:ext uri="{FF2B5EF4-FFF2-40B4-BE49-F238E27FC236}">
                  <a16:creationId xmlns:a16="http://schemas.microsoft.com/office/drawing/2014/main" id="{DE12D14E-FCFD-2A40-B048-B9BA4D45A6A2}"/>
                </a:ext>
              </a:extLst>
            </p:cNvPr>
            <p:cNvGrpSpPr>
              <a:grpSpLocks/>
            </p:cNvGrpSpPr>
            <p:nvPr/>
          </p:nvGrpSpPr>
          <p:grpSpPr bwMode="auto">
            <a:xfrm>
              <a:off x="4321" y="3601"/>
              <a:ext cx="415" cy="216"/>
              <a:chOff x="4321" y="3601"/>
              <a:chExt cx="415" cy="216"/>
            </a:xfrm>
          </p:grpSpPr>
          <p:sp>
            <p:nvSpPr>
              <p:cNvPr id="80927" name="Freeform 25">
                <a:extLst>
                  <a:ext uri="{FF2B5EF4-FFF2-40B4-BE49-F238E27FC236}">
                    <a16:creationId xmlns:a16="http://schemas.microsoft.com/office/drawing/2014/main" id="{01F90099-3B1E-8F40-AFE1-982AE461DCB7}"/>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8" name="Rectangle 26">
                <a:extLst>
                  <a:ext uri="{FF2B5EF4-FFF2-40B4-BE49-F238E27FC236}">
                    <a16:creationId xmlns:a16="http://schemas.microsoft.com/office/drawing/2014/main" id="{146326F8-3D22-564D-911E-1D8F9F9510C7}"/>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9" name="Rectangle 27">
                <a:extLst>
                  <a:ext uri="{FF2B5EF4-FFF2-40B4-BE49-F238E27FC236}">
                    <a16:creationId xmlns:a16="http://schemas.microsoft.com/office/drawing/2014/main" id="{FFEAAA02-766D-CF4F-9E22-3A202D71D3B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30" name="Rectangle 28">
                <a:extLst>
                  <a:ext uri="{FF2B5EF4-FFF2-40B4-BE49-F238E27FC236}">
                    <a16:creationId xmlns:a16="http://schemas.microsoft.com/office/drawing/2014/main" id="{B5AD8D97-01FB-3B4F-8A0B-1E7D384C97C9}"/>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0924" name="Group 29">
              <a:extLst>
                <a:ext uri="{FF2B5EF4-FFF2-40B4-BE49-F238E27FC236}">
                  <a16:creationId xmlns:a16="http://schemas.microsoft.com/office/drawing/2014/main" id="{F6FEF85E-9D9B-8A4E-9936-1703577A6475}"/>
                </a:ext>
              </a:extLst>
            </p:cNvPr>
            <p:cNvGrpSpPr>
              <a:grpSpLocks/>
            </p:cNvGrpSpPr>
            <p:nvPr/>
          </p:nvGrpSpPr>
          <p:grpSpPr bwMode="auto">
            <a:xfrm>
              <a:off x="4319" y="3408"/>
              <a:ext cx="217" cy="409"/>
              <a:chOff x="4319" y="3408"/>
              <a:chExt cx="217" cy="409"/>
            </a:xfrm>
          </p:grpSpPr>
          <p:sp>
            <p:nvSpPr>
              <p:cNvPr id="80925" name="Oval 30">
                <a:extLst>
                  <a:ext uri="{FF2B5EF4-FFF2-40B4-BE49-F238E27FC236}">
                    <a16:creationId xmlns:a16="http://schemas.microsoft.com/office/drawing/2014/main" id="{A29E6BEF-58EF-044A-B2C4-C5BA14902BDF}"/>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6" name="Freeform 31">
                <a:extLst>
                  <a:ext uri="{FF2B5EF4-FFF2-40B4-BE49-F238E27FC236}">
                    <a16:creationId xmlns:a16="http://schemas.microsoft.com/office/drawing/2014/main" id="{07AE0192-48E5-1D4D-B47A-7A02ED6DE440}"/>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80901" name="Group 32">
            <a:extLst>
              <a:ext uri="{FF2B5EF4-FFF2-40B4-BE49-F238E27FC236}">
                <a16:creationId xmlns:a16="http://schemas.microsoft.com/office/drawing/2014/main" id="{13E2D800-D4A8-964C-88E6-2D8591353942}"/>
              </a:ext>
            </a:extLst>
          </p:cNvPr>
          <p:cNvGrpSpPr>
            <a:grpSpLocks/>
          </p:cNvGrpSpPr>
          <p:nvPr/>
        </p:nvGrpSpPr>
        <p:grpSpPr bwMode="auto">
          <a:xfrm>
            <a:off x="914400" y="3657600"/>
            <a:ext cx="673100" cy="800100"/>
            <a:chOff x="4212" y="2144"/>
            <a:chExt cx="424" cy="504"/>
          </a:xfrm>
        </p:grpSpPr>
        <p:grpSp>
          <p:nvGrpSpPr>
            <p:cNvPr id="80917" name="Group 33">
              <a:extLst>
                <a:ext uri="{FF2B5EF4-FFF2-40B4-BE49-F238E27FC236}">
                  <a16:creationId xmlns:a16="http://schemas.microsoft.com/office/drawing/2014/main" id="{CD80A0C7-48AF-D740-86C9-86A5959D9142}"/>
                </a:ext>
              </a:extLst>
            </p:cNvPr>
            <p:cNvGrpSpPr>
              <a:grpSpLocks/>
            </p:cNvGrpSpPr>
            <p:nvPr/>
          </p:nvGrpSpPr>
          <p:grpSpPr bwMode="auto">
            <a:xfrm>
              <a:off x="4212" y="2144"/>
              <a:ext cx="424" cy="504"/>
              <a:chOff x="4212" y="2144"/>
              <a:chExt cx="424" cy="504"/>
            </a:xfrm>
          </p:grpSpPr>
          <p:grpSp>
            <p:nvGrpSpPr>
              <p:cNvPr id="80919" name="Group 34">
                <a:extLst>
                  <a:ext uri="{FF2B5EF4-FFF2-40B4-BE49-F238E27FC236}">
                    <a16:creationId xmlns:a16="http://schemas.microsoft.com/office/drawing/2014/main" id="{9F799342-8045-7F4A-841B-78104BBC47E1}"/>
                  </a:ext>
                </a:extLst>
              </p:cNvPr>
              <p:cNvGrpSpPr>
                <a:grpSpLocks/>
              </p:cNvGrpSpPr>
              <p:nvPr/>
            </p:nvGrpSpPr>
            <p:grpSpPr bwMode="auto">
              <a:xfrm>
                <a:off x="4212" y="2144"/>
                <a:ext cx="424" cy="504"/>
                <a:chOff x="4212" y="2144"/>
                <a:chExt cx="424" cy="504"/>
              </a:xfrm>
            </p:grpSpPr>
            <p:sp>
              <p:nvSpPr>
                <p:cNvPr id="80921" name="AutoShape 35">
                  <a:extLst>
                    <a:ext uri="{FF2B5EF4-FFF2-40B4-BE49-F238E27FC236}">
                      <a16:creationId xmlns:a16="http://schemas.microsoft.com/office/drawing/2014/main" id="{240DDB7B-FEE4-E940-93CC-4BFDB172D8AC}"/>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2" name="AutoShape 36">
                  <a:extLst>
                    <a:ext uri="{FF2B5EF4-FFF2-40B4-BE49-F238E27FC236}">
                      <a16:creationId xmlns:a16="http://schemas.microsoft.com/office/drawing/2014/main" id="{91AF6C02-0D16-D64C-8775-A2353F61CECC}"/>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20" name="AutoShape 37">
                <a:extLst>
                  <a:ext uri="{FF2B5EF4-FFF2-40B4-BE49-F238E27FC236}">
                    <a16:creationId xmlns:a16="http://schemas.microsoft.com/office/drawing/2014/main" id="{576B917D-0161-6041-9635-D693108FDE5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18" name="Oval 38">
              <a:extLst>
                <a:ext uri="{FF2B5EF4-FFF2-40B4-BE49-F238E27FC236}">
                  <a16:creationId xmlns:a16="http://schemas.microsoft.com/office/drawing/2014/main" id="{5B647E60-1ADE-4B4E-BCF6-9B3D7AF0FAD9}"/>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02" name="Text Box 26">
            <a:extLst>
              <a:ext uri="{FF2B5EF4-FFF2-40B4-BE49-F238E27FC236}">
                <a16:creationId xmlns:a16="http://schemas.microsoft.com/office/drawing/2014/main" id="{0C59C1C3-7FA6-794B-8CC3-1726BCB9DD52}"/>
              </a:ext>
            </a:extLst>
          </p:cNvPr>
          <p:cNvSpPr txBox="1">
            <a:spLocks noChangeArrowheads="1"/>
          </p:cNvSpPr>
          <p:nvPr/>
        </p:nvSpPr>
        <p:spPr bwMode="auto">
          <a:xfrm>
            <a:off x="914400" y="4495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0903" name="Text Box 27">
            <a:extLst>
              <a:ext uri="{FF2B5EF4-FFF2-40B4-BE49-F238E27FC236}">
                <a16:creationId xmlns:a16="http://schemas.microsoft.com/office/drawing/2014/main" id="{BD460DF2-46E2-0743-8E3D-23ED9BD92F20}"/>
              </a:ext>
            </a:extLst>
          </p:cNvPr>
          <p:cNvSpPr txBox="1">
            <a:spLocks noChangeArrowheads="1"/>
          </p:cNvSpPr>
          <p:nvPr/>
        </p:nvSpPr>
        <p:spPr bwMode="auto">
          <a:xfrm>
            <a:off x="0" y="44958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T1</a:t>
            </a:r>
          </a:p>
        </p:txBody>
      </p:sp>
      <p:sp>
        <p:nvSpPr>
          <p:cNvPr id="80904" name="Text Box 28">
            <a:extLst>
              <a:ext uri="{FF2B5EF4-FFF2-40B4-BE49-F238E27FC236}">
                <a16:creationId xmlns:a16="http://schemas.microsoft.com/office/drawing/2014/main" id="{79E31167-0B88-2E42-B9DD-FAA059A8CD12}"/>
              </a:ext>
            </a:extLst>
          </p:cNvPr>
          <p:cNvSpPr txBox="1">
            <a:spLocks noChangeArrowheads="1"/>
          </p:cNvSpPr>
          <p:nvPr/>
        </p:nvSpPr>
        <p:spPr bwMode="auto">
          <a:xfrm>
            <a:off x="0" y="3962400"/>
            <a:ext cx="134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40min</a:t>
            </a:r>
          </a:p>
        </p:txBody>
      </p:sp>
      <p:sp>
        <p:nvSpPr>
          <p:cNvPr id="80905" name="Line 29">
            <a:extLst>
              <a:ext uri="{FF2B5EF4-FFF2-40B4-BE49-F238E27FC236}">
                <a16:creationId xmlns:a16="http://schemas.microsoft.com/office/drawing/2014/main" id="{803E61F3-3464-924F-B59F-58E79A6ADA44}"/>
              </a:ext>
            </a:extLst>
          </p:cNvPr>
          <p:cNvSpPr>
            <a:spLocks noChangeShapeType="1"/>
          </p:cNvSpPr>
          <p:nvPr/>
        </p:nvSpPr>
        <p:spPr bwMode="auto">
          <a:xfrm>
            <a:off x="533400" y="4267200"/>
            <a:ext cx="0" cy="2133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06" name="Text Box 30">
            <a:extLst>
              <a:ext uri="{FF2B5EF4-FFF2-40B4-BE49-F238E27FC236}">
                <a16:creationId xmlns:a16="http://schemas.microsoft.com/office/drawing/2014/main" id="{33F8F855-D1EA-924B-B7EB-7D6F765DB7A6}"/>
              </a:ext>
            </a:extLst>
          </p:cNvPr>
          <p:cNvSpPr txBox="1">
            <a:spLocks noChangeArrowheads="1"/>
          </p:cNvSpPr>
          <p:nvPr/>
        </p:nvSpPr>
        <p:spPr bwMode="auto">
          <a:xfrm>
            <a:off x="0" y="49530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T2</a:t>
            </a:r>
          </a:p>
        </p:txBody>
      </p:sp>
      <p:sp>
        <p:nvSpPr>
          <p:cNvPr id="80907" name="Text Box 31">
            <a:extLst>
              <a:ext uri="{FF2B5EF4-FFF2-40B4-BE49-F238E27FC236}">
                <a16:creationId xmlns:a16="http://schemas.microsoft.com/office/drawing/2014/main" id="{347CCDCB-5F49-BA48-B01C-181983DC6934}"/>
              </a:ext>
            </a:extLst>
          </p:cNvPr>
          <p:cNvSpPr txBox="1">
            <a:spLocks noChangeArrowheads="1"/>
          </p:cNvSpPr>
          <p:nvPr/>
        </p:nvSpPr>
        <p:spPr bwMode="auto">
          <a:xfrm>
            <a:off x="0" y="5410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T3</a:t>
            </a:r>
          </a:p>
        </p:txBody>
      </p:sp>
      <p:sp>
        <p:nvSpPr>
          <p:cNvPr id="80908" name="Text Box 32">
            <a:extLst>
              <a:ext uri="{FF2B5EF4-FFF2-40B4-BE49-F238E27FC236}">
                <a16:creationId xmlns:a16="http://schemas.microsoft.com/office/drawing/2014/main" id="{02EA2410-FD84-6245-8236-51A9BE59A4B2}"/>
              </a:ext>
            </a:extLst>
          </p:cNvPr>
          <p:cNvSpPr txBox="1">
            <a:spLocks noChangeArrowheads="1"/>
          </p:cNvSpPr>
          <p:nvPr/>
        </p:nvSpPr>
        <p:spPr bwMode="auto">
          <a:xfrm>
            <a:off x="0" y="5867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T4</a:t>
            </a:r>
          </a:p>
        </p:txBody>
      </p:sp>
      <p:sp>
        <p:nvSpPr>
          <p:cNvPr id="80909" name="Text Box 33">
            <a:extLst>
              <a:ext uri="{FF2B5EF4-FFF2-40B4-BE49-F238E27FC236}">
                <a16:creationId xmlns:a16="http://schemas.microsoft.com/office/drawing/2014/main" id="{D4606DAF-654C-F44E-9ED2-3C092D937E23}"/>
              </a:ext>
            </a:extLst>
          </p:cNvPr>
          <p:cNvSpPr txBox="1">
            <a:spLocks noChangeArrowheads="1"/>
          </p:cNvSpPr>
          <p:nvPr/>
        </p:nvSpPr>
        <p:spPr bwMode="auto">
          <a:xfrm>
            <a:off x="1828800" y="49530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0910" name="Text Box 34">
            <a:extLst>
              <a:ext uri="{FF2B5EF4-FFF2-40B4-BE49-F238E27FC236}">
                <a16:creationId xmlns:a16="http://schemas.microsoft.com/office/drawing/2014/main" id="{78111451-9F58-3F41-B992-044B65EFEF4E}"/>
              </a:ext>
            </a:extLst>
          </p:cNvPr>
          <p:cNvSpPr txBox="1">
            <a:spLocks noChangeArrowheads="1"/>
          </p:cNvSpPr>
          <p:nvPr/>
        </p:nvSpPr>
        <p:spPr bwMode="auto">
          <a:xfrm>
            <a:off x="2743200" y="54102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0911" name="Text Box 35">
            <a:extLst>
              <a:ext uri="{FF2B5EF4-FFF2-40B4-BE49-F238E27FC236}">
                <a16:creationId xmlns:a16="http://schemas.microsoft.com/office/drawing/2014/main" id="{48D16610-B234-0B44-A94D-D0CBC7EEC6B3}"/>
              </a:ext>
            </a:extLst>
          </p:cNvPr>
          <p:cNvSpPr txBox="1">
            <a:spLocks noChangeArrowheads="1"/>
          </p:cNvSpPr>
          <p:nvPr/>
        </p:nvSpPr>
        <p:spPr bwMode="auto">
          <a:xfrm>
            <a:off x="914400" y="4953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0912" name="Text Box 36">
            <a:extLst>
              <a:ext uri="{FF2B5EF4-FFF2-40B4-BE49-F238E27FC236}">
                <a16:creationId xmlns:a16="http://schemas.microsoft.com/office/drawing/2014/main" id="{B4564857-E4A7-E442-BDCE-E2641E35A59A}"/>
              </a:ext>
            </a:extLst>
          </p:cNvPr>
          <p:cNvSpPr txBox="1">
            <a:spLocks noChangeArrowheads="1"/>
          </p:cNvSpPr>
          <p:nvPr/>
        </p:nvSpPr>
        <p:spPr bwMode="auto">
          <a:xfrm>
            <a:off x="1828800" y="54102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0913" name="Text Box 37">
            <a:extLst>
              <a:ext uri="{FF2B5EF4-FFF2-40B4-BE49-F238E27FC236}">
                <a16:creationId xmlns:a16="http://schemas.microsoft.com/office/drawing/2014/main" id="{1E73A25D-68DC-CF4A-915C-DFB5A2DADA1D}"/>
              </a:ext>
            </a:extLst>
          </p:cNvPr>
          <p:cNvSpPr txBox="1">
            <a:spLocks noChangeArrowheads="1"/>
          </p:cNvSpPr>
          <p:nvPr/>
        </p:nvSpPr>
        <p:spPr bwMode="auto">
          <a:xfrm>
            <a:off x="2743200" y="5815013"/>
            <a:ext cx="4937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0914" name="Text Box 38">
            <a:extLst>
              <a:ext uri="{FF2B5EF4-FFF2-40B4-BE49-F238E27FC236}">
                <a16:creationId xmlns:a16="http://schemas.microsoft.com/office/drawing/2014/main" id="{59FB1400-9534-C44A-BDAB-0A52BB2BA0AE}"/>
              </a:ext>
            </a:extLst>
          </p:cNvPr>
          <p:cNvSpPr txBox="1">
            <a:spLocks noChangeArrowheads="1"/>
          </p:cNvSpPr>
          <p:nvPr/>
        </p:nvSpPr>
        <p:spPr bwMode="auto">
          <a:xfrm>
            <a:off x="914400" y="54102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80915" name="Text Box 39">
            <a:extLst>
              <a:ext uri="{FF2B5EF4-FFF2-40B4-BE49-F238E27FC236}">
                <a16:creationId xmlns:a16="http://schemas.microsoft.com/office/drawing/2014/main" id="{7B437732-097B-5C4B-91D6-CEE5F9BE302F}"/>
              </a:ext>
            </a:extLst>
          </p:cNvPr>
          <p:cNvSpPr txBox="1">
            <a:spLocks noChangeArrowheads="1"/>
          </p:cNvSpPr>
          <p:nvPr/>
        </p:nvSpPr>
        <p:spPr bwMode="auto">
          <a:xfrm>
            <a:off x="1828800" y="58166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80916" name="Text Box 40">
            <a:extLst>
              <a:ext uri="{FF2B5EF4-FFF2-40B4-BE49-F238E27FC236}">
                <a16:creationId xmlns:a16="http://schemas.microsoft.com/office/drawing/2014/main" id="{058BE655-B7F7-C84A-B053-1A332EABE28C}"/>
              </a:ext>
            </a:extLst>
          </p:cNvPr>
          <p:cNvSpPr txBox="1">
            <a:spLocks noChangeArrowheads="1"/>
          </p:cNvSpPr>
          <p:nvPr/>
        </p:nvSpPr>
        <p:spPr bwMode="auto">
          <a:xfrm>
            <a:off x="914400" y="58166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AutoShape 48">
            <a:extLst>
              <a:ext uri="{FF2B5EF4-FFF2-40B4-BE49-F238E27FC236}">
                <a16:creationId xmlns:a16="http://schemas.microsoft.com/office/drawing/2014/main" id="{B1D98557-EBAD-424C-AC96-D985198A37A6}"/>
              </a:ext>
            </a:extLst>
          </p:cNvPr>
          <p:cNvSpPr>
            <a:spLocks noChangeArrowheads="1"/>
          </p:cNvSpPr>
          <p:nvPr/>
        </p:nvSpPr>
        <p:spPr bwMode="auto">
          <a:xfrm>
            <a:off x="6324600" y="1295400"/>
            <a:ext cx="2514600" cy="762000"/>
          </a:xfrm>
          <a:prstGeom prst="wedgeRoundRectCallout">
            <a:avLst>
              <a:gd name="adj1" fmla="val -171968"/>
              <a:gd name="adj2" fmla="val 497292"/>
              <a:gd name="adj3" fmla="val 1666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One task/instruction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 40 mins</a:t>
            </a:r>
          </a:p>
        </p:txBody>
      </p:sp>
      <p:sp>
        <p:nvSpPr>
          <p:cNvPr id="44077" name="Rectangle 45">
            <a:extLst>
              <a:ext uri="{FF2B5EF4-FFF2-40B4-BE49-F238E27FC236}">
                <a16:creationId xmlns:a16="http://schemas.microsoft.com/office/drawing/2014/main" id="{CF869271-BF57-3A4C-9197-D12ABD666F50}"/>
              </a:ext>
            </a:extLst>
          </p:cNvPr>
          <p:cNvSpPr>
            <a:spLocks noChangeArrowheads="1"/>
          </p:cNvSpPr>
          <p:nvPr/>
        </p:nvSpPr>
        <p:spPr bwMode="auto">
          <a:xfrm>
            <a:off x="2286000" y="3733800"/>
            <a:ext cx="6858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 per instruction by pipeline =</a:t>
            </a: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Time per instr on unpipelined machine</a:t>
            </a: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Number of pipe stages</a:t>
            </a:r>
          </a:p>
          <a:p>
            <a:pPr marL="342900" marR="0" lvl="0" indent="-342900" algn="ctr" defTabSz="914400" rtl="0" eaLnBrk="1" fontAlgn="base" latinLnBrk="0" hangingPunct="1">
              <a:lnSpc>
                <a:spcPct val="100000"/>
              </a:lnSpc>
              <a:spcBef>
                <a:spcPct val="2000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Speed up by pipeline =</a:t>
            </a: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Number of pipe stages</a:t>
            </a:r>
          </a:p>
        </p:txBody>
      </p:sp>
      <p:sp>
        <p:nvSpPr>
          <p:cNvPr id="87043" name="Rectangle 2">
            <a:extLst>
              <a:ext uri="{FF2B5EF4-FFF2-40B4-BE49-F238E27FC236}">
                <a16:creationId xmlns:a16="http://schemas.microsoft.com/office/drawing/2014/main" id="{28D986B1-7E51-CE4B-94AA-4B115A46663B}"/>
              </a:ext>
            </a:extLst>
          </p:cNvPr>
          <p:cNvSpPr>
            <a:spLocks noGrp="1" noChangeArrowheads="1"/>
          </p:cNvSpPr>
          <p:nvPr>
            <p:ph type="title"/>
          </p:nvPr>
        </p:nvSpPr>
        <p:spPr/>
        <p:txBody>
          <a:bodyPr/>
          <a:lstStyle/>
          <a:p>
            <a:pPr eaLnBrk="1" hangingPunct="1"/>
            <a:r>
              <a:rPr lang="en-US" altLang="zh-CN"/>
              <a:t>Balanced Pipeline</a:t>
            </a:r>
          </a:p>
        </p:txBody>
      </p:sp>
      <p:sp>
        <p:nvSpPr>
          <p:cNvPr id="87044" name="Rectangle 3">
            <a:extLst>
              <a:ext uri="{FF2B5EF4-FFF2-40B4-BE49-F238E27FC236}">
                <a16:creationId xmlns:a16="http://schemas.microsoft.com/office/drawing/2014/main" id="{CFF6B899-A5E4-C647-895C-D63747A6BA22}"/>
              </a:ext>
            </a:extLst>
          </p:cNvPr>
          <p:cNvSpPr>
            <a:spLocks noGrp="1" noChangeArrowheads="1"/>
          </p:cNvSpPr>
          <p:nvPr>
            <p:ph type="body" idx="1"/>
          </p:nvPr>
        </p:nvSpPr>
        <p:spPr>
          <a:xfrm>
            <a:off x="457200" y="1600200"/>
            <a:ext cx="8686800" cy="4525963"/>
          </a:xfrm>
        </p:spPr>
        <p:txBody>
          <a:bodyPr/>
          <a:lstStyle/>
          <a:p>
            <a:pPr eaLnBrk="1" hangingPunct="1"/>
            <a:r>
              <a:rPr lang="en-US" altLang="zh-CN"/>
              <a:t>Equal-length pipe stages</a:t>
            </a:r>
          </a:p>
          <a:p>
            <a:pPr eaLnBrk="1" hangingPunct="1">
              <a:buFontTx/>
              <a:buNone/>
            </a:pPr>
            <a:r>
              <a:rPr lang="en-US" altLang="zh-CN"/>
              <a:t>	</a:t>
            </a:r>
            <a:r>
              <a:rPr lang="en-US" altLang="zh-CN" sz="2400"/>
              <a:t>e.g., Wash, dry, fold = 40 mins</a:t>
            </a:r>
          </a:p>
          <a:p>
            <a:pPr eaLnBrk="1" hangingPunct="1">
              <a:buFontTx/>
              <a:buNone/>
            </a:pPr>
            <a:r>
              <a:rPr lang="en-US" altLang="zh-CN" sz="2400"/>
              <a:t>	per unpipelined laundry time = 40x3 mins </a:t>
            </a:r>
          </a:p>
          <a:p>
            <a:pPr eaLnBrk="1" hangingPunct="1">
              <a:buFontTx/>
              <a:buNone/>
            </a:pPr>
            <a:r>
              <a:rPr lang="en-US" altLang="zh-CN" sz="2400"/>
              <a:t>	3 pipe stages – wash, dry, fold</a:t>
            </a:r>
          </a:p>
        </p:txBody>
      </p:sp>
      <p:grpSp>
        <p:nvGrpSpPr>
          <p:cNvPr id="87045" name="Group 17">
            <a:extLst>
              <a:ext uri="{FF2B5EF4-FFF2-40B4-BE49-F238E27FC236}">
                <a16:creationId xmlns:a16="http://schemas.microsoft.com/office/drawing/2014/main" id="{2F346622-9016-7D46-A7CB-B9EC415C69D8}"/>
              </a:ext>
            </a:extLst>
          </p:cNvPr>
          <p:cNvGrpSpPr>
            <a:grpSpLocks/>
          </p:cNvGrpSpPr>
          <p:nvPr/>
        </p:nvGrpSpPr>
        <p:grpSpPr bwMode="auto">
          <a:xfrm>
            <a:off x="1828800" y="3657600"/>
            <a:ext cx="673100" cy="800100"/>
            <a:chOff x="4228" y="2820"/>
            <a:chExt cx="424" cy="504"/>
          </a:xfrm>
        </p:grpSpPr>
        <p:grpSp>
          <p:nvGrpSpPr>
            <p:cNvPr id="87080" name="Group 18">
              <a:extLst>
                <a:ext uri="{FF2B5EF4-FFF2-40B4-BE49-F238E27FC236}">
                  <a16:creationId xmlns:a16="http://schemas.microsoft.com/office/drawing/2014/main" id="{DB92E4A4-D14B-0F40-ADDD-02B59F78A746}"/>
                </a:ext>
              </a:extLst>
            </p:cNvPr>
            <p:cNvGrpSpPr>
              <a:grpSpLocks/>
            </p:cNvGrpSpPr>
            <p:nvPr/>
          </p:nvGrpSpPr>
          <p:grpSpPr bwMode="auto">
            <a:xfrm>
              <a:off x="4228" y="2820"/>
              <a:ext cx="424" cy="504"/>
              <a:chOff x="4228" y="2820"/>
              <a:chExt cx="424" cy="504"/>
            </a:xfrm>
          </p:grpSpPr>
          <p:sp>
            <p:nvSpPr>
              <p:cNvPr id="87083" name="AutoShape 19">
                <a:extLst>
                  <a:ext uri="{FF2B5EF4-FFF2-40B4-BE49-F238E27FC236}">
                    <a16:creationId xmlns:a16="http://schemas.microsoft.com/office/drawing/2014/main" id="{C5D0BCFF-C7E3-5B4F-856F-99542907B66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4" name="AutoShape 20">
                <a:extLst>
                  <a:ext uri="{FF2B5EF4-FFF2-40B4-BE49-F238E27FC236}">
                    <a16:creationId xmlns:a16="http://schemas.microsoft.com/office/drawing/2014/main" id="{A970179B-FAF2-B64D-B0B3-A520555892F8}"/>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81" name="Oval 21">
              <a:extLst>
                <a:ext uri="{FF2B5EF4-FFF2-40B4-BE49-F238E27FC236}">
                  <a16:creationId xmlns:a16="http://schemas.microsoft.com/office/drawing/2014/main" id="{8DC7D12F-95F6-6A40-82F9-8C579A02C70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2" name="AutoShape 22">
              <a:extLst>
                <a:ext uri="{FF2B5EF4-FFF2-40B4-BE49-F238E27FC236}">
                  <a16:creationId xmlns:a16="http://schemas.microsoft.com/office/drawing/2014/main" id="{99E63DE4-9559-2040-B47A-045E38BDE8B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7046" name="Group 23">
            <a:extLst>
              <a:ext uri="{FF2B5EF4-FFF2-40B4-BE49-F238E27FC236}">
                <a16:creationId xmlns:a16="http://schemas.microsoft.com/office/drawing/2014/main" id="{6F69B444-6F37-214D-9E3D-35E86A144C6A}"/>
              </a:ext>
            </a:extLst>
          </p:cNvPr>
          <p:cNvGrpSpPr>
            <a:grpSpLocks/>
          </p:cNvGrpSpPr>
          <p:nvPr/>
        </p:nvGrpSpPr>
        <p:grpSpPr bwMode="auto">
          <a:xfrm>
            <a:off x="2743200" y="3733800"/>
            <a:ext cx="661988" cy="649288"/>
            <a:chOff x="4319" y="3408"/>
            <a:chExt cx="417" cy="409"/>
          </a:xfrm>
        </p:grpSpPr>
        <p:grpSp>
          <p:nvGrpSpPr>
            <p:cNvPr id="87072" name="Group 24">
              <a:extLst>
                <a:ext uri="{FF2B5EF4-FFF2-40B4-BE49-F238E27FC236}">
                  <a16:creationId xmlns:a16="http://schemas.microsoft.com/office/drawing/2014/main" id="{04901B72-810B-BB49-8498-3400779723A1}"/>
                </a:ext>
              </a:extLst>
            </p:cNvPr>
            <p:cNvGrpSpPr>
              <a:grpSpLocks/>
            </p:cNvGrpSpPr>
            <p:nvPr/>
          </p:nvGrpSpPr>
          <p:grpSpPr bwMode="auto">
            <a:xfrm>
              <a:off x="4321" y="3601"/>
              <a:ext cx="415" cy="216"/>
              <a:chOff x="4321" y="3601"/>
              <a:chExt cx="415" cy="216"/>
            </a:xfrm>
          </p:grpSpPr>
          <p:sp>
            <p:nvSpPr>
              <p:cNvPr id="87076" name="Freeform 25">
                <a:extLst>
                  <a:ext uri="{FF2B5EF4-FFF2-40B4-BE49-F238E27FC236}">
                    <a16:creationId xmlns:a16="http://schemas.microsoft.com/office/drawing/2014/main" id="{DC6EA29C-3524-A041-AE07-E0E2B2802973}"/>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7" name="Rectangle 26">
                <a:extLst>
                  <a:ext uri="{FF2B5EF4-FFF2-40B4-BE49-F238E27FC236}">
                    <a16:creationId xmlns:a16="http://schemas.microsoft.com/office/drawing/2014/main" id="{9567AD72-D9B3-6542-A0D5-F108BB5DB162}"/>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8" name="Rectangle 27">
                <a:extLst>
                  <a:ext uri="{FF2B5EF4-FFF2-40B4-BE49-F238E27FC236}">
                    <a16:creationId xmlns:a16="http://schemas.microsoft.com/office/drawing/2014/main" id="{D8746A2A-A6A4-374A-8B87-57E34560DA5D}"/>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9" name="Rectangle 28">
                <a:extLst>
                  <a:ext uri="{FF2B5EF4-FFF2-40B4-BE49-F238E27FC236}">
                    <a16:creationId xmlns:a16="http://schemas.microsoft.com/office/drawing/2014/main" id="{647EB1A0-073F-4B40-B869-B2A7072BB07B}"/>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7073" name="Group 29">
              <a:extLst>
                <a:ext uri="{FF2B5EF4-FFF2-40B4-BE49-F238E27FC236}">
                  <a16:creationId xmlns:a16="http://schemas.microsoft.com/office/drawing/2014/main" id="{BB27DF18-ECBC-6B4D-8A99-66AFA0B5C8AD}"/>
                </a:ext>
              </a:extLst>
            </p:cNvPr>
            <p:cNvGrpSpPr>
              <a:grpSpLocks/>
            </p:cNvGrpSpPr>
            <p:nvPr/>
          </p:nvGrpSpPr>
          <p:grpSpPr bwMode="auto">
            <a:xfrm>
              <a:off x="4319" y="3408"/>
              <a:ext cx="217" cy="409"/>
              <a:chOff x="4319" y="3408"/>
              <a:chExt cx="217" cy="409"/>
            </a:xfrm>
          </p:grpSpPr>
          <p:sp>
            <p:nvSpPr>
              <p:cNvPr id="87074" name="Oval 30">
                <a:extLst>
                  <a:ext uri="{FF2B5EF4-FFF2-40B4-BE49-F238E27FC236}">
                    <a16:creationId xmlns:a16="http://schemas.microsoft.com/office/drawing/2014/main" id="{B268D870-8857-4246-9650-7E8033CD223E}"/>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5" name="Freeform 31">
                <a:extLst>
                  <a:ext uri="{FF2B5EF4-FFF2-40B4-BE49-F238E27FC236}">
                    <a16:creationId xmlns:a16="http://schemas.microsoft.com/office/drawing/2014/main" id="{E1DFA612-C6EA-4649-876D-843165902CE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87047" name="Group 32">
            <a:extLst>
              <a:ext uri="{FF2B5EF4-FFF2-40B4-BE49-F238E27FC236}">
                <a16:creationId xmlns:a16="http://schemas.microsoft.com/office/drawing/2014/main" id="{1666D790-812B-534D-AD78-4F8365626BC9}"/>
              </a:ext>
            </a:extLst>
          </p:cNvPr>
          <p:cNvGrpSpPr>
            <a:grpSpLocks/>
          </p:cNvGrpSpPr>
          <p:nvPr/>
        </p:nvGrpSpPr>
        <p:grpSpPr bwMode="auto">
          <a:xfrm>
            <a:off x="914400" y="3657600"/>
            <a:ext cx="673100" cy="800100"/>
            <a:chOff x="4212" y="2144"/>
            <a:chExt cx="424" cy="504"/>
          </a:xfrm>
        </p:grpSpPr>
        <p:grpSp>
          <p:nvGrpSpPr>
            <p:cNvPr id="87066" name="Group 33">
              <a:extLst>
                <a:ext uri="{FF2B5EF4-FFF2-40B4-BE49-F238E27FC236}">
                  <a16:creationId xmlns:a16="http://schemas.microsoft.com/office/drawing/2014/main" id="{2C1E8143-6D4F-9D44-9005-98C064B509EC}"/>
                </a:ext>
              </a:extLst>
            </p:cNvPr>
            <p:cNvGrpSpPr>
              <a:grpSpLocks/>
            </p:cNvGrpSpPr>
            <p:nvPr/>
          </p:nvGrpSpPr>
          <p:grpSpPr bwMode="auto">
            <a:xfrm>
              <a:off x="4212" y="2144"/>
              <a:ext cx="424" cy="504"/>
              <a:chOff x="4212" y="2144"/>
              <a:chExt cx="424" cy="504"/>
            </a:xfrm>
          </p:grpSpPr>
          <p:grpSp>
            <p:nvGrpSpPr>
              <p:cNvPr id="87068" name="Group 34">
                <a:extLst>
                  <a:ext uri="{FF2B5EF4-FFF2-40B4-BE49-F238E27FC236}">
                    <a16:creationId xmlns:a16="http://schemas.microsoft.com/office/drawing/2014/main" id="{62449A42-7DDE-FF44-9545-01C7CA95A614}"/>
                  </a:ext>
                </a:extLst>
              </p:cNvPr>
              <p:cNvGrpSpPr>
                <a:grpSpLocks/>
              </p:cNvGrpSpPr>
              <p:nvPr/>
            </p:nvGrpSpPr>
            <p:grpSpPr bwMode="auto">
              <a:xfrm>
                <a:off x="4212" y="2144"/>
                <a:ext cx="424" cy="504"/>
                <a:chOff x="4212" y="2144"/>
                <a:chExt cx="424" cy="504"/>
              </a:xfrm>
            </p:grpSpPr>
            <p:sp>
              <p:nvSpPr>
                <p:cNvPr id="87070" name="AutoShape 35">
                  <a:extLst>
                    <a:ext uri="{FF2B5EF4-FFF2-40B4-BE49-F238E27FC236}">
                      <a16:creationId xmlns:a16="http://schemas.microsoft.com/office/drawing/2014/main" id="{1BB996C6-0641-0D49-AE57-AB343878C40B}"/>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1" name="AutoShape 36">
                  <a:extLst>
                    <a:ext uri="{FF2B5EF4-FFF2-40B4-BE49-F238E27FC236}">
                      <a16:creationId xmlns:a16="http://schemas.microsoft.com/office/drawing/2014/main" id="{CA0648CF-7802-A541-AC47-AC40F716928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69" name="AutoShape 37">
                <a:extLst>
                  <a:ext uri="{FF2B5EF4-FFF2-40B4-BE49-F238E27FC236}">
                    <a16:creationId xmlns:a16="http://schemas.microsoft.com/office/drawing/2014/main" id="{0DE7EB7C-519E-BC49-8643-4BC1E4E66FA6}"/>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67" name="Oval 38">
              <a:extLst>
                <a:ext uri="{FF2B5EF4-FFF2-40B4-BE49-F238E27FC236}">
                  <a16:creationId xmlns:a16="http://schemas.microsoft.com/office/drawing/2014/main" id="{C44562EF-8838-3B43-B40D-28121A74758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48" name="Text Box 26">
            <a:extLst>
              <a:ext uri="{FF2B5EF4-FFF2-40B4-BE49-F238E27FC236}">
                <a16:creationId xmlns:a16="http://schemas.microsoft.com/office/drawing/2014/main" id="{23F08FCD-E0E8-8243-8A55-560D00F33636}"/>
              </a:ext>
            </a:extLst>
          </p:cNvPr>
          <p:cNvSpPr txBox="1">
            <a:spLocks noChangeArrowheads="1"/>
          </p:cNvSpPr>
          <p:nvPr/>
        </p:nvSpPr>
        <p:spPr bwMode="auto">
          <a:xfrm>
            <a:off x="914400" y="4495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7049" name="Text Box 27">
            <a:extLst>
              <a:ext uri="{FF2B5EF4-FFF2-40B4-BE49-F238E27FC236}">
                <a16:creationId xmlns:a16="http://schemas.microsoft.com/office/drawing/2014/main" id="{CC11BC8C-4714-5541-9867-EF9854E3F9DD}"/>
              </a:ext>
            </a:extLst>
          </p:cNvPr>
          <p:cNvSpPr txBox="1">
            <a:spLocks noChangeArrowheads="1"/>
          </p:cNvSpPr>
          <p:nvPr/>
        </p:nvSpPr>
        <p:spPr bwMode="auto">
          <a:xfrm>
            <a:off x="0" y="44958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T1</a:t>
            </a:r>
          </a:p>
        </p:txBody>
      </p:sp>
      <p:sp>
        <p:nvSpPr>
          <p:cNvPr id="87050" name="Text Box 28">
            <a:extLst>
              <a:ext uri="{FF2B5EF4-FFF2-40B4-BE49-F238E27FC236}">
                <a16:creationId xmlns:a16="http://schemas.microsoft.com/office/drawing/2014/main" id="{03C1E0C0-6CCC-F747-934D-2F5025F26C84}"/>
              </a:ext>
            </a:extLst>
          </p:cNvPr>
          <p:cNvSpPr txBox="1">
            <a:spLocks noChangeArrowheads="1"/>
          </p:cNvSpPr>
          <p:nvPr/>
        </p:nvSpPr>
        <p:spPr bwMode="auto">
          <a:xfrm>
            <a:off x="0" y="3962400"/>
            <a:ext cx="134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40min</a:t>
            </a:r>
          </a:p>
        </p:txBody>
      </p:sp>
      <p:sp>
        <p:nvSpPr>
          <p:cNvPr id="87051" name="Line 29">
            <a:extLst>
              <a:ext uri="{FF2B5EF4-FFF2-40B4-BE49-F238E27FC236}">
                <a16:creationId xmlns:a16="http://schemas.microsoft.com/office/drawing/2014/main" id="{CEA1405C-0AF9-BF44-ABE8-8D7A85715959}"/>
              </a:ext>
            </a:extLst>
          </p:cNvPr>
          <p:cNvSpPr>
            <a:spLocks noChangeShapeType="1"/>
          </p:cNvSpPr>
          <p:nvPr/>
        </p:nvSpPr>
        <p:spPr bwMode="auto">
          <a:xfrm>
            <a:off x="533400" y="4267200"/>
            <a:ext cx="0" cy="2133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2" name="Text Box 30">
            <a:extLst>
              <a:ext uri="{FF2B5EF4-FFF2-40B4-BE49-F238E27FC236}">
                <a16:creationId xmlns:a16="http://schemas.microsoft.com/office/drawing/2014/main" id="{6ADEE910-A5B8-A840-8D76-3D75F69C6213}"/>
              </a:ext>
            </a:extLst>
          </p:cNvPr>
          <p:cNvSpPr txBox="1">
            <a:spLocks noChangeArrowheads="1"/>
          </p:cNvSpPr>
          <p:nvPr/>
        </p:nvSpPr>
        <p:spPr bwMode="auto">
          <a:xfrm>
            <a:off x="0" y="49530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T2</a:t>
            </a:r>
          </a:p>
        </p:txBody>
      </p:sp>
      <p:sp>
        <p:nvSpPr>
          <p:cNvPr id="87053" name="Text Box 31">
            <a:extLst>
              <a:ext uri="{FF2B5EF4-FFF2-40B4-BE49-F238E27FC236}">
                <a16:creationId xmlns:a16="http://schemas.microsoft.com/office/drawing/2014/main" id="{8647109B-6DD4-1C44-9D15-335711C2A753}"/>
              </a:ext>
            </a:extLst>
          </p:cNvPr>
          <p:cNvSpPr txBox="1">
            <a:spLocks noChangeArrowheads="1"/>
          </p:cNvSpPr>
          <p:nvPr/>
        </p:nvSpPr>
        <p:spPr bwMode="auto">
          <a:xfrm>
            <a:off x="0" y="5410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T3</a:t>
            </a:r>
          </a:p>
        </p:txBody>
      </p:sp>
      <p:sp>
        <p:nvSpPr>
          <p:cNvPr id="87054" name="Text Box 32">
            <a:extLst>
              <a:ext uri="{FF2B5EF4-FFF2-40B4-BE49-F238E27FC236}">
                <a16:creationId xmlns:a16="http://schemas.microsoft.com/office/drawing/2014/main" id="{0573BC5B-C6A1-FA4F-AD6A-583C5122EDF2}"/>
              </a:ext>
            </a:extLst>
          </p:cNvPr>
          <p:cNvSpPr txBox="1">
            <a:spLocks noChangeArrowheads="1"/>
          </p:cNvSpPr>
          <p:nvPr/>
        </p:nvSpPr>
        <p:spPr bwMode="auto">
          <a:xfrm>
            <a:off x="0" y="5867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T4</a:t>
            </a:r>
          </a:p>
        </p:txBody>
      </p:sp>
      <p:sp>
        <p:nvSpPr>
          <p:cNvPr id="87055" name="Text Box 34">
            <a:extLst>
              <a:ext uri="{FF2B5EF4-FFF2-40B4-BE49-F238E27FC236}">
                <a16:creationId xmlns:a16="http://schemas.microsoft.com/office/drawing/2014/main" id="{C38784E4-5C04-7D4B-9FAB-157C1948FE16}"/>
              </a:ext>
            </a:extLst>
          </p:cNvPr>
          <p:cNvSpPr txBox="1">
            <a:spLocks noChangeArrowheads="1"/>
          </p:cNvSpPr>
          <p:nvPr/>
        </p:nvSpPr>
        <p:spPr bwMode="auto">
          <a:xfrm>
            <a:off x="1828800" y="49530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7056" name="Text Box 35">
            <a:extLst>
              <a:ext uri="{FF2B5EF4-FFF2-40B4-BE49-F238E27FC236}">
                <a16:creationId xmlns:a16="http://schemas.microsoft.com/office/drawing/2014/main" id="{0847407F-DB18-F943-A4A7-FCEE0740E8EE}"/>
              </a:ext>
            </a:extLst>
          </p:cNvPr>
          <p:cNvSpPr txBox="1">
            <a:spLocks noChangeArrowheads="1"/>
          </p:cNvSpPr>
          <p:nvPr/>
        </p:nvSpPr>
        <p:spPr bwMode="auto">
          <a:xfrm>
            <a:off x="2743200" y="54102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7057" name="Text Box 36">
            <a:extLst>
              <a:ext uri="{FF2B5EF4-FFF2-40B4-BE49-F238E27FC236}">
                <a16:creationId xmlns:a16="http://schemas.microsoft.com/office/drawing/2014/main" id="{F0DFFC64-2EBE-8D4A-996B-96500AB9CCD9}"/>
              </a:ext>
            </a:extLst>
          </p:cNvPr>
          <p:cNvSpPr txBox="1">
            <a:spLocks noChangeArrowheads="1"/>
          </p:cNvSpPr>
          <p:nvPr/>
        </p:nvSpPr>
        <p:spPr bwMode="auto">
          <a:xfrm>
            <a:off x="914400" y="4953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7058" name="Text Box 38">
            <a:extLst>
              <a:ext uri="{FF2B5EF4-FFF2-40B4-BE49-F238E27FC236}">
                <a16:creationId xmlns:a16="http://schemas.microsoft.com/office/drawing/2014/main" id="{6C83B778-8C36-C942-852E-2F046AC39D2B}"/>
              </a:ext>
            </a:extLst>
          </p:cNvPr>
          <p:cNvSpPr txBox="1">
            <a:spLocks noChangeArrowheads="1"/>
          </p:cNvSpPr>
          <p:nvPr/>
        </p:nvSpPr>
        <p:spPr bwMode="auto">
          <a:xfrm>
            <a:off x="1828800" y="54102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7059" name="Text Box 39">
            <a:extLst>
              <a:ext uri="{FF2B5EF4-FFF2-40B4-BE49-F238E27FC236}">
                <a16:creationId xmlns:a16="http://schemas.microsoft.com/office/drawing/2014/main" id="{B4F6E94D-F19D-6048-9B4C-C0C9D5E46DA9}"/>
              </a:ext>
            </a:extLst>
          </p:cNvPr>
          <p:cNvSpPr txBox="1">
            <a:spLocks noChangeArrowheads="1"/>
          </p:cNvSpPr>
          <p:nvPr/>
        </p:nvSpPr>
        <p:spPr bwMode="auto">
          <a:xfrm>
            <a:off x="2743200" y="5815013"/>
            <a:ext cx="4937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7060" name="Text Box 40">
            <a:extLst>
              <a:ext uri="{FF2B5EF4-FFF2-40B4-BE49-F238E27FC236}">
                <a16:creationId xmlns:a16="http://schemas.microsoft.com/office/drawing/2014/main" id="{45F61BB3-3611-D744-8950-66C08DE509C6}"/>
              </a:ext>
            </a:extLst>
          </p:cNvPr>
          <p:cNvSpPr txBox="1">
            <a:spLocks noChangeArrowheads="1"/>
          </p:cNvSpPr>
          <p:nvPr/>
        </p:nvSpPr>
        <p:spPr bwMode="auto">
          <a:xfrm>
            <a:off x="914400" y="54102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87061" name="Text Box 42">
            <a:extLst>
              <a:ext uri="{FF2B5EF4-FFF2-40B4-BE49-F238E27FC236}">
                <a16:creationId xmlns:a16="http://schemas.microsoft.com/office/drawing/2014/main" id="{AF77B2A4-F981-4C4D-9979-F0AC41A80F03}"/>
              </a:ext>
            </a:extLst>
          </p:cNvPr>
          <p:cNvSpPr txBox="1">
            <a:spLocks noChangeArrowheads="1"/>
          </p:cNvSpPr>
          <p:nvPr/>
        </p:nvSpPr>
        <p:spPr bwMode="auto">
          <a:xfrm>
            <a:off x="1828800" y="58166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87062" name="Text Box 43">
            <a:extLst>
              <a:ext uri="{FF2B5EF4-FFF2-40B4-BE49-F238E27FC236}">
                <a16:creationId xmlns:a16="http://schemas.microsoft.com/office/drawing/2014/main" id="{EC7F16AA-1358-3747-A35B-D23559C73658}"/>
              </a:ext>
            </a:extLst>
          </p:cNvPr>
          <p:cNvSpPr txBox="1">
            <a:spLocks noChangeArrowheads="1"/>
          </p:cNvSpPr>
          <p:nvPr/>
        </p:nvSpPr>
        <p:spPr bwMode="auto">
          <a:xfrm>
            <a:off x="914400" y="58166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44076" name="Rectangle 44">
            <a:extLst>
              <a:ext uri="{FF2B5EF4-FFF2-40B4-BE49-F238E27FC236}">
                <a16:creationId xmlns:a16="http://schemas.microsoft.com/office/drawing/2014/main" id="{C8379392-5D85-D64C-A636-B526F8BA8D80}"/>
              </a:ext>
            </a:extLst>
          </p:cNvPr>
          <p:cNvSpPr>
            <a:spLocks noChangeArrowheads="1"/>
          </p:cNvSpPr>
          <p:nvPr/>
        </p:nvSpPr>
        <p:spPr bwMode="auto">
          <a:xfrm>
            <a:off x="3429000" y="3581400"/>
            <a:ext cx="5715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Performance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4078" name="Line 46">
            <a:extLst>
              <a:ext uri="{FF2B5EF4-FFF2-40B4-BE49-F238E27FC236}">
                <a16:creationId xmlns:a16="http://schemas.microsoft.com/office/drawing/2014/main" id="{A55764CB-F4BD-834D-9C0D-589D5306EAD5}"/>
              </a:ext>
            </a:extLst>
          </p:cNvPr>
          <p:cNvSpPr>
            <a:spLocks noChangeShapeType="1"/>
          </p:cNvSpPr>
          <p:nvPr/>
        </p:nvSpPr>
        <p:spPr bwMode="auto">
          <a:xfrm>
            <a:off x="2971800" y="5181600"/>
            <a:ext cx="586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5" name="AutoShape 47">
            <a:extLst>
              <a:ext uri="{FF2B5EF4-FFF2-40B4-BE49-F238E27FC236}">
                <a16:creationId xmlns:a16="http://schemas.microsoft.com/office/drawing/2014/main" id="{035F88FD-364C-BD41-9DAE-958C6079B12B}"/>
              </a:ext>
            </a:extLst>
          </p:cNvPr>
          <p:cNvSpPr>
            <a:spLocks noChangeArrowheads="1"/>
          </p:cNvSpPr>
          <p:nvPr/>
        </p:nvSpPr>
        <p:spPr bwMode="auto">
          <a:xfrm>
            <a:off x="0" y="5486400"/>
            <a:ext cx="3276600" cy="838200"/>
          </a:xfrm>
          <a:prstGeom prst="flowChartAlternateProcess">
            <a:avLst/>
          </a:prstGeom>
          <a:noFill/>
          <a:ln w="7620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7" grpId="0"/>
      <p:bldP spid="440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Tree>
    <p:extLst>
      <p:ext uri="{BB962C8B-B14F-4D97-AF65-F5344CB8AC3E}">
        <p14:creationId xmlns:p14="http://schemas.microsoft.com/office/powerpoint/2010/main" val="2971411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DD36EE-FC1E-B849-B9BE-D340303F9869}"/>
              </a:ext>
            </a:extLst>
          </p:cNvPr>
          <p:cNvPicPr>
            <a:picLocks noChangeAspect="1"/>
          </p:cNvPicPr>
          <p:nvPr/>
        </p:nvPicPr>
        <p:blipFill>
          <a:blip r:embed="rId3"/>
          <a:stretch>
            <a:fillRect/>
          </a:stretch>
        </p:blipFill>
        <p:spPr>
          <a:xfrm>
            <a:off x="0" y="1676400"/>
            <a:ext cx="9144000" cy="5136048"/>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3000"/>
          </a:xfrm>
        </p:spPr>
        <p:txBody>
          <a:bodyPr/>
          <a:lstStyle/>
          <a:p>
            <a:r>
              <a:rPr lang="en-CN" dirty="0"/>
              <a:t>Example RISC-V Data Path </a:t>
            </a:r>
          </a:p>
        </p:txBody>
      </p:sp>
    </p:spTree>
    <p:extLst>
      <p:ext uri="{BB962C8B-B14F-4D97-AF65-F5344CB8AC3E}">
        <p14:creationId xmlns:p14="http://schemas.microsoft.com/office/powerpoint/2010/main" val="1879420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CN" dirty="0">
                <a:solidFill>
                  <a:schemeClr val="bg1"/>
                </a:solidFill>
              </a:rPr>
              <a:t>Example</a:t>
            </a:r>
            <a:r>
              <a:rPr lang="en-CN" dirty="0"/>
              <a:t> RISC-V Data Path </a:t>
            </a:r>
          </a:p>
        </p:txBody>
      </p:sp>
      <p:sp>
        <p:nvSpPr>
          <p:cNvPr id="4" name="Title 1">
            <a:extLst>
              <a:ext uri="{FF2B5EF4-FFF2-40B4-BE49-F238E27FC236}">
                <a16:creationId xmlns:a16="http://schemas.microsoft.com/office/drawing/2014/main" id="{A8DA340E-6AAF-1343-9C27-F8AFC46F572D}"/>
              </a:ext>
            </a:extLst>
          </p:cNvPr>
          <p:cNvSpPr txBox="1">
            <a:spLocks/>
          </p:cNvSpPr>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CN" kern="0" dirty="0"/>
              <a:t>Pipelined</a:t>
            </a:r>
          </a:p>
        </p:txBody>
      </p:sp>
      <p:pic>
        <p:nvPicPr>
          <p:cNvPr id="3" name="Picture 2">
            <a:extLst>
              <a:ext uri="{FF2B5EF4-FFF2-40B4-BE49-F238E27FC236}">
                <a16:creationId xmlns:a16="http://schemas.microsoft.com/office/drawing/2014/main" id="{7BBD799C-341E-CA4D-B0FB-2FD70310D6FA}"/>
              </a:ext>
            </a:extLst>
          </p:cNvPr>
          <p:cNvPicPr>
            <a:picLocks noChangeAspect="1"/>
          </p:cNvPicPr>
          <p:nvPr/>
        </p:nvPicPr>
        <p:blipFill>
          <a:blip r:embed="rId3"/>
          <a:stretch>
            <a:fillRect/>
          </a:stretch>
        </p:blipFill>
        <p:spPr>
          <a:xfrm>
            <a:off x="0" y="1673562"/>
            <a:ext cx="9144000" cy="4738929"/>
          </a:xfrm>
          <a:prstGeom prst="rect">
            <a:avLst/>
          </a:prstGeom>
        </p:spPr>
      </p:pic>
    </p:spTree>
    <p:extLst>
      <p:ext uri="{BB962C8B-B14F-4D97-AF65-F5344CB8AC3E}">
        <p14:creationId xmlns:p14="http://schemas.microsoft.com/office/powerpoint/2010/main" val="36039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2F7D7-E9C6-E449-A073-F10A4CAABA67}"/>
              </a:ext>
            </a:extLst>
          </p:cNvPr>
          <p:cNvPicPr>
            <a:picLocks noChangeAspect="1"/>
          </p:cNvPicPr>
          <p:nvPr/>
        </p:nvPicPr>
        <p:blipFill>
          <a:blip r:embed="rId3"/>
          <a:stretch>
            <a:fillRect/>
          </a:stretch>
        </p:blipFill>
        <p:spPr>
          <a:xfrm>
            <a:off x="381000" y="1321110"/>
            <a:ext cx="8382000"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CN" dirty="0">
                <a:solidFill>
                  <a:schemeClr val="bg1"/>
                </a:solidFill>
              </a:rPr>
              <a:t>Example</a:t>
            </a:r>
            <a:r>
              <a:rPr lang="en-CN" dirty="0"/>
              <a:t> RISC-V Data Path </a:t>
            </a:r>
          </a:p>
        </p:txBody>
      </p:sp>
      <p:sp>
        <p:nvSpPr>
          <p:cNvPr id="4" name="Title 1">
            <a:extLst>
              <a:ext uri="{FF2B5EF4-FFF2-40B4-BE49-F238E27FC236}">
                <a16:creationId xmlns:a16="http://schemas.microsoft.com/office/drawing/2014/main" id="{A8DA340E-6AAF-1343-9C27-F8AFC46F572D}"/>
              </a:ext>
            </a:extLst>
          </p:cNvPr>
          <p:cNvSpPr txBox="1">
            <a:spLocks/>
          </p:cNvSpPr>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CN" kern="0" dirty="0"/>
              <a:t>Pipelined</a:t>
            </a:r>
          </a:p>
        </p:txBody>
      </p:sp>
    </p:spTree>
    <p:extLst>
      <p:ext uri="{BB962C8B-B14F-4D97-AF65-F5344CB8AC3E}">
        <p14:creationId xmlns:p14="http://schemas.microsoft.com/office/powerpoint/2010/main" val="3002443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6" name="TextBox 5">
            <a:extLst>
              <a:ext uri="{FF2B5EF4-FFF2-40B4-BE49-F238E27FC236}">
                <a16:creationId xmlns:a16="http://schemas.microsoft.com/office/drawing/2014/main" id="{77F08A94-F47D-6944-AA65-14AAAEBC6B14}"/>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2425693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4419600" y="2154102"/>
            <a:ext cx="22860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4419600" y="2154101"/>
            <a:ext cx="22860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a:extLst>
              <a:ext uri="{FF2B5EF4-FFF2-40B4-BE49-F238E27FC236}">
                <a16:creationId xmlns:a16="http://schemas.microsoft.com/office/drawing/2014/main" id="{CAA0BEFF-6574-074F-8589-D00624EE1D8A}"/>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3369693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2819400" y="331026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3245494" y="358490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a:extLst>
              <a:ext uri="{FF2B5EF4-FFF2-40B4-BE49-F238E27FC236}">
                <a16:creationId xmlns:a16="http://schemas.microsoft.com/office/drawing/2014/main" id="{44CFD44C-FD54-4945-B574-14187B11F14F}"/>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1364519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2819400" y="4479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3276600" y="5029200"/>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a:extLst>
              <a:ext uri="{FF2B5EF4-FFF2-40B4-BE49-F238E27FC236}">
                <a16:creationId xmlns:a16="http://schemas.microsoft.com/office/drawing/2014/main" id="{97344683-930C-6D48-9B24-64F6B3755408}"/>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2200609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2819400" y="5622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3276600" y="643096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a:extLst>
              <a:ext uri="{FF2B5EF4-FFF2-40B4-BE49-F238E27FC236}">
                <a16:creationId xmlns:a16="http://schemas.microsoft.com/office/drawing/2014/main" id="{A0459842-CB6C-374C-8BA8-AD3091D83241}"/>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524366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2819400" y="5622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3276600" y="643096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椭圆 8">
            <a:extLst>
              <a:ext uri="{FF2B5EF4-FFF2-40B4-BE49-F238E27FC236}">
                <a16:creationId xmlns:a16="http://schemas.microsoft.com/office/drawing/2014/main" id="{BFCA7CA7-058D-6348-B5EE-967BE2360A2A}"/>
              </a:ext>
            </a:extLst>
          </p:cNvPr>
          <p:cNvSpPr/>
          <p:nvPr/>
        </p:nvSpPr>
        <p:spPr>
          <a:xfrm>
            <a:off x="2819400" y="4479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椭圆 8">
            <a:extLst>
              <a:ext uri="{FF2B5EF4-FFF2-40B4-BE49-F238E27FC236}">
                <a16:creationId xmlns:a16="http://schemas.microsoft.com/office/drawing/2014/main" id="{BCE46C9D-1DF9-A14B-9C3D-F2916B80FCF4}"/>
              </a:ext>
            </a:extLst>
          </p:cNvPr>
          <p:cNvSpPr/>
          <p:nvPr/>
        </p:nvSpPr>
        <p:spPr>
          <a:xfrm>
            <a:off x="3276600" y="5029200"/>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椭圆 8">
            <a:extLst>
              <a:ext uri="{FF2B5EF4-FFF2-40B4-BE49-F238E27FC236}">
                <a16:creationId xmlns:a16="http://schemas.microsoft.com/office/drawing/2014/main" id="{DAD7AA7E-F343-E549-B699-836FF67010D4}"/>
              </a:ext>
            </a:extLst>
          </p:cNvPr>
          <p:cNvSpPr/>
          <p:nvPr/>
        </p:nvSpPr>
        <p:spPr>
          <a:xfrm>
            <a:off x="2819400" y="331026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椭圆 8">
            <a:extLst>
              <a:ext uri="{FF2B5EF4-FFF2-40B4-BE49-F238E27FC236}">
                <a16:creationId xmlns:a16="http://schemas.microsoft.com/office/drawing/2014/main" id="{BFA05FDF-C21D-6E43-9921-DCB8ACECF575}"/>
              </a:ext>
            </a:extLst>
          </p:cNvPr>
          <p:cNvSpPr/>
          <p:nvPr/>
        </p:nvSpPr>
        <p:spPr>
          <a:xfrm>
            <a:off x="3245494" y="358490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0" name="椭圆 8">
            <a:extLst>
              <a:ext uri="{FF2B5EF4-FFF2-40B4-BE49-F238E27FC236}">
                <a16:creationId xmlns:a16="http://schemas.microsoft.com/office/drawing/2014/main" id="{FCB60BCA-FEC5-2144-9B6F-9952D4A52EFE}"/>
              </a:ext>
            </a:extLst>
          </p:cNvPr>
          <p:cNvSpPr/>
          <p:nvPr/>
        </p:nvSpPr>
        <p:spPr>
          <a:xfrm>
            <a:off x="4419600" y="2154101"/>
            <a:ext cx="22860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1" name="TextBox 10">
            <a:extLst>
              <a:ext uri="{FF2B5EF4-FFF2-40B4-BE49-F238E27FC236}">
                <a16:creationId xmlns:a16="http://schemas.microsoft.com/office/drawing/2014/main" id="{B8587600-BD53-EC41-AF90-32063F19709E}"/>
              </a:ext>
            </a:extLst>
          </p:cNvPr>
          <p:cNvSpPr txBox="1">
            <a:spLocks noChangeArrowheads="1"/>
          </p:cNvSpPr>
          <p:nvPr/>
        </p:nvSpPr>
        <p:spPr bwMode="auto">
          <a:xfrm>
            <a:off x="1143000" y="1030069"/>
            <a:ext cx="8001001" cy="9233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the</a:t>
            </a:r>
            <a:r>
              <a:rPr lang="zh-CN" altLang="en-US" sz="1800" dirty="0">
                <a:solidFill>
                  <a:srgbClr val="00B0F0"/>
                </a:solidFill>
                <a:latin typeface="+mn-lt"/>
              </a:rPr>
              <a:t> </a:t>
            </a:r>
            <a:r>
              <a:rPr lang="en-US" altLang="zh-CN" sz="1800" dirty="0">
                <a:solidFill>
                  <a:srgbClr val="00B0F0"/>
                </a:solidFill>
                <a:latin typeface="+mn-lt"/>
              </a:rPr>
              <a:t>sources on the two instructions</a:t>
            </a:r>
          </a:p>
          <a:p>
            <a:pPr algn="r" eaLnBrk="1" hangingPunct="1">
              <a:spcBef>
                <a:spcPct val="0"/>
              </a:spcBef>
              <a:buFontTx/>
              <a:buNone/>
            </a:pPr>
            <a:r>
              <a:rPr lang="en-US" altLang="zh-CN" sz="1800" dirty="0">
                <a:solidFill>
                  <a:srgbClr val="00B0F0"/>
                </a:solidFill>
                <a:latin typeface="+mn-lt"/>
              </a:rPr>
              <a:t>following the instruction that wrote the destination</a:t>
            </a:r>
            <a:endParaRPr lang="zh-CN" altLang="en-US" sz="1800" dirty="0">
              <a:solidFill>
                <a:srgbClr val="00B0F0"/>
              </a:solidFill>
              <a:latin typeface="+mn-lt"/>
            </a:endParaRPr>
          </a:p>
        </p:txBody>
      </p:sp>
    </p:spTree>
    <p:extLst>
      <p:ext uri="{BB962C8B-B14F-4D97-AF65-F5344CB8AC3E}">
        <p14:creationId xmlns:p14="http://schemas.microsoft.com/office/powerpoint/2010/main" val="3595689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pic>
        <p:nvPicPr>
          <p:cNvPr id="12" name="Picture 11">
            <a:extLst>
              <a:ext uri="{FF2B5EF4-FFF2-40B4-BE49-F238E27FC236}">
                <a16:creationId xmlns:a16="http://schemas.microsoft.com/office/drawing/2014/main" id="{37DC6143-A19D-224A-B456-A2BB918406FB}"/>
              </a:ext>
            </a:extLst>
          </p:cNvPr>
          <p:cNvPicPr>
            <a:picLocks noChangeAspect="1"/>
          </p:cNvPicPr>
          <p:nvPr/>
        </p:nvPicPr>
        <p:blipFill>
          <a:blip r:embed="rId3"/>
          <a:stretch>
            <a:fillRect/>
          </a:stretch>
        </p:blipFill>
        <p:spPr>
          <a:xfrm>
            <a:off x="560576" y="1268760"/>
            <a:ext cx="8022845" cy="5570984"/>
          </a:xfrm>
          <a:prstGeom prst="rect">
            <a:avLst/>
          </a:prstGeom>
        </p:spPr>
      </p:pic>
    </p:spTree>
    <p:extLst>
      <p:ext uri="{BB962C8B-B14F-4D97-AF65-F5344CB8AC3E}">
        <p14:creationId xmlns:p14="http://schemas.microsoft.com/office/powerpoint/2010/main" val="127441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
        <p:nvSpPr>
          <p:cNvPr id="3" name="Rectangle 2">
            <a:extLst>
              <a:ext uri="{FF2B5EF4-FFF2-40B4-BE49-F238E27FC236}">
                <a16:creationId xmlns:a16="http://schemas.microsoft.com/office/drawing/2014/main" id="{38AE8DEE-A2A3-FE4E-B537-25481D72AF4D}"/>
              </a:ext>
            </a:extLst>
          </p:cNvPr>
          <p:cNvSpPr txBox="1">
            <a:spLocks noChangeArrowheads="1"/>
          </p:cNvSpPr>
          <p:nvPr/>
        </p:nvSpPr>
        <p:spPr bwMode="auto">
          <a:xfrm>
            <a:off x="0" y="2892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3200" kern="0" dirty="0">
                <a:solidFill>
                  <a:srgbClr val="00B0F0"/>
                </a:solidFill>
              </a:rPr>
              <a:t>all processors since 1985 have used pipelining to improve performance</a:t>
            </a:r>
            <a:br>
              <a:rPr lang="en-US" altLang="zh-CN" sz="3200" kern="0" dirty="0">
                <a:solidFill>
                  <a:srgbClr val="00B0F0"/>
                </a:solidFill>
              </a:rPr>
            </a:br>
            <a:endParaRPr lang="en-US" altLang="zh-CN" sz="3200" kern="0" dirty="0">
              <a:solidFill>
                <a:srgbClr val="00B0F0"/>
              </a:solidFill>
            </a:endParaRPr>
          </a:p>
        </p:txBody>
      </p:sp>
    </p:spTree>
    <p:extLst>
      <p:ext uri="{BB962C8B-B14F-4D97-AF65-F5344CB8AC3E}">
        <p14:creationId xmlns:p14="http://schemas.microsoft.com/office/powerpoint/2010/main" val="3265585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3">
            <a:extLst>
              <a:ext uri="{FF2B5EF4-FFF2-40B4-BE49-F238E27FC236}">
                <a16:creationId xmlns:a16="http://schemas.microsoft.com/office/drawing/2014/main" id="{B64A8A97-C78F-ED48-895C-2C2361FE5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1263"/>
            <a:ext cx="9144000" cy="56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a:extLst>
              <a:ext uri="{FF2B5EF4-FFF2-40B4-BE49-F238E27FC236}">
                <a16:creationId xmlns:a16="http://schemas.microsoft.com/office/drawing/2014/main" id="{0808C293-1777-454F-814B-2DBBFB461A17}"/>
              </a:ext>
            </a:extLst>
          </p:cNvPr>
          <p:cNvSpPr>
            <a:spLocks noChangeArrowheads="1"/>
          </p:cNvSpPr>
          <p:nvPr/>
        </p:nvSpPr>
        <p:spPr bwMode="auto">
          <a:xfrm>
            <a:off x="457200" y="1066800"/>
            <a:ext cx="86868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IF            ID            EX        MEM    WB</a:t>
            </a:r>
          </a:p>
        </p:txBody>
      </p:sp>
      <p:sp>
        <p:nvSpPr>
          <p:cNvPr id="16387" name="Rectangle 2">
            <a:extLst>
              <a:ext uri="{FF2B5EF4-FFF2-40B4-BE49-F238E27FC236}">
                <a16:creationId xmlns:a16="http://schemas.microsoft.com/office/drawing/2014/main" id="{F67D3F9C-1951-2441-9985-340E51466E3C}"/>
              </a:ext>
            </a:extLst>
          </p:cNvPr>
          <p:cNvSpPr>
            <a:spLocks noGrp="1" noChangeArrowheads="1"/>
          </p:cNvSpPr>
          <p:nvPr>
            <p:ph type="title"/>
          </p:nvPr>
        </p:nvSpPr>
        <p:spPr/>
        <p:txBody>
          <a:bodyPr/>
          <a:lstStyle/>
          <a:p>
            <a:pPr eaLnBrk="1" hangingPunct="1"/>
            <a:r>
              <a:rPr lang="en-US" altLang="zh-CN"/>
              <a:t>Integer Op in 1 CC</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3F25FE9E-8D4E-C940-A2AC-0F612C9A36D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What about</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a:t>
            </a: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loating-</a:t>
            </a: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p</a:t>
            </a: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oint operation?</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567E8977-E072-B44B-8796-A147F5BCF201}"/>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19458" name="Rectangle 3">
            <a:extLst>
              <a:ext uri="{FF2B5EF4-FFF2-40B4-BE49-F238E27FC236}">
                <a16:creationId xmlns:a16="http://schemas.microsoft.com/office/drawing/2014/main" id="{CCBDF42E-CFCA-874D-9CEA-724D1FA76DC9}"/>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t>
            </a:r>
          </a:p>
          <a:p>
            <a:pPr eaLnBrk="1" hangingPunct="1">
              <a:buFontTx/>
              <a:buNone/>
            </a:pP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86B74C-4E79-8740-9785-E450C25B3F79}"/>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1506" name="Rectangle 3">
            <a:extLst>
              <a:ext uri="{FF2B5EF4-FFF2-40B4-BE49-F238E27FC236}">
                <a16:creationId xmlns:a16="http://schemas.microsoft.com/office/drawing/2014/main" id="{46E97A58-54BC-794D-9281-3953AB47E8C2}"/>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p>
          <a:p>
            <a:pPr eaLnBrk="1" hangingPunct="1">
              <a:buFontTx/>
              <a:buNone/>
            </a:pPr>
            <a:r>
              <a:rPr lang="en-US" altLang="zh-CN"/>
              <a:t>	</a:t>
            </a:r>
          </a:p>
          <a:p>
            <a:pPr eaLnBrk="1" hangingPunct="1"/>
            <a:endParaRPr lang="en-US" altLang="zh-CN"/>
          </a:p>
          <a:p>
            <a:pPr eaLnBrk="1" hangingPunct="1">
              <a:buFontTx/>
              <a:buNone/>
            </a:pP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77E9648-305B-C840-88FB-9B6B1927DBC1}"/>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3554" name="Rectangle 3">
            <a:extLst>
              <a:ext uri="{FF2B5EF4-FFF2-40B4-BE49-F238E27FC236}">
                <a16:creationId xmlns:a16="http://schemas.microsoft.com/office/drawing/2014/main" id="{6944B0E6-4643-3B44-A3C9-0C8F493B264F}"/>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p>
          <a:p>
            <a:pPr eaLnBrk="1" hangingPunct="1">
              <a:buFontTx/>
              <a:buNone/>
            </a:pPr>
            <a:r>
              <a:rPr lang="en-US" altLang="zh-CN"/>
              <a:t>	many logic in FP units?</a:t>
            </a:r>
          </a:p>
          <a:p>
            <a:pPr eaLnBrk="1" hangingPunct="1"/>
            <a:endParaRPr lang="en-US" altLang="zh-CN"/>
          </a:p>
          <a:p>
            <a:pPr eaLnBrk="1" hangingPunct="1">
              <a:buFontTx/>
              <a:buNone/>
            </a:pP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88B1B03-F342-FE48-8489-FCA09DE42263}"/>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5602" name="Rectangle 3">
            <a:extLst>
              <a:ext uri="{FF2B5EF4-FFF2-40B4-BE49-F238E27FC236}">
                <a16:creationId xmlns:a16="http://schemas.microsoft.com/office/drawing/2014/main" id="{3F01DBD1-4BF3-424C-A07D-C2354A0D5F20}"/>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r>
              <a:rPr lang="en-US" altLang="zh-CN">
                <a:solidFill>
                  <a:srgbClr val="FF0000"/>
                </a:solidFill>
              </a:rPr>
              <a:t>?</a:t>
            </a:r>
          </a:p>
          <a:p>
            <a:pPr eaLnBrk="1" hangingPunct="1">
              <a:buFontTx/>
              <a:buNone/>
            </a:pPr>
            <a:r>
              <a:rPr lang="en-US" altLang="zh-CN"/>
              <a:t>	many logic in FP units?</a:t>
            </a:r>
          </a:p>
          <a:p>
            <a:pPr eaLnBrk="1" hangingPunct="1"/>
            <a:endParaRPr lang="en-US" altLang="zh-CN"/>
          </a:p>
          <a:p>
            <a:pPr eaLnBrk="1" hangingPunct="1">
              <a:buFontTx/>
              <a:buNone/>
            </a:pP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0C2873C0-CCFA-D14C-9295-EEA826535D44}"/>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7650" name="Rectangle 3">
            <a:extLst>
              <a:ext uri="{FF2B5EF4-FFF2-40B4-BE49-F238E27FC236}">
                <a16:creationId xmlns:a16="http://schemas.microsoft.com/office/drawing/2014/main" id="{5BC04A7E-2489-C741-AAE9-118EF1E2E468}"/>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r>
              <a:rPr lang="en-US" altLang="zh-CN">
                <a:solidFill>
                  <a:srgbClr val="FF0000"/>
                </a:solidFill>
              </a:rPr>
              <a:t>?  </a:t>
            </a:r>
            <a:r>
              <a:rPr lang="en-US" altLang="zh-CN" i="1">
                <a:solidFill>
                  <a:srgbClr val="FF0000"/>
                </a:solidFill>
              </a:rPr>
              <a:t>slow down integer ops</a:t>
            </a:r>
            <a:endParaRPr lang="en-US" altLang="zh-CN">
              <a:solidFill>
                <a:srgbClr val="FF0000"/>
              </a:solidFill>
            </a:endParaRPr>
          </a:p>
          <a:p>
            <a:pPr eaLnBrk="1" hangingPunct="1">
              <a:buFontTx/>
              <a:buNone/>
            </a:pPr>
            <a:r>
              <a:rPr lang="en-US" altLang="zh-CN"/>
              <a:t>	many logic in FP units?</a:t>
            </a:r>
          </a:p>
          <a:p>
            <a:pPr eaLnBrk="1" hangingPunct="1"/>
            <a:endParaRPr lang="en-US" altLang="zh-CN"/>
          </a:p>
          <a:p>
            <a:pPr eaLnBrk="1" hangingPunct="1">
              <a:buFontTx/>
              <a:buNone/>
            </a:pPr>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A3A7C206-042C-F64C-80D4-533EDE5C2DA3}"/>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9698" name="Rectangle 3">
            <a:extLst>
              <a:ext uri="{FF2B5EF4-FFF2-40B4-BE49-F238E27FC236}">
                <a16:creationId xmlns:a16="http://schemas.microsoft.com/office/drawing/2014/main" id="{7BADBB02-12B6-C646-B453-5B49082D9F4C}"/>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r>
              <a:rPr lang="en-US" altLang="zh-CN">
                <a:solidFill>
                  <a:srgbClr val="FF0000"/>
                </a:solidFill>
              </a:rPr>
              <a:t>?  </a:t>
            </a:r>
            <a:r>
              <a:rPr lang="en-US" altLang="zh-CN" i="1">
                <a:solidFill>
                  <a:srgbClr val="FF0000"/>
                </a:solidFill>
              </a:rPr>
              <a:t>slow down integer ops</a:t>
            </a:r>
            <a:endParaRPr lang="en-US" altLang="zh-CN">
              <a:solidFill>
                <a:srgbClr val="FF0000"/>
              </a:solidFill>
            </a:endParaRPr>
          </a:p>
          <a:p>
            <a:pPr eaLnBrk="1" hangingPunct="1">
              <a:buFontTx/>
              <a:buNone/>
            </a:pPr>
            <a:r>
              <a:rPr lang="en-US" altLang="zh-CN"/>
              <a:t>	many logic in FP units</a:t>
            </a:r>
            <a:r>
              <a:rPr lang="en-US" altLang="zh-CN">
                <a:solidFill>
                  <a:srgbClr val="FF0000"/>
                </a:solidFill>
              </a:rPr>
              <a:t>?</a:t>
            </a:r>
          </a:p>
          <a:p>
            <a:pPr eaLnBrk="1" hangingPunct="1"/>
            <a:endParaRPr lang="en-US" altLang="zh-CN"/>
          </a:p>
          <a:p>
            <a:pPr eaLnBrk="1" hangingPunct="1">
              <a:buFontTx/>
              <a:buNone/>
            </a:pP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301FC1F0-A08B-5C49-9852-1426B586964D}"/>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31746" name="Rectangle 3">
            <a:extLst>
              <a:ext uri="{FF2B5EF4-FFF2-40B4-BE49-F238E27FC236}">
                <a16:creationId xmlns:a16="http://schemas.microsoft.com/office/drawing/2014/main" id="{ADE61309-1503-4747-B119-A62A6CD74E67}"/>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r>
              <a:rPr lang="en-US" altLang="zh-CN">
                <a:solidFill>
                  <a:srgbClr val="FF0000"/>
                </a:solidFill>
              </a:rPr>
              <a:t>?  </a:t>
            </a:r>
            <a:r>
              <a:rPr lang="en-US" altLang="zh-CN" i="1">
                <a:solidFill>
                  <a:srgbClr val="FF0000"/>
                </a:solidFill>
              </a:rPr>
              <a:t>slow down integer ops</a:t>
            </a:r>
            <a:endParaRPr lang="en-US" altLang="zh-CN">
              <a:solidFill>
                <a:srgbClr val="FF0000"/>
              </a:solidFill>
            </a:endParaRPr>
          </a:p>
          <a:p>
            <a:pPr eaLnBrk="1" hangingPunct="1">
              <a:buFontTx/>
              <a:buNone/>
            </a:pPr>
            <a:r>
              <a:rPr lang="en-US" altLang="zh-CN"/>
              <a:t>	many logic in FP units</a:t>
            </a:r>
            <a:r>
              <a:rPr lang="en-US" altLang="zh-CN">
                <a:solidFill>
                  <a:srgbClr val="FF0000"/>
                </a:solidFill>
              </a:rPr>
              <a:t>? </a:t>
            </a:r>
            <a:r>
              <a:rPr lang="en-US" altLang="zh-CN" i="1">
                <a:solidFill>
                  <a:srgbClr val="FF0000"/>
                </a:solidFill>
              </a:rPr>
              <a:t>manufacturing</a:t>
            </a:r>
          </a:p>
          <a:p>
            <a:pPr eaLnBrk="1" hangingPunct="1">
              <a:buFontTx/>
              <a:buNone/>
            </a:pPr>
            <a:r>
              <a:rPr lang="en-US" altLang="zh-CN" i="1">
                <a:solidFill>
                  <a:srgbClr val="FF0000"/>
                </a:solidFill>
              </a:rPr>
              <a:t>                   hardness &amp; expensiveness</a:t>
            </a:r>
            <a:endParaRPr lang="en-US" altLang="zh-CN">
              <a:solidFill>
                <a:srgbClr val="FF0000"/>
              </a:solidFill>
            </a:endParaRPr>
          </a:p>
          <a:p>
            <a:pPr eaLnBrk="1" hangingPunct="1"/>
            <a:endParaRPr lang="en-US" altLang="zh-CN"/>
          </a:p>
          <a:p>
            <a:pPr eaLnBrk="1" hangingPunct="1">
              <a:buFontTx/>
              <a:buNone/>
            </a:pP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5B0798CC-1823-3244-86B9-FEBDF228E83F}"/>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Then how?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Tree>
    <p:extLst>
      <p:ext uri="{BB962C8B-B14F-4D97-AF65-F5344CB8AC3E}">
        <p14:creationId xmlns:p14="http://schemas.microsoft.com/office/powerpoint/2010/main" val="3892285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5D62F80C-4C2C-394F-A50C-354028467B3F}"/>
              </a:ext>
            </a:extLst>
          </p:cNvPr>
          <p:cNvSpPr>
            <a:spLocks noGrp="1" noChangeArrowheads="1"/>
          </p:cNvSpPr>
          <p:nvPr>
            <p:ph type="title"/>
          </p:nvPr>
        </p:nvSpPr>
        <p:spPr/>
        <p:txBody>
          <a:bodyPr/>
          <a:lstStyle/>
          <a:p>
            <a:pPr eaLnBrk="1" hangingPunct="1"/>
            <a:r>
              <a:rPr lang="en-US" altLang="zh-CN"/>
              <a:t>Multicycle FP Operation</a:t>
            </a:r>
          </a:p>
        </p:txBody>
      </p:sp>
      <p:sp>
        <p:nvSpPr>
          <p:cNvPr id="34818" name="Rectangle 3">
            <a:extLst>
              <a:ext uri="{FF2B5EF4-FFF2-40B4-BE49-F238E27FC236}">
                <a16:creationId xmlns:a16="http://schemas.microsoft.com/office/drawing/2014/main" id="{FE1ED639-79EF-2C48-912C-E7FC2E50864F}"/>
              </a:ext>
            </a:extLst>
          </p:cNvPr>
          <p:cNvSpPr>
            <a:spLocks noGrp="1" noChangeArrowheads="1"/>
          </p:cNvSpPr>
          <p:nvPr>
            <p:ph type="body" idx="1"/>
          </p:nvPr>
        </p:nvSpPr>
        <p:spPr/>
        <p:txBody>
          <a:bodyPr/>
          <a:lstStyle/>
          <a:p>
            <a:pPr eaLnBrk="1" hangingPunct="1"/>
            <a:r>
              <a:rPr lang="en-US" altLang="zh-CN" b="1"/>
              <a:t>FP pipeline</a:t>
            </a:r>
          </a:p>
          <a:p>
            <a:pPr eaLnBrk="1" hangingPunct="1"/>
            <a:endParaRPr lang="en-US" altLang="zh-CN" sz="1000" b="1"/>
          </a:p>
          <a:p>
            <a:pPr eaLnBrk="1" hangingPunct="1">
              <a:buFontTx/>
              <a:buNone/>
            </a:pPr>
            <a:r>
              <a:rPr lang="en-US" altLang="zh-CN"/>
              <a:t>	allow for </a:t>
            </a:r>
            <a:r>
              <a:rPr lang="en-US" altLang="zh-CN" i="1"/>
              <a:t>a longer latency </a:t>
            </a:r>
            <a:r>
              <a:rPr lang="en-US" altLang="zh-CN"/>
              <a:t>for op;</a:t>
            </a:r>
          </a:p>
          <a:p>
            <a:pPr eaLnBrk="1" hangingPunct="1">
              <a:buFontTx/>
              <a:buNone/>
            </a:pPr>
            <a:r>
              <a:rPr lang="en-US" altLang="zh-CN" i="1"/>
              <a:t>		i.e., take &gt;1 cc for EXE;</a:t>
            </a:r>
            <a:endParaRPr lang="en-US" altLang="zh-CN"/>
          </a:p>
          <a:p>
            <a:pPr eaLnBrk="1" hangingPunct="1">
              <a:buFontTx/>
              <a:buNone/>
            </a:pPr>
            <a:endParaRPr lang="en-US" altLang="zh-CN" sz="1000"/>
          </a:p>
          <a:p>
            <a:pPr eaLnBrk="1" hangingPunct="1">
              <a:buFontTx/>
              <a:buNone/>
            </a:pPr>
            <a:endParaRPr lang="en-US" altLang="zh-CN" sz="1000"/>
          </a:p>
          <a:p>
            <a:pPr eaLnBrk="1" hangingPunct="1">
              <a:buFontTx/>
              <a:buNone/>
            </a:pPr>
            <a:r>
              <a:rPr lang="en-US" altLang="zh-CN"/>
              <a:t>	two changes over integer pipeline:</a:t>
            </a:r>
          </a:p>
          <a:p>
            <a:pPr eaLnBrk="1" hangingPunct="1">
              <a:buFontTx/>
              <a:buNone/>
            </a:pPr>
            <a:r>
              <a:rPr lang="en-US" altLang="zh-CN"/>
              <a:t>		</a:t>
            </a:r>
            <a:r>
              <a:rPr lang="en-US" altLang="zh-CN">
                <a:solidFill>
                  <a:srgbClr val="00B0F0"/>
                </a:solidFill>
              </a:rPr>
              <a:t>repeat EX</a:t>
            </a:r>
            <a:r>
              <a:rPr lang="en-US" altLang="zh-CN"/>
              <a:t>;</a:t>
            </a:r>
          </a:p>
          <a:p>
            <a:pPr eaLnBrk="1" hangingPunct="1">
              <a:buFontTx/>
              <a:buNone/>
            </a:pPr>
            <a:r>
              <a:rPr lang="en-US" altLang="zh-CN"/>
              <a:t>		</a:t>
            </a:r>
            <a:r>
              <a:rPr lang="en-US" altLang="zh-CN">
                <a:solidFill>
                  <a:srgbClr val="00B0F0"/>
                </a:solidFill>
              </a:rPr>
              <a:t>use multiple FP functional units</a:t>
            </a:r>
            <a:r>
              <a:rPr lang="en-US" altLang="zh-CN"/>
              <a:t>;</a:t>
            </a:r>
          </a:p>
          <a:p>
            <a:pPr eaLnBrk="1" hangingPunct="1">
              <a:buFontTx/>
              <a:buNone/>
            </a:pPr>
            <a:r>
              <a:rPr lang="en-US" altLang="zh-CN"/>
              <a:t>			</a:t>
            </a:r>
            <a:r>
              <a:rPr lang="en-US" altLang="zh-CN" i="1"/>
              <a:t>e.g., FP adder, FP divider</a:t>
            </a:r>
            <a:endParaRPr lang="en-US" altLang="zh-CN"/>
          </a:p>
          <a:p>
            <a:pPr eaLnBrk="1" hangingPunct="1">
              <a:buFontTx/>
              <a:buNone/>
            </a:pPr>
            <a:r>
              <a:rPr lang="en-US" altLang="zh-CN"/>
              <a:t>	</a:t>
            </a:r>
          </a:p>
          <a:p>
            <a:pPr eaLnBrk="1" hangingPunct="1"/>
            <a:endParaRPr lang="en-US" altLang="zh-CN"/>
          </a:p>
          <a:p>
            <a:pPr eaLnBrk="1" hangingPunct="1">
              <a:buFontTx/>
              <a:buNone/>
            </a:pP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8B04D760-27D8-0444-8BCC-DD1927601619}"/>
              </a:ext>
            </a:extLst>
          </p:cNvPr>
          <p:cNvSpPr>
            <a:spLocks noGrp="1" noChangeArrowheads="1"/>
          </p:cNvSpPr>
          <p:nvPr>
            <p:ph type="title"/>
          </p:nvPr>
        </p:nvSpPr>
        <p:spPr/>
        <p:txBody>
          <a:bodyPr/>
          <a:lstStyle/>
          <a:p>
            <a:pPr eaLnBrk="1" hangingPunct="1"/>
            <a:r>
              <a:rPr lang="en-US" altLang="zh-CN"/>
              <a:t>FP Pipeline</a:t>
            </a:r>
          </a:p>
        </p:txBody>
      </p:sp>
      <p:pic>
        <p:nvPicPr>
          <p:cNvPr id="4" name="Picture 3">
            <a:extLst>
              <a:ext uri="{FF2B5EF4-FFF2-40B4-BE49-F238E27FC236}">
                <a16:creationId xmlns:a16="http://schemas.microsoft.com/office/drawing/2014/main" id="{D58A2AFA-171D-A440-B319-F6F355C6BF97}"/>
              </a:ext>
            </a:extLst>
          </p:cNvPr>
          <p:cNvPicPr>
            <a:picLocks noChangeAspect="1"/>
          </p:cNvPicPr>
          <p:nvPr/>
        </p:nvPicPr>
        <p:blipFill>
          <a:blip r:embed="rId3"/>
          <a:stretch>
            <a:fillRect/>
          </a:stretch>
        </p:blipFill>
        <p:spPr>
          <a:xfrm>
            <a:off x="1758616" y="1600200"/>
            <a:ext cx="5747084" cy="502044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90E057F-456D-5E4C-A06E-1B549B68F539}"/>
              </a:ext>
            </a:extLst>
          </p:cNvPr>
          <p:cNvSpPr>
            <a:spLocks noGrp="1" noChangeArrowheads="1"/>
          </p:cNvSpPr>
          <p:nvPr>
            <p:ph type="title"/>
          </p:nvPr>
        </p:nvSpPr>
        <p:spPr/>
        <p:txBody>
          <a:bodyPr/>
          <a:lstStyle/>
          <a:p>
            <a:pPr eaLnBrk="1" hangingPunct="1"/>
            <a:r>
              <a:rPr lang="en-US" altLang="zh-CN"/>
              <a:t>FP Pipeline</a:t>
            </a:r>
          </a:p>
        </p:txBody>
      </p:sp>
      <p:sp>
        <p:nvSpPr>
          <p:cNvPr id="4" name="Rectangle 2">
            <a:extLst>
              <a:ext uri="{FF2B5EF4-FFF2-40B4-BE49-F238E27FC236}">
                <a16:creationId xmlns:a16="http://schemas.microsoft.com/office/drawing/2014/main" id="{F12F255F-2D9C-6547-9498-A6CDB86F7E6D}"/>
              </a:ext>
            </a:extLst>
          </p:cNvPr>
          <p:cNvSpPr txBox="1">
            <a:spLocks noChangeArrowheads="1"/>
          </p:cNvSpPr>
          <p:nvPr/>
        </p:nvSpPr>
        <p:spPr bwMode="auto">
          <a:xfrm>
            <a:off x="0" y="13716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how?</a:t>
            </a:r>
          </a:p>
        </p:txBody>
      </p:sp>
      <p:pic>
        <p:nvPicPr>
          <p:cNvPr id="5" name="Picture 4">
            <a:extLst>
              <a:ext uri="{FF2B5EF4-FFF2-40B4-BE49-F238E27FC236}">
                <a16:creationId xmlns:a16="http://schemas.microsoft.com/office/drawing/2014/main" id="{55EC49E1-AADD-FB4B-A326-BB22477D485A}"/>
              </a:ext>
            </a:extLst>
          </p:cNvPr>
          <p:cNvPicPr>
            <a:picLocks noChangeAspect="1"/>
          </p:cNvPicPr>
          <p:nvPr/>
        </p:nvPicPr>
        <p:blipFill>
          <a:blip r:embed="rId3"/>
          <a:stretch>
            <a:fillRect/>
          </a:stretch>
        </p:blipFill>
        <p:spPr>
          <a:xfrm>
            <a:off x="1758616" y="1600200"/>
            <a:ext cx="5747084" cy="502044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07DA5C-2590-C647-810C-BCA5B5B2FC62}"/>
              </a:ext>
            </a:extLst>
          </p:cNvPr>
          <p:cNvPicPr>
            <a:picLocks noChangeAspect="1"/>
          </p:cNvPicPr>
          <p:nvPr/>
        </p:nvPicPr>
        <p:blipFill>
          <a:blip r:embed="rId3"/>
          <a:stretch>
            <a:fillRect/>
          </a:stretch>
        </p:blipFill>
        <p:spPr>
          <a:xfrm>
            <a:off x="1758616" y="1600200"/>
            <a:ext cx="5747084" cy="5020442"/>
          </a:xfrm>
          <a:prstGeom prst="rect">
            <a:avLst/>
          </a:prstGeom>
        </p:spPr>
      </p:pic>
      <p:sp>
        <p:nvSpPr>
          <p:cNvPr id="40961" name="Rectangle 2">
            <a:extLst>
              <a:ext uri="{FF2B5EF4-FFF2-40B4-BE49-F238E27FC236}">
                <a16:creationId xmlns:a16="http://schemas.microsoft.com/office/drawing/2014/main" id="{B8453641-7845-CD4F-A3E5-35660B37E0EF}"/>
              </a:ext>
            </a:extLst>
          </p:cNvPr>
          <p:cNvSpPr>
            <a:spLocks noGrp="1" noChangeArrowheads="1"/>
          </p:cNvSpPr>
          <p:nvPr>
            <p:ph type="title"/>
          </p:nvPr>
        </p:nvSpPr>
        <p:spPr/>
        <p:txBody>
          <a:bodyPr/>
          <a:lstStyle/>
          <a:p>
            <a:pPr eaLnBrk="1" hangingPunct="1"/>
            <a:r>
              <a:rPr lang="en-US" altLang="zh-CN"/>
              <a:t>FP Pipeline</a:t>
            </a:r>
          </a:p>
        </p:txBody>
      </p:sp>
      <p:sp>
        <p:nvSpPr>
          <p:cNvPr id="40963" name="Rectangle 5">
            <a:extLst>
              <a:ext uri="{FF2B5EF4-FFF2-40B4-BE49-F238E27FC236}">
                <a16:creationId xmlns:a16="http://schemas.microsoft.com/office/drawing/2014/main" id="{F3085084-3DE8-4A40-9016-1E4058FFDA70}"/>
              </a:ext>
            </a:extLst>
          </p:cNvPr>
          <p:cNvSpPr>
            <a:spLocks noChangeArrowheads="1"/>
          </p:cNvSpPr>
          <p:nvPr/>
        </p:nvSpPr>
        <p:spPr bwMode="auto">
          <a:xfrm>
            <a:off x="0" y="16002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loads and stores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integer ALU operations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branches</a:t>
            </a:r>
          </a:p>
        </p:txBody>
      </p:sp>
      <p:sp>
        <p:nvSpPr>
          <p:cNvPr id="40964" name="Line 6">
            <a:extLst>
              <a:ext uri="{FF2B5EF4-FFF2-40B4-BE49-F238E27FC236}">
                <a16:creationId xmlns:a16="http://schemas.microsoft.com/office/drawing/2014/main" id="{2A0696FA-54EC-A74D-ADF7-F215E1922C64}"/>
              </a:ext>
            </a:extLst>
          </p:cNvPr>
          <p:cNvSpPr>
            <a:spLocks noChangeShapeType="1"/>
          </p:cNvSpPr>
          <p:nvPr/>
        </p:nvSpPr>
        <p:spPr bwMode="auto">
          <a:xfrm flipH="1">
            <a:off x="2971800" y="2057400"/>
            <a:ext cx="11430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5" name="Rectangle 7">
            <a:extLst>
              <a:ext uri="{FF2B5EF4-FFF2-40B4-BE49-F238E27FC236}">
                <a16:creationId xmlns:a16="http://schemas.microsoft.com/office/drawing/2014/main" id="{AC7A572E-B629-1F4F-A3FF-FA815C8E95E6}"/>
              </a:ext>
            </a:extLst>
          </p:cNvPr>
          <p:cNvSpPr>
            <a:spLocks noChangeArrowheads="1"/>
          </p:cNvSpPr>
          <p:nvPr/>
        </p:nvSpPr>
        <p:spPr bwMode="auto">
          <a:xfrm>
            <a:off x="0" y="51054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add</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subtract</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conversion</a:t>
            </a:r>
          </a:p>
        </p:txBody>
      </p:sp>
      <p:sp>
        <p:nvSpPr>
          <p:cNvPr id="40966" name="Line 8">
            <a:extLst>
              <a:ext uri="{FF2B5EF4-FFF2-40B4-BE49-F238E27FC236}">
                <a16:creationId xmlns:a16="http://schemas.microsoft.com/office/drawing/2014/main" id="{6B4056D9-2E3F-0D41-A364-FB75E01118E0}"/>
              </a:ext>
            </a:extLst>
          </p:cNvPr>
          <p:cNvSpPr>
            <a:spLocks noChangeShapeType="1"/>
          </p:cNvSpPr>
          <p:nvPr/>
        </p:nvSpPr>
        <p:spPr bwMode="auto">
          <a:xfrm flipH="1">
            <a:off x="2971800" y="4876800"/>
            <a:ext cx="1143000" cy="685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7" name="Rectangle 9">
            <a:extLst>
              <a:ext uri="{FF2B5EF4-FFF2-40B4-BE49-F238E27FC236}">
                <a16:creationId xmlns:a16="http://schemas.microsoft.com/office/drawing/2014/main" id="{7C7D5F31-ABBA-3D4A-8330-3247AE141F25}"/>
              </a:ext>
            </a:extLst>
          </p:cNvPr>
          <p:cNvSpPr>
            <a:spLocks noChangeArrowheads="1"/>
          </p:cNvSpPr>
          <p:nvPr/>
        </p:nvSpPr>
        <p:spPr bwMode="auto">
          <a:xfrm>
            <a:off x="6096000" y="27432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and integer multiplier</a:t>
            </a:r>
          </a:p>
        </p:txBody>
      </p:sp>
      <p:sp>
        <p:nvSpPr>
          <p:cNvPr id="40968" name="Rectangle 10">
            <a:extLst>
              <a:ext uri="{FF2B5EF4-FFF2-40B4-BE49-F238E27FC236}">
                <a16:creationId xmlns:a16="http://schemas.microsoft.com/office/drawing/2014/main" id="{067C8208-AC11-6B46-8E5A-4F68C1391454}"/>
              </a:ext>
            </a:extLst>
          </p:cNvPr>
          <p:cNvSpPr>
            <a:spLocks noChangeArrowheads="1"/>
          </p:cNvSpPr>
          <p:nvPr/>
        </p:nvSpPr>
        <p:spPr bwMode="auto">
          <a:xfrm>
            <a:off x="6096000" y="57912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and integer divider</a:t>
            </a:r>
          </a:p>
        </p:txBody>
      </p:sp>
      <p:sp>
        <p:nvSpPr>
          <p:cNvPr id="40969" name="Line 11">
            <a:extLst>
              <a:ext uri="{FF2B5EF4-FFF2-40B4-BE49-F238E27FC236}">
                <a16:creationId xmlns:a16="http://schemas.microsoft.com/office/drawing/2014/main" id="{2C716B2E-D866-E94D-8DA4-1D4DC68DEBDA}"/>
              </a:ext>
            </a:extLst>
          </p:cNvPr>
          <p:cNvSpPr>
            <a:spLocks noChangeShapeType="1"/>
          </p:cNvSpPr>
          <p:nvPr/>
        </p:nvSpPr>
        <p:spPr bwMode="auto">
          <a:xfrm flipV="1">
            <a:off x="5029200" y="6019800"/>
            <a:ext cx="11430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70" name="Line 12">
            <a:extLst>
              <a:ext uri="{FF2B5EF4-FFF2-40B4-BE49-F238E27FC236}">
                <a16:creationId xmlns:a16="http://schemas.microsoft.com/office/drawing/2014/main" id="{129138B4-9C45-AE4B-BC0A-454BCBC04949}"/>
              </a:ext>
            </a:extLst>
          </p:cNvPr>
          <p:cNvSpPr>
            <a:spLocks noChangeShapeType="1"/>
          </p:cNvSpPr>
          <p:nvPr/>
        </p:nvSpPr>
        <p:spPr bwMode="auto">
          <a:xfrm flipV="1">
            <a:off x="5029200" y="2971800"/>
            <a:ext cx="1143000" cy="533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圆角矩形 13">
            <a:extLst>
              <a:ext uri="{FF2B5EF4-FFF2-40B4-BE49-F238E27FC236}">
                <a16:creationId xmlns:a16="http://schemas.microsoft.com/office/drawing/2014/main" id="{21776D41-3112-6F45-8E84-06DC9F1DC201}"/>
              </a:ext>
            </a:extLst>
          </p:cNvPr>
          <p:cNvSpPr/>
          <p:nvPr/>
        </p:nvSpPr>
        <p:spPr>
          <a:xfrm>
            <a:off x="3886200" y="2667000"/>
            <a:ext cx="1447800" cy="40386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0972" name="TextBox 14">
            <a:extLst>
              <a:ext uri="{FF2B5EF4-FFF2-40B4-BE49-F238E27FC236}">
                <a16:creationId xmlns:a16="http://schemas.microsoft.com/office/drawing/2014/main" id="{7D1A3B0A-826B-6647-8EFC-B87B12D06087}"/>
              </a:ext>
            </a:extLst>
          </p:cNvPr>
          <p:cNvSpPr txBox="1">
            <a:spLocks noChangeArrowheads="1"/>
          </p:cNvSpPr>
          <p:nvPr/>
        </p:nvSpPr>
        <p:spPr bwMode="auto">
          <a:xfrm>
            <a:off x="3886200" y="2590800"/>
            <a:ext cx="2527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use multiple FP units</a:t>
            </a:r>
            <a:endParaRPr kumimoji="0" lang="zh-CN" altLang="en-US" sz="1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6" name="圆角矩形 15">
            <a:extLst>
              <a:ext uri="{FF2B5EF4-FFF2-40B4-BE49-F238E27FC236}">
                <a16:creationId xmlns:a16="http://schemas.microsoft.com/office/drawing/2014/main" id="{CD66E5F9-E3E1-9445-ABCA-5006549F5A88}"/>
              </a:ext>
            </a:extLst>
          </p:cNvPr>
          <p:cNvSpPr/>
          <p:nvPr/>
        </p:nvSpPr>
        <p:spPr>
          <a:xfrm>
            <a:off x="2667000" y="2971800"/>
            <a:ext cx="2514600" cy="1143000"/>
          </a:xfrm>
          <a:prstGeom prst="round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0974" name="TextBox 16">
            <a:extLst>
              <a:ext uri="{FF2B5EF4-FFF2-40B4-BE49-F238E27FC236}">
                <a16:creationId xmlns:a16="http://schemas.microsoft.com/office/drawing/2014/main" id="{5CE9D206-8262-1341-9DC1-EB4C50D8E61B}"/>
              </a:ext>
            </a:extLst>
          </p:cNvPr>
          <p:cNvSpPr txBox="1">
            <a:spLocks noChangeArrowheads="1"/>
          </p:cNvSpPr>
          <p:nvPr/>
        </p:nvSpPr>
        <p:spPr bwMode="auto">
          <a:xfrm>
            <a:off x="2667000" y="3048000"/>
            <a:ext cx="1249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repeat EX</a:t>
            </a:r>
            <a:endParaRPr kumimoji="0" lang="zh-CN" altLang="en-US" sz="18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fppipeline">
            <a:extLst>
              <a:ext uri="{FF2B5EF4-FFF2-40B4-BE49-F238E27FC236}">
                <a16:creationId xmlns:a16="http://schemas.microsoft.com/office/drawing/2014/main" id="{7836E2E3-F6CF-944F-9429-5E14D359DF8C}"/>
              </a:ext>
            </a:extLst>
          </p:cNvPr>
          <p:cNvPicPr>
            <a:picLocks noChangeAspect="1" noChangeArrowheads="1"/>
          </p:cNvPicPr>
          <p:nvPr/>
        </p:nvPicPr>
        <p:blipFill>
          <a:blip r:embed="rId3">
            <a:lum bright="70000" contrast="-70000"/>
            <a:grayscl/>
            <a:extLst>
              <a:ext uri="{28A0092B-C50C-407E-A947-70E740481C1C}">
                <a14:useLocalDpi xmlns:a14="http://schemas.microsoft.com/office/drawing/2010/main" val="0"/>
              </a:ext>
            </a:extLst>
          </a:blip>
          <a:srcRect/>
          <a:stretch>
            <a:fillRect/>
          </a:stretch>
        </p:blipFill>
        <p:spPr bwMode="auto">
          <a:xfrm>
            <a:off x="3276600" y="1676400"/>
            <a:ext cx="5865813"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a:extLst>
              <a:ext uri="{FF2B5EF4-FFF2-40B4-BE49-F238E27FC236}">
                <a16:creationId xmlns:a16="http://schemas.microsoft.com/office/drawing/2014/main" id="{C71F4145-3224-3341-B066-852A6040301A}"/>
              </a:ext>
            </a:extLst>
          </p:cNvPr>
          <p:cNvSpPr>
            <a:spLocks noGrp="1" noChangeArrowheads="1"/>
          </p:cNvSpPr>
          <p:nvPr>
            <p:ph type="title"/>
          </p:nvPr>
        </p:nvSpPr>
        <p:spPr/>
        <p:txBody>
          <a:bodyPr/>
          <a:lstStyle/>
          <a:p>
            <a:pPr eaLnBrk="1" hangingPunct="1"/>
            <a:r>
              <a:rPr lang="en-US" altLang="zh-CN"/>
              <a:t>FP Pipeline</a:t>
            </a:r>
          </a:p>
        </p:txBody>
      </p:sp>
      <p:sp>
        <p:nvSpPr>
          <p:cNvPr id="43011" name="Rectangle 3">
            <a:extLst>
              <a:ext uri="{FF2B5EF4-FFF2-40B4-BE49-F238E27FC236}">
                <a16:creationId xmlns:a16="http://schemas.microsoft.com/office/drawing/2014/main" id="{F9598C7B-FE4E-5846-95AF-FF124DC818D0}"/>
              </a:ext>
            </a:extLst>
          </p:cNvPr>
          <p:cNvSpPr>
            <a:spLocks noGrp="1" noChangeArrowheads="1"/>
          </p:cNvSpPr>
          <p:nvPr>
            <p:ph type="body" idx="1"/>
          </p:nvPr>
        </p:nvSpPr>
        <p:spPr/>
        <p:txBody>
          <a:bodyPr/>
          <a:lstStyle/>
          <a:p>
            <a:pPr eaLnBrk="1" hangingPunct="1"/>
            <a:r>
              <a:rPr lang="en-US" altLang="zh-CN" b="1" dirty="0"/>
              <a:t>EX is not pipelined</a:t>
            </a:r>
          </a:p>
          <a:p>
            <a:pPr eaLnBrk="1" hangingPunct="1"/>
            <a:endParaRPr lang="en-US" altLang="zh-CN" sz="1000" dirty="0"/>
          </a:p>
          <a:p>
            <a:pPr eaLnBrk="1" hangingPunct="1"/>
            <a:r>
              <a:rPr lang="en-US" altLang="zh-CN" dirty="0"/>
              <a:t>Until the previous instruction leaves EX, no other instruction using that functional unit may issue </a:t>
            </a:r>
          </a:p>
          <a:p>
            <a:pPr eaLnBrk="1" hangingPunct="1"/>
            <a:endParaRPr lang="en-US" altLang="zh-CN" sz="1000" dirty="0"/>
          </a:p>
          <a:p>
            <a:pPr eaLnBrk="1" hangingPunct="1"/>
            <a:r>
              <a:rPr lang="en-US" altLang="zh-CN" dirty="0"/>
              <a:t>If an instruction cannot proceed to EX, the entire pipeline</a:t>
            </a:r>
          </a:p>
          <a:p>
            <a:pPr eaLnBrk="1" hangingPunct="1">
              <a:buFontTx/>
              <a:buNone/>
            </a:pPr>
            <a:r>
              <a:rPr lang="en-US" altLang="zh-CN" dirty="0"/>
              <a:t>	behind that instruction will be stalled</a:t>
            </a:r>
          </a:p>
        </p:txBody>
      </p:sp>
      <p:cxnSp>
        <p:nvCxnSpPr>
          <p:cNvPr id="5" name="直接连接符 4">
            <a:extLst>
              <a:ext uri="{FF2B5EF4-FFF2-40B4-BE49-F238E27FC236}">
                <a16:creationId xmlns:a16="http://schemas.microsoft.com/office/drawing/2014/main" id="{DEEB414E-16B6-0C4D-961A-4286B2A06E11}"/>
              </a:ext>
            </a:extLst>
          </p:cNvPr>
          <p:cNvCxnSpPr/>
          <p:nvPr/>
        </p:nvCxnSpPr>
        <p:spPr>
          <a:xfrm>
            <a:off x="4953000" y="3810000"/>
            <a:ext cx="1143000" cy="1588"/>
          </a:xfrm>
          <a:prstGeom prst="line">
            <a:avLst/>
          </a:prstGeom>
          <a:ln>
            <a:solidFill>
              <a:srgbClr val="00B0F0"/>
            </a:solidFill>
          </a:ln>
        </p:spPr>
        <p:style>
          <a:lnRef idx="3">
            <a:schemeClr val="accent6"/>
          </a:lnRef>
          <a:fillRef idx="0">
            <a:schemeClr val="accent6"/>
          </a:fillRef>
          <a:effectRef idx="2">
            <a:schemeClr val="accent6"/>
          </a:effectRef>
          <a:fontRef idx="minor">
            <a:schemeClr val="tx1"/>
          </a:fontRef>
        </p:style>
      </p:cxnSp>
      <p:sp>
        <p:nvSpPr>
          <p:cNvPr id="43013" name="TextBox 6">
            <a:extLst>
              <a:ext uri="{FF2B5EF4-FFF2-40B4-BE49-F238E27FC236}">
                <a16:creationId xmlns:a16="http://schemas.microsoft.com/office/drawing/2014/main" id="{F8E98B37-8D2B-4143-BBCF-39FF4059C617}"/>
              </a:ext>
            </a:extLst>
          </p:cNvPr>
          <p:cNvSpPr txBox="1">
            <a:spLocks noChangeArrowheads="1"/>
          </p:cNvSpPr>
          <p:nvPr/>
        </p:nvSpPr>
        <p:spPr bwMode="auto">
          <a:xfrm>
            <a:off x="4876800" y="38100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ID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sym typeface="Wingdings" pitchFamily="2" charset="2"/>
              </a:rPr>
              <a:t> EX</a:t>
            </a:r>
            <a:endPar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descr="fppipeline">
            <a:extLst>
              <a:ext uri="{FF2B5EF4-FFF2-40B4-BE49-F238E27FC236}">
                <a16:creationId xmlns:a16="http://schemas.microsoft.com/office/drawing/2014/main" id="{DDE3A775-F9AB-4F4C-A902-52D66B235C7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276600" y="1676400"/>
            <a:ext cx="58674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Rectangle 3">
            <a:extLst>
              <a:ext uri="{FF2B5EF4-FFF2-40B4-BE49-F238E27FC236}">
                <a16:creationId xmlns:a16="http://schemas.microsoft.com/office/drawing/2014/main" id="{29316F14-3B0D-764C-816F-B64DBFA4A3D0}"/>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15364" name="Rectangle 4">
            <a:extLst>
              <a:ext uri="{FF2B5EF4-FFF2-40B4-BE49-F238E27FC236}">
                <a16:creationId xmlns:a16="http://schemas.microsoft.com/office/drawing/2014/main" id="{72E2136D-2EE0-354E-8405-614EA02B8F62}"/>
              </a:ext>
            </a:extLst>
          </p:cNvPr>
          <p:cNvSpPr>
            <a:spLocks noGrp="1" noChangeArrowheads="1"/>
          </p:cNvSpPr>
          <p:nvPr>
            <p:ph type="body" idx="1"/>
          </p:nvPr>
        </p:nvSpPr>
        <p:spPr>
          <a:xfrm>
            <a:off x="457200" y="1600200"/>
            <a:ext cx="8686800" cy="5257800"/>
          </a:xfrm>
        </p:spPr>
        <p:txBody>
          <a:bodyPr/>
          <a:lstStyle/>
          <a:p>
            <a:pPr eaLnBrk="1" hangingPunct="1">
              <a:lnSpc>
                <a:spcPct val="90000"/>
              </a:lnSpc>
              <a:defRPr/>
            </a:pPr>
            <a:r>
              <a:rPr lang="en-US" altLang="zh-CN" b="1" dirty="0"/>
              <a:t>Latency</a:t>
            </a:r>
          </a:p>
          <a:p>
            <a:pPr eaLnBrk="1" hangingPunct="1">
              <a:lnSpc>
                <a:spcPct val="90000"/>
              </a:lnSpc>
              <a:buFontTx/>
              <a:buNone/>
              <a:defRPr/>
            </a:pPr>
            <a:r>
              <a:rPr lang="en-US" altLang="zh-CN" b="1" dirty="0"/>
              <a:t>	</a:t>
            </a:r>
            <a:r>
              <a:rPr lang="en-US" altLang="zh-CN" dirty="0"/>
              <a:t>the number of intervening cycles between an instruction that produces a result and an instruction that uses the result</a:t>
            </a:r>
            <a:endParaRPr lang="en-US" altLang="zh-CN" b="1" dirty="0"/>
          </a:p>
          <a:p>
            <a:pPr eaLnBrk="1" hangingPunct="1">
              <a:lnSpc>
                <a:spcPct val="90000"/>
              </a:lnSpc>
              <a:buFontTx/>
              <a:buNone/>
              <a:defRPr/>
            </a:pPr>
            <a:endParaRPr lang="en-US" altLang="zh-CN" b="1" dirty="0"/>
          </a:p>
          <a:p>
            <a:pPr eaLnBrk="1" hangingPunct="1">
              <a:lnSpc>
                <a:spcPct val="90000"/>
              </a:lnSpc>
              <a:defRPr/>
            </a:pPr>
            <a:r>
              <a:rPr lang="en-US" altLang="zh-CN" b="1" dirty="0"/>
              <a:t>Initiation/Repeat Interval</a:t>
            </a:r>
          </a:p>
          <a:p>
            <a:pPr eaLnBrk="1" hangingPunct="1">
              <a:lnSpc>
                <a:spcPct val="90000"/>
              </a:lnSpc>
              <a:buFontTx/>
              <a:buNone/>
              <a:defRPr/>
            </a:pPr>
            <a:r>
              <a:rPr lang="en-US" altLang="zh-CN" b="1" dirty="0"/>
              <a:t>	</a:t>
            </a:r>
            <a:r>
              <a:rPr lang="en-US" altLang="zh-CN" dirty="0"/>
              <a:t>the number of cycles that must elapse between issuing two operations of </a:t>
            </a:r>
            <a:r>
              <a:rPr lang="en-US" altLang="zh-CN" dirty="0">
                <a:effectLst>
                  <a:outerShdw blurRad="38100" dist="38100" dir="2700000" algn="tl">
                    <a:srgbClr val="000000">
                      <a:alpha val="43137"/>
                    </a:srgbClr>
                  </a:outerShdw>
                </a:effectLst>
              </a:rPr>
              <a:t>a given type</a:t>
            </a:r>
            <a:endParaRPr lang="en-US" altLang="zh-CN" b="1" dirty="0">
              <a:effectLst>
                <a:outerShdw blurRad="38100" dist="38100" dir="2700000" algn="tl">
                  <a:srgbClr val="000000">
                    <a:alpha val="43137"/>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A81C3-A897-A643-9D00-07F6D5975F4B}"/>
              </a:ext>
            </a:extLst>
          </p:cNvPr>
          <p:cNvPicPr>
            <a:picLocks noChangeAspect="1"/>
          </p:cNvPicPr>
          <p:nvPr/>
        </p:nvPicPr>
        <p:blipFill>
          <a:blip r:embed="rId3"/>
          <a:stretch>
            <a:fillRect/>
          </a:stretch>
        </p:blipFill>
        <p:spPr>
          <a:xfrm>
            <a:off x="0" y="1431419"/>
            <a:ext cx="9144000" cy="2614036"/>
          </a:xfrm>
          <a:prstGeom prst="rect">
            <a:avLst/>
          </a:prstGeom>
        </p:spPr>
      </p:pic>
      <p:sp>
        <p:nvSpPr>
          <p:cNvPr id="46081" name="Rectangle 2">
            <a:extLst>
              <a:ext uri="{FF2B5EF4-FFF2-40B4-BE49-F238E27FC236}">
                <a16:creationId xmlns:a16="http://schemas.microsoft.com/office/drawing/2014/main" id="{35FFA7B3-DB1A-D14B-BEBB-E843142F7CFC}"/>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46082" name="Rectangle 5">
            <a:extLst>
              <a:ext uri="{FF2B5EF4-FFF2-40B4-BE49-F238E27FC236}">
                <a16:creationId xmlns:a16="http://schemas.microsoft.com/office/drawing/2014/main" id="{9BF949DE-A1AE-A64D-BE3A-00AA965DCC76}"/>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p>
          <a:p>
            <a:pPr eaLnBrk="1" hangingPunct="1">
              <a:lnSpc>
                <a:spcPct val="90000"/>
              </a:lnSpc>
              <a:buFontTx/>
              <a:buNone/>
            </a:pPr>
            <a:r>
              <a:rPr lang="en-US" altLang="zh-CN" sz="2800"/>
              <a:t>1 cycle less than</a:t>
            </a:r>
          </a:p>
          <a:p>
            <a:pPr eaLnBrk="1" hangingPunct="1">
              <a:lnSpc>
                <a:spcPct val="90000"/>
              </a:lnSpc>
              <a:buFontTx/>
              <a:buNone/>
            </a:pPr>
            <a:r>
              <a:rPr lang="en-US" altLang="zh-CN" sz="2800"/>
              <a:t>the depth of the execution pipeline,</a:t>
            </a:r>
          </a:p>
          <a:p>
            <a:pPr eaLnBrk="1" hangingPunct="1">
              <a:lnSpc>
                <a:spcPct val="90000"/>
              </a:lnSpc>
              <a:buFontTx/>
              <a:buNone/>
            </a:pPr>
            <a:r>
              <a:rPr lang="en-US" altLang="zh-CN" sz="2800"/>
              <a:t>which is the number of stages from the </a:t>
            </a:r>
          </a:p>
          <a:p>
            <a:pPr eaLnBrk="1" hangingPunct="1">
              <a:lnSpc>
                <a:spcPct val="90000"/>
              </a:lnSpc>
              <a:buFontTx/>
              <a:buNone/>
            </a:pPr>
            <a:r>
              <a:rPr lang="en-US" altLang="zh-CN" sz="2800" b="1"/>
              <a:t>EX stage </a:t>
            </a:r>
            <a:r>
              <a:rPr lang="en-US" altLang="zh-CN" sz="2800"/>
              <a:t>to the stage that produces the result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BEFA04C-5352-1244-B836-6E97C6D8C967}"/>
              </a:ext>
            </a:extLst>
          </p:cNvPr>
          <p:cNvPicPr>
            <a:picLocks noChangeAspect="1"/>
          </p:cNvPicPr>
          <p:nvPr/>
        </p:nvPicPr>
        <p:blipFill>
          <a:blip r:embed="rId3"/>
          <a:stretch>
            <a:fillRect/>
          </a:stretch>
        </p:blipFill>
        <p:spPr>
          <a:xfrm>
            <a:off x="0" y="1431419"/>
            <a:ext cx="9144000" cy="2614036"/>
          </a:xfrm>
          <a:prstGeom prst="rect">
            <a:avLst/>
          </a:prstGeom>
        </p:spPr>
      </p:pic>
      <p:sp>
        <p:nvSpPr>
          <p:cNvPr id="48129" name="Rectangle 2">
            <a:extLst>
              <a:ext uri="{FF2B5EF4-FFF2-40B4-BE49-F238E27FC236}">
                <a16:creationId xmlns:a16="http://schemas.microsoft.com/office/drawing/2014/main" id="{4F69FE4A-61F8-6D41-8535-6B34F1432B81}"/>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48131" name="Rectangle 5">
            <a:extLst>
              <a:ext uri="{FF2B5EF4-FFF2-40B4-BE49-F238E27FC236}">
                <a16:creationId xmlns:a16="http://schemas.microsoft.com/office/drawing/2014/main" id="{C697FB69-8B32-DF4B-B26D-CA03D1612C5D}"/>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integer ALU instructions:</a:t>
            </a:r>
          </a:p>
          <a:p>
            <a:pPr eaLnBrk="1" hangingPunct="1">
              <a:lnSpc>
                <a:spcPct val="90000"/>
              </a:lnSpc>
              <a:buFontTx/>
              <a:buNone/>
            </a:pPr>
            <a:r>
              <a:rPr lang="en-US" altLang="zh-CN" sz="1600"/>
              <a:t>                                             </a:t>
            </a:r>
          </a:p>
          <a:p>
            <a:pPr eaLnBrk="1" hangingPunct="1">
              <a:lnSpc>
                <a:spcPct val="90000"/>
              </a:lnSpc>
              <a:buFontTx/>
              <a:buNone/>
            </a:pPr>
            <a:r>
              <a:rPr lang="en-US" altLang="zh-CN" sz="2800"/>
              <a:t>ADD </a:t>
            </a:r>
            <a:r>
              <a:rPr lang="en-US" altLang="zh-CN" sz="2800">
                <a:solidFill>
                  <a:srgbClr val="FF0000"/>
                </a:solidFill>
              </a:rPr>
              <a:t>R3</a:t>
            </a:r>
            <a:r>
              <a:rPr lang="en-US" altLang="zh-CN" sz="2800"/>
              <a:t>, R1, R2                       </a:t>
            </a:r>
            <a:r>
              <a:rPr lang="en-US" altLang="zh-CN" sz="1600"/>
              <a:t>pipeline diagram</a:t>
            </a:r>
            <a:endParaRPr lang="en-US" altLang="zh-CN" sz="2800"/>
          </a:p>
          <a:p>
            <a:pPr eaLnBrk="1" hangingPunct="1">
              <a:lnSpc>
                <a:spcPct val="90000"/>
              </a:lnSpc>
              <a:buFontTx/>
              <a:buNone/>
            </a:pPr>
            <a:r>
              <a:rPr lang="en-US" altLang="zh-CN" sz="2800"/>
              <a:t>ADD R5, </a:t>
            </a:r>
            <a:r>
              <a:rPr lang="en-US" altLang="zh-CN" sz="2800">
                <a:solidFill>
                  <a:srgbClr val="FF0000"/>
                </a:solidFill>
              </a:rPr>
              <a:t>R3</a:t>
            </a:r>
            <a:r>
              <a:rPr lang="en-US" altLang="zh-CN" sz="2800"/>
              <a:t>, R4</a:t>
            </a:r>
          </a:p>
        </p:txBody>
      </p:sp>
      <p:sp>
        <p:nvSpPr>
          <p:cNvPr id="5" name="椭圆 4">
            <a:extLst>
              <a:ext uri="{FF2B5EF4-FFF2-40B4-BE49-F238E27FC236}">
                <a16:creationId xmlns:a16="http://schemas.microsoft.com/office/drawing/2014/main" id="{C85BA506-F59A-0F40-A650-261381DCCF67}"/>
              </a:ext>
            </a:extLst>
          </p:cNvPr>
          <p:cNvSpPr/>
          <p:nvPr/>
        </p:nvSpPr>
        <p:spPr>
          <a:xfrm>
            <a:off x="5105400" y="1981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6" name="矩形 5">
            <a:extLst>
              <a:ext uri="{FF2B5EF4-FFF2-40B4-BE49-F238E27FC236}">
                <a16:creationId xmlns:a16="http://schemas.microsoft.com/office/drawing/2014/main" id="{FEEFFB35-ADC3-0F47-A287-B9633E22BD2C}"/>
              </a:ext>
            </a:extLst>
          </p:cNvPr>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C492AA4D-CE82-864C-8223-933E17A09ADC}"/>
              </a:ext>
            </a:extLst>
          </p:cNvPr>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D99325BE-0A33-2445-B29C-D644E7454AA2}"/>
              </a:ext>
            </a:extLst>
          </p:cNvPr>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9FABF8D4-8EF6-BA4F-B99F-3EC0517A9B59}"/>
              </a:ext>
            </a:extLst>
          </p:cNvPr>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8821B4A3-13A5-E44A-A702-0303E23F1D0C}"/>
              </a:ext>
            </a:extLst>
          </p:cNvPr>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77A6A22E-91D1-8248-89E5-7DE5107A0D99}"/>
              </a:ext>
            </a:extLst>
          </p:cNvPr>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4B54B174-DFB2-134E-9AB2-E1647530754E}"/>
              </a:ext>
            </a:extLst>
          </p:cNvPr>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58731DBD-AD63-3149-AE33-334C6FE5676D}"/>
              </a:ext>
            </a:extLst>
          </p:cNvPr>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E26D65DB-2040-CF43-B0BE-D3914A2D2FB1}"/>
              </a:ext>
            </a:extLst>
          </p:cNvPr>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717C46E5-6162-534D-9E31-4F7EBADB6451}"/>
              </a:ext>
            </a:extLst>
          </p:cNvPr>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763D675E-9DBB-0B43-81FC-98ADE56C1333}"/>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0179" name="Rectangle 5">
            <a:extLst>
              <a:ext uri="{FF2B5EF4-FFF2-40B4-BE49-F238E27FC236}">
                <a16:creationId xmlns:a16="http://schemas.microsoft.com/office/drawing/2014/main" id="{A2EC572C-EF1F-184D-8736-DC87634B62C7}"/>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integer ALU instructions:</a:t>
            </a:r>
          </a:p>
          <a:p>
            <a:pPr eaLnBrk="1" hangingPunct="1">
              <a:lnSpc>
                <a:spcPct val="90000"/>
              </a:lnSpc>
              <a:buFontTx/>
              <a:buNone/>
            </a:pPr>
            <a:r>
              <a:rPr lang="en-US" altLang="zh-CN" sz="1600"/>
              <a:t>                                             </a:t>
            </a:r>
          </a:p>
          <a:p>
            <a:pPr eaLnBrk="1" hangingPunct="1">
              <a:lnSpc>
                <a:spcPct val="90000"/>
              </a:lnSpc>
              <a:buFontTx/>
              <a:buNone/>
            </a:pPr>
            <a:r>
              <a:rPr lang="en-US" altLang="zh-CN" sz="2800"/>
              <a:t>ADD </a:t>
            </a:r>
            <a:r>
              <a:rPr lang="en-US" altLang="zh-CN" sz="2800">
                <a:solidFill>
                  <a:srgbClr val="FF0000"/>
                </a:solidFill>
              </a:rPr>
              <a:t>R3</a:t>
            </a:r>
            <a:r>
              <a:rPr lang="en-US" altLang="zh-CN" sz="2800"/>
              <a:t>, R1, R2                       </a:t>
            </a:r>
            <a:r>
              <a:rPr lang="en-US" altLang="zh-CN" sz="1600"/>
              <a:t>pipeline diagram</a:t>
            </a:r>
            <a:endParaRPr lang="en-US" altLang="zh-CN" sz="2800"/>
          </a:p>
          <a:p>
            <a:pPr eaLnBrk="1" hangingPunct="1">
              <a:lnSpc>
                <a:spcPct val="90000"/>
              </a:lnSpc>
              <a:buFontTx/>
              <a:buNone/>
            </a:pPr>
            <a:r>
              <a:rPr lang="en-US" altLang="zh-CN" sz="2800"/>
              <a:t>ADD R5, </a:t>
            </a:r>
            <a:r>
              <a:rPr lang="en-US" altLang="zh-CN" sz="2800">
                <a:solidFill>
                  <a:srgbClr val="FF0000"/>
                </a:solidFill>
              </a:rPr>
              <a:t>R3</a:t>
            </a:r>
            <a:r>
              <a:rPr lang="en-US" altLang="zh-CN" sz="2800"/>
              <a:t>, R4</a:t>
            </a:r>
          </a:p>
          <a:p>
            <a:pPr eaLnBrk="1" hangingPunct="1">
              <a:lnSpc>
                <a:spcPct val="90000"/>
              </a:lnSpc>
              <a:buFontTx/>
              <a:buNone/>
            </a:pPr>
            <a:r>
              <a:rPr lang="en-US" altLang="zh-CN" sz="2800" b="1" i="1"/>
              <a:t>Latency</a:t>
            </a:r>
            <a:r>
              <a:rPr lang="en-US" altLang="zh-CN" sz="2800" i="1"/>
              <a:t>: 0 </a:t>
            </a:r>
          </a:p>
          <a:p>
            <a:pPr eaLnBrk="1" hangingPunct="1">
              <a:lnSpc>
                <a:spcPct val="90000"/>
              </a:lnSpc>
              <a:buFontTx/>
              <a:buNone/>
            </a:pPr>
            <a:r>
              <a:rPr lang="en-US" altLang="zh-CN" sz="2800" i="1"/>
              <a:t>             as no intervention to pipeline</a:t>
            </a:r>
          </a:p>
          <a:p>
            <a:pPr eaLnBrk="1" hangingPunct="1">
              <a:lnSpc>
                <a:spcPct val="90000"/>
              </a:lnSpc>
              <a:buFontTx/>
              <a:buNone/>
            </a:pPr>
            <a:r>
              <a:rPr lang="en-US" altLang="zh-CN" sz="2800" i="1"/>
              <a:t>             </a:t>
            </a:r>
          </a:p>
        </p:txBody>
      </p:sp>
      <p:sp>
        <p:nvSpPr>
          <p:cNvPr id="6" name="矩形 5">
            <a:extLst>
              <a:ext uri="{FF2B5EF4-FFF2-40B4-BE49-F238E27FC236}">
                <a16:creationId xmlns:a16="http://schemas.microsoft.com/office/drawing/2014/main" id="{4961BA1E-BB73-D14E-ACAC-44B0D1EC6CB4}"/>
              </a:ext>
            </a:extLst>
          </p:cNvPr>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950F5AC3-4FA0-6240-81D4-530FBC6D2B09}"/>
              </a:ext>
            </a:extLst>
          </p:cNvPr>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E6A4ACD4-49D1-194E-816B-4FD1DB4F9BF4}"/>
              </a:ext>
            </a:extLst>
          </p:cNvPr>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0DD8C31C-8EA3-9C46-8103-8E2A27C748D3}"/>
              </a:ext>
            </a:extLst>
          </p:cNvPr>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82F0D18A-AD03-D544-82F8-088B037BC4A6}"/>
              </a:ext>
            </a:extLst>
          </p:cNvPr>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88457D12-3DA1-9846-AE3E-3FF62BD847B5}"/>
              </a:ext>
            </a:extLst>
          </p:cNvPr>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4919CD55-A458-C04E-9A61-07EB2E121E74}"/>
              </a:ext>
            </a:extLst>
          </p:cNvPr>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047A857D-0BEB-F54D-B527-383F175D2B7C}"/>
              </a:ext>
            </a:extLst>
          </p:cNvPr>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6B024E97-DE97-D243-86C1-96C68505EE8D}"/>
              </a:ext>
            </a:extLst>
          </p:cNvPr>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3D25A5B7-2432-CB4B-A2C7-60AB73874087}"/>
              </a:ext>
            </a:extLst>
          </p:cNvPr>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6" name="Picture 15">
            <a:extLst>
              <a:ext uri="{FF2B5EF4-FFF2-40B4-BE49-F238E27FC236}">
                <a16:creationId xmlns:a16="http://schemas.microsoft.com/office/drawing/2014/main" id="{E1D8D524-48D4-1A4C-AC52-8E5682D11B03}"/>
              </a:ext>
            </a:extLst>
          </p:cNvPr>
          <p:cNvPicPr>
            <a:picLocks noChangeAspect="1"/>
          </p:cNvPicPr>
          <p:nvPr/>
        </p:nvPicPr>
        <p:blipFill>
          <a:blip r:embed="rId3"/>
          <a:stretch>
            <a:fillRect/>
          </a:stretch>
        </p:blipFill>
        <p:spPr>
          <a:xfrm>
            <a:off x="0" y="1431419"/>
            <a:ext cx="9144000" cy="2614036"/>
          </a:xfrm>
          <a:prstGeom prst="rect">
            <a:avLst/>
          </a:prstGeom>
        </p:spPr>
      </p:pic>
      <p:sp>
        <p:nvSpPr>
          <p:cNvPr id="17" name="椭圆 4">
            <a:extLst>
              <a:ext uri="{FF2B5EF4-FFF2-40B4-BE49-F238E27FC236}">
                <a16:creationId xmlns:a16="http://schemas.microsoft.com/office/drawing/2014/main" id="{FEC2A2D0-FC8B-244B-A3AC-95D62C86BFD4}"/>
              </a:ext>
            </a:extLst>
          </p:cNvPr>
          <p:cNvSpPr/>
          <p:nvPr/>
        </p:nvSpPr>
        <p:spPr>
          <a:xfrm>
            <a:off x="5105400" y="1981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7F23971B-2C66-FB45-86F0-D93F18D73DA2}"/>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2227" name="Rectangle 5">
            <a:extLst>
              <a:ext uri="{FF2B5EF4-FFF2-40B4-BE49-F238E27FC236}">
                <a16:creationId xmlns:a16="http://schemas.microsoft.com/office/drawing/2014/main" id="{E8DDC21B-0F3F-9B43-AA87-200405CF9340}"/>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integer ALU instructions:</a:t>
            </a:r>
          </a:p>
          <a:p>
            <a:pPr eaLnBrk="1" hangingPunct="1">
              <a:lnSpc>
                <a:spcPct val="90000"/>
              </a:lnSpc>
              <a:buFontTx/>
              <a:buNone/>
            </a:pPr>
            <a:r>
              <a:rPr lang="en-US" altLang="zh-CN" sz="1600"/>
              <a:t>                                             </a:t>
            </a:r>
          </a:p>
          <a:p>
            <a:pPr eaLnBrk="1" hangingPunct="1">
              <a:lnSpc>
                <a:spcPct val="90000"/>
              </a:lnSpc>
              <a:buFontTx/>
              <a:buNone/>
            </a:pPr>
            <a:r>
              <a:rPr lang="en-US" altLang="zh-CN" sz="2800"/>
              <a:t>ADD </a:t>
            </a:r>
            <a:r>
              <a:rPr lang="en-US" altLang="zh-CN" sz="2800">
                <a:solidFill>
                  <a:srgbClr val="FF0000"/>
                </a:solidFill>
              </a:rPr>
              <a:t>R3</a:t>
            </a:r>
            <a:r>
              <a:rPr lang="en-US" altLang="zh-CN" sz="2800"/>
              <a:t>, R1, R2                       </a:t>
            </a:r>
            <a:r>
              <a:rPr lang="en-US" altLang="zh-CN" sz="1600"/>
              <a:t>pipeline diagram</a:t>
            </a:r>
            <a:endParaRPr lang="en-US" altLang="zh-CN" sz="2800"/>
          </a:p>
          <a:p>
            <a:pPr eaLnBrk="1" hangingPunct="1">
              <a:lnSpc>
                <a:spcPct val="90000"/>
              </a:lnSpc>
              <a:buFontTx/>
              <a:buNone/>
            </a:pPr>
            <a:r>
              <a:rPr lang="en-US" altLang="zh-CN" sz="2800"/>
              <a:t>ADD R5, </a:t>
            </a:r>
            <a:r>
              <a:rPr lang="en-US" altLang="zh-CN" sz="2800">
                <a:solidFill>
                  <a:srgbClr val="FF0000"/>
                </a:solidFill>
              </a:rPr>
              <a:t>R3</a:t>
            </a:r>
            <a:r>
              <a:rPr lang="en-US" altLang="zh-CN" sz="2800"/>
              <a:t>, R4</a:t>
            </a:r>
          </a:p>
          <a:p>
            <a:pPr eaLnBrk="1" hangingPunct="1">
              <a:lnSpc>
                <a:spcPct val="90000"/>
              </a:lnSpc>
              <a:buFontTx/>
              <a:buNone/>
            </a:pPr>
            <a:r>
              <a:rPr lang="en-US" altLang="zh-CN" sz="2800" b="1" i="1"/>
              <a:t>Initiation interval</a:t>
            </a:r>
            <a:r>
              <a:rPr lang="en-US" altLang="zh-CN" sz="2800" i="1"/>
              <a:t>: 1 </a:t>
            </a:r>
          </a:p>
          <a:p>
            <a:pPr eaLnBrk="1" hangingPunct="1">
              <a:lnSpc>
                <a:spcPct val="90000"/>
              </a:lnSpc>
              <a:buFontTx/>
              <a:buNone/>
            </a:pPr>
            <a:r>
              <a:rPr lang="en-US" altLang="zh-CN" sz="2800" i="1"/>
              <a:t>as 2</a:t>
            </a:r>
            <a:r>
              <a:rPr lang="en-US" altLang="zh-CN" sz="2800" i="1" baseline="30000"/>
              <a:t>nd</a:t>
            </a:r>
            <a:r>
              <a:rPr lang="en-US" altLang="zh-CN" sz="2800" i="1"/>
              <a:t> ADD has to wait for 1 cc after 1</a:t>
            </a:r>
            <a:r>
              <a:rPr lang="en-US" altLang="zh-CN" sz="2800" i="1" baseline="30000"/>
              <a:t>st</a:t>
            </a:r>
            <a:r>
              <a:rPr lang="en-US" altLang="zh-CN" sz="2800" i="1"/>
              <a:t> ADD</a:t>
            </a:r>
          </a:p>
          <a:p>
            <a:pPr eaLnBrk="1" hangingPunct="1">
              <a:lnSpc>
                <a:spcPct val="90000"/>
              </a:lnSpc>
              <a:buFontTx/>
              <a:buNone/>
            </a:pPr>
            <a:r>
              <a:rPr lang="en-US" altLang="zh-CN" sz="2800" i="1"/>
              <a:t>             </a:t>
            </a:r>
          </a:p>
        </p:txBody>
      </p:sp>
      <p:sp>
        <p:nvSpPr>
          <p:cNvPr id="6" name="矩形 5">
            <a:extLst>
              <a:ext uri="{FF2B5EF4-FFF2-40B4-BE49-F238E27FC236}">
                <a16:creationId xmlns:a16="http://schemas.microsoft.com/office/drawing/2014/main" id="{612AFD43-8C4A-6945-96F9-BF02C7D121F1}"/>
              </a:ext>
            </a:extLst>
          </p:cNvPr>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9F1FDD77-C3D7-9643-BEB1-BE1806E5B987}"/>
              </a:ext>
            </a:extLst>
          </p:cNvPr>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612BA47B-F688-F84A-A1BF-10863CC5CFC5}"/>
              </a:ext>
            </a:extLst>
          </p:cNvPr>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8BEDE068-E4D2-4547-9003-289592E8A545}"/>
              </a:ext>
            </a:extLst>
          </p:cNvPr>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BE0EE1C8-92DA-9B4E-81A3-0DDF9DCE8EDA}"/>
              </a:ext>
            </a:extLst>
          </p:cNvPr>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9A42FFBF-EC34-B843-8DC0-16D89128DDF0}"/>
              </a:ext>
            </a:extLst>
          </p:cNvPr>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5B2847D5-ED6C-B543-8E30-35DA09F55B2D}"/>
              </a:ext>
            </a:extLst>
          </p:cNvPr>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4122095A-69F4-AB47-A8B0-22ED65F4CFCE}"/>
              </a:ext>
            </a:extLst>
          </p:cNvPr>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915F883A-FCA0-904B-90A0-5428448107DD}"/>
              </a:ext>
            </a:extLst>
          </p:cNvPr>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FD72278C-EAE0-5041-8E49-7ECB2B55AADB}"/>
              </a:ext>
            </a:extLst>
          </p:cNvPr>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6" name="Picture 15">
            <a:extLst>
              <a:ext uri="{FF2B5EF4-FFF2-40B4-BE49-F238E27FC236}">
                <a16:creationId xmlns:a16="http://schemas.microsoft.com/office/drawing/2014/main" id="{2AD1C15C-4468-E240-9B1E-46EE4BE96183}"/>
              </a:ext>
            </a:extLst>
          </p:cNvPr>
          <p:cNvPicPr>
            <a:picLocks noChangeAspect="1"/>
          </p:cNvPicPr>
          <p:nvPr/>
        </p:nvPicPr>
        <p:blipFill>
          <a:blip r:embed="rId3"/>
          <a:stretch>
            <a:fillRect/>
          </a:stretch>
        </p:blipFill>
        <p:spPr>
          <a:xfrm>
            <a:off x="0" y="1431419"/>
            <a:ext cx="9144000" cy="2614036"/>
          </a:xfrm>
          <a:prstGeom prst="rect">
            <a:avLst/>
          </a:prstGeom>
        </p:spPr>
      </p:pic>
      <p:sp>
        <p:nvSpPr>
          <p:cNvPr id="17" name="椭圆 4">
            <a:extLst>
              <a:ext uri="{FF2B5EF4-FFF2-40B4-BE49-F238E27FC236}">
                <a16:creationId xmlns:a16="http://schemas.microsoft.com/office/drawing/2014/main" id="{95D21A96-AC64-224E-8F0E-76305AD5D4E1}"/>
              </a:ext>
            </a:extLst>
          </p:cNvPr>
          <p:cNvSpPr/>
          <p:nvPr/>
        </p:nvSpPr>
        <p:spPr>
          <a:xfrm>
            <a:off x="5105400" y="1981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
        <p:nvSpPr>
          <p:cNvPr id="3" name="Rectangle 2">
            <a:extLst>
              <a:ext uri="{FF2B5EF4-FFF2-40B4-BE49-F238E27FC236}">
                <a16:creationId xmlns:a16="http://schemas.microsoft.com/office/drawing/2014/main" id="{80468400-A0F5-3E46-B353-D15216022634}"/>
              </a:ext>
            </a:extLst>
          </p:cNvPr>
          <p:cNvSpPr txBox="1">
            <a:spLocks noChangeArrowheads="1"/>
          </p:cNvSpPr>
          <p:nvPr/>
        </p:nvSpPr>
        <p:spPr bwMode="auto">
          <a:xfrm>
            <a:off x="0" y="2892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3200" kern="0" dirty="0">
                <a:solidFill>
                  <a:srgbClr val="00B0F0"/>
                </a:solidFill>
              </a:rPr>
              <a:t>you already knew!</a:t>
            </a:r>
          </a:p>
          <a:p>
            <a:pPr algn="l" eaLnBrk="1" hangingPunct="1"/>
            <a:br>
              <a:rPr lang="en-US" altLang="zh-CN" sz="3200" kern="0" dirty="0">
                <a:solidFill>
                  <a:srgbClr val="00B0F0"/>
                </a:solidFill>
              </a:rPr>
            </a:br>
            <a:endParaRPr lang="en-US" altLang="zh-CN" sz="3200" kern="0" dirty="0">
              <a:solidFill>
                <a:srgbClr val="00B0F0"/>
              </a:solidFill>
            </a:endParaRPr>
          </a:p>
        </p:txBody>
      </p:sp>
    </p:spTree>
    <p:extLst>
      <p:ext uri="{BB962C8B-B14F-4D97-AF65-F5344CB8AC3E}">
        <p14:creationId xmlns:p14="http://schemas.microsoft.com/office/powerpoint/2010/main" val="3698624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C894CB56-2D62-004A-8822-53680195B8ED}"/>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4275" name="Rectangle 5">
            <a:extLst>
              <a:ext uri="{FF2B5EF4-FFF2-40B4-BE49-F238E27FC236}">
                <a16:creationId xmlns:a16="http://schemas.microsoft.com/office/drawing/2014/main" id="{FEEA53EA-BC9B-3E47-A112-DB8D0BA7CAE7}"/>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instructions: Load + ADD</a:t>
            </a:r>
          </a:p>
          <a:p>
            <a:pPr eaLnBrk="1" hangingPunct="1">
              <a:lnSpc>
                <a:spcPct val="90000"/>
              </a:lnSpc>
              <a:buFontTx/>
              <a:buNone/>
            </a:pPr>
            <a:r>
              <a:rPr lang="en-US" altLang="zh-CN" sz="1600"/>
              <a:t>                                             </a:t>
            </a:r>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ADD </a:t>
            </a:r>
            <a:r>
              <a:rPr lang="en-US" altLang="zh-CN" sz="1400"/>
              <a:t> </a:t>
            </a:r>
            <a:r>
              <a:rPr lang="en-US" altLang="zh-CN" sz="2800"/>
              <a:t>R3, </a:t>
            </a:r>
            <a:r>
              <a:rPr lang="en-US" altLang="zh-CN" sz="2800">
                <a:solidFill>
                  <a:srgbClr val="FF0000"/>
                </a:solidFill>
              </a:rPr>
              <a:t>R2</a:t>
            </a:r>
            <a:r>
              <a:rPr lang="en-US" altLang="zh-CN" sz="2800"/>
              <a:t>, R1</a:t>
            </a:r>
          </a:p>
          <a:p>
            <a:pPr eaLnBrk="1" hangingPunct="1">
              <a:lnSpc>
                <a:spcPct val="90000"/>
              </a:lnSpc>
              <a:buFontTx/>
              <a:buNone/>
            </a:pPr>
            <a:r>
              <a:rPr lang="en-US" altLang="zh-CN" sz="2800" i="1"/>
              <a:t>             </a:t>
            </a:r>
          </a:p>
        </p:txBody>
      </p:sp>
      <p:sp>
        <p:nvSpPr>
          <p:cNvPr id="6" name="矩形 5">
            <a:extLst>
              <a:ext uri="{FF2B5EF4-FFF2-40B4-BE49-F238E27FC236}">
                <a16:creationId xmlns:a16="http://schemas.microsoft.com/office/drawing/2014/main" id="{20580F10-A850-EB4B-A975-0AE825585D24}"/>
              </a:ext>
            </a:extLst>
          </p:cNvPr>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1607D9CA-F207-1F4B-9D5C-2941504C8EE7}"/>
              </a:ext>
            </a:extLst>
          </p:cNvPr>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1D6E6F9A-2455-F945-8A41-3E19A114FC02}"/>
              </a:ext>
            </a:extLst>
          </p:cNvPr>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CFD430F6-DF04-AA48-BE50-849FCCC952A9}"/>
              </a:ext>
            </a:extLst>
          </p:cNvPr>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A1EBF1FB-AD44-8D45-A499-ADD4B2F62F90}"/>
              </a:ext>
            </a:extLst>
          </p:cNvPr>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70CDDE71-B93B-784B-B78E-9734009EEB3C}"/>
              </a:ext>
            </a:extLst>
          </p:cNvPr>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C3F91C4D-AF8E-594F-AD92-99066C492B58}"/>
              </a:ext>
            </a:extLst>
          </p:cNvPr>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A1209AC6-A936-2C44-BCB6-894A576811AC}"/>
              </a:ext>
            </a:extLst>
          </p:cNvPr>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D681653B-45CC-624F-BC7B-4DD070816E20}"/>
              </a:ext>
            </a:extLst>
          </p:cNvPr>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D979D2A2-E422-B44D-AD03-71D6174398BA}"/>
              </a:ext>
            </a:extLst>
          </p:cNvPr>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7" name="直接连接符 16">
            <a:extLst>
              <a:ext uri="{FF2B5EF4-FFF2-40B4-BE49-F238E27FC236}">
                <a16:creationId xmlns:a16="http://schemas.microsoft.com/office/drawing/2014/main" id="{9C87238B-20C5-1C41-BBA5-32A1FBEDC420}"/>
              </a:ext>
            </a:extLst>
          </p:cNvPr>
          <p:cNvCxnSpPr>
            <a:stCxn id="13" idx="1"/>
            <a:endCxn id="14"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CC72DD4-FE0B-B44A-BF03-91266DFC4135}"/>
              </a:ext>
            </a:extLst>
          </p:cNvPr>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9" name="Picture 18">
            <a:extLst>
              <a:ext uri="{FF2B5EF4-FFF2-40B4-BE49-F238E27FC236}">
                <a16:creationId xmlns:a16="http://schemas.microsoft.com/office/drawing/2014/main" id="{D2ACE9D4-FC45-084C-AE3D-38764B927CD0}"/>
              </a:ext>
            </a:extLst>
          </p:cNvPr>
          <p:cNvPicPr>
            <a:picLocks noChangeAspect="1"/>
          </p:cNvPicPr>
          <p:nvPr/>
        </p:nvPicPr>
        <p:blipFill>
          <a:blip r:embed="rId3"/>
          <a:stretch>
            <a:fillRect/>
          </a:stretch>
        </p:blipFill>
        <p:spPr>
          <a:xfrm>
            <a:off x="0" y="1431419"/>
            <a:ext cx="9144000" cy="2614036"/>
          </a:xfrm>
          <a:prstGeom prst="rect">
            <a:avLst/>
          </a:prstGeom>
        </p:spPr>
      </p:pic>
      <p:sp>
        <p:nvSpPr>
          <p:cNvPr id="20" name="椭圆 4">
            <a:extLst>
              <a:ext uri="{FF2B5EF4-FFF2-40B4-BE49-F238E27FC236}">
                <a16:creationId xmlns:a16="http://schemas.microsoft.com/office/drawing/2014/main" id="{6407AD18-0520-4B4D-9909-C71587B5AE73}"/>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215EE009-B2F7-D245-B98A-FC62E7A6B5C3}"/>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6323" name="Rectangle 5">
            <a:extLst>
              <a:ext uri="{FF2B5EF4-FFF2-40B4-BE49-F238E27FC236}">
                <a16:creationId xmlns:a16="http://schemas.microsoft.com/office/drawing/2014/main" id="{CDC448F5-3138-2441-BBF3-FBA1ABC807D4}"/>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instructions: Load + ADD</a:t>
            </a:r>
          </a:p>
          <a:p>
            <a:pPr eaLnBrk="1" hangingPunct="1">
              <a:lnSpc>
                <a:spcPct val="90000"/>
              </a:lnSpc>
              <a:buFontTx/>
              <a:buNone/>
            </a:pPr>
            <a:r>
              <a:rPr lang="en-US" altLang="zh-CN" sz="1600"/>
              <a:t>                                             </a:t>
            </a:r>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ADD </a:t>
            </a:r>
            <a:r>
              <a:rPr lang="en-US" altLang="zh-CN" sz="1400"/>
              <a:t> </a:t>
            </a:r>
            <a:r>
              <a:rPr lang="en-US" altLang="zh-CN" sz="2800"/>
              <a:t>R3, </a:t>
            </a:r>
            <a:r>
              <a:rPr lang="en-US" altLang="zh-CN" sz="2800">
                <a:solidFill>
                  <a:srgbClr val="FF0000"/>
                </a:solidFill>
              </a:rPr>
              <a:t>R2</a:t>
            </a:r>
            <a:r>
              <a:rPr lang="en-US" altLang="zh-CN" sz="2800"/>
              <a:t>, R1</a:t>
            </a:r>
          </a:p>
          <a:p>
            <a:pPr eaLnBrk="1" hangingPunct="1">
              <a:lnSpc>
                <a:spcPct val="90000"/>
              </a:lnSpc>
              <a:buFontTx/>
              <a:buNone/>
            </a:pPr>
            <a:r>
              <a:rPr lang="en-US" altLang="zh-CN" sz="2800" b="1" i="1"/>
              <a:t>Latency</a:t>
            </a:r>
            <a:r>
              <a:rPr lang="en-US" altLang="zh-CN" sz="2800" i="1"/>
              <a:t>: 1, pipeline is intervened at EX stage </a:t>
            </a:r>
          </a:p>
          <a:p>
            <a:pPr eaLnBrk="1" hangingPunct="1">
              <a:lnSpc>
                <a:spcPct val="90000"/>
              </a:lnSpc>
              <a:buFontTx/>
              <a:buNone/>
            </a:pPr>
            <a:r>
              <a:rPr lang="en-US" altLang="zh-CN" sz="2800" i="1"/>
              <a:t>as ADD.EX has to wait for 1 cc until Load.MEM</a:t>
            </a:r>
          </a:p>
          <a:p>
            <a:pPr eaLnBrk="1" hangingPunct="1">
              <a:lnSpc>
                <a:spcPct val="90000"/>
              </a:lnSpc>
              <a:buFontTx/>
              <a:buNone/>
            </a:pPr>
            <a:r>
              <a:rPr lang="en-US" altLang="zh-CN" sz="2800" i="1"/>
              <a:t>             </a:t>
            </a:r>
          </a:p>
        </p:txBody>
      </p:sp>
      <p:sp>
        <p:nvSpPr>
          <p:cNvPr id="6" name="矩形 5">
            <a:extLst>
              <a:ext uri="{FF2B5EF4-FFF2-40B4-BE49-F238E27FC236}">
                <a16:creationId xmlns:a16="http://schemas.microsoft.com/office/drawing/2014/main" id="{EEE8088E-30EC-544A-A29C-32D259E23720}"/>
              </a:ext>
            </a:extLst>
          </p:cNvPr>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AEBF826B-E096-C84A-9B52-5FAA291D501E}"/>
              </a:ext>
            </a:extLst>
          </p:cNvPr>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A3A852C0-E234-1148-8456-562F7F203D55}"/>
              </a:ext>
            </a:extLst>
          </p:cNvPr>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A1044E84-CD61-394D-A2B6-B84C3486273E}"/>
              </a:ext>
            </a:extLst>
          </p:cNvPr>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0B05FDA9-ABBB-3B42-9673-A30EE9F3F566}"/>
              </a:ext>
            </a:extLst>
          </p:cNvPr>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780C29AA-B9A8-0048-AE2B-A0C349567DDB}"/>
              </a:ext>
            </a:extLst>
          </p:cNvPr>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C6A773EE-5C71-1648-853E-5A3DAB882F19}"/>
              </a:ext>
            </a:extLst>
          </p:cNvPr>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6A424D85-027C-414F-9F3D-05AD591F335C}"/>
              </a:ext>
            </a:extLst>
          </p:cNvPr>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F75B6B12-2714-734D-9BA4-F413D4775DCF}"/>
              </a:ext>
            </a:extLst>
          </p:cNvPr>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FFD607F6-BCEC-2442-9A13-0E841BFAF9AF}"/>
              </a:ext>
            </a:extLst>
          </p:cNvPr>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7" name="直接连接符 16">
            <a:extLst>
              <a:ext uri="{FF2B5EF4-FFF2-40B4-BE49-F238E27FC236}">
                <a16:creationId xmlns:a16="http://schemas.microsoft.com/office/drawing/2014/main" id="{23953EBC-95EE-0147-ACB5-84761835332B}"/>
              </a:ext>
            </a:extLst>
          </p:cNvPr>
          <p:cNvCxnSpPr>
            <a:stCxn id="13" idx="1"/>
            <a:endCxn id="14"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BC4E09B7-0796-004A-9BE1-71DF82A84410}"/>
              </a:ext>
            </a:extLst>
          </p:cNvPr>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9" name="Picture 18">
            <a:extLst>
              <a:ext uri="{FF2B5EF4-FFF2-40B4-BE49-F238E27FC236}">
                <a16:creationId xmlns:a16="http://schemas.microsoft.com/office/drawing/2014/main" id="{3C526732-DE60-8F46-B92D-ECC118B6CB34}"/>
              </a:ext>
            </a:extLst>
          </p:cNvPr>
          <p:cNvPicPr>
            <a:picLocks noChangeAspect="1"/>
          </p:cNvPicPr>
          <p:nvPr/>
        </p:nvPicPr>
        <p:blipFill>
          <a:blip r:embed="rId3"/>
          <a:stretch>
            <a:fillRect/>
          </a:stretch>
        </p:blipFill>
        <p:spPr>
          <a:xfrm>
            <a:off x="0" y="1431419"/>
            <a:ext cx="9144000" cy="2614036"/>
          </a:xfrm>
          <a:prstGeom prst="rect">
            <a:avLst/>
          </a:prstGeom>
        </p:spPr>
      </p:pic>
      <p:sp>
        <p:nvSpPr>
          <p:cNvPr id="20" name="椭圆 4">
            <a:extLst>
              <a:ext uri="{FF2B5EF4-FFF2-40B4-BE49-F238E27FC236}">
                <a16:creationId xmlns:a16="http://schemas.microsoft.com/office/drawing/2014/main" id="{B1AF3150-1B51-E344-922F-69DB6794479E}"/>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AF9074EF-7CD9-034E-ABEF-682D6126CD49}"/>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8371" name="Rectangle 5">
            <a:extLst>
              <a:ext uri="{FF2B5EF4-FFF2-40B4-BE49-F238E27FC236}">
                <a16:creationId xmlns:a16="http://schemas.microsoft.com/office/drawing/2014/main" id="{616C736F-35F1-D148-BFEC-273C24704642}"/>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(dependent) instructions: Load + ADD</a:t>
            </a:r>
          </a:p>
          <a:p>
            <a:pPr eaLnBrk="1" hangingPunct="1">
              <a:lnSpc>
                <a:spcPct val="90000"/>
              </a:lnSpc>
              <a:buFontTx/>
              <a:buNone/>
            </a:pPr>
            <a:r>
              <a:rPr lang="en-US" altLang="zh-CN" sz="1600"/>
              <a:t>                                             </a:t>
            </a:r>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ADD </a:t>
            </a:r>
            <a:r>
              <a:rPr lang="en-US" altLang="zh-CN" sz="1400"/>
              <a:t> </a:t>
            </a:r>
            <a:r>
              <a:rPr lang="en-US" altLang="zh-CN" sz="2800"/>
              <a:t>R3, </a:t>
            </a:r>
            <a:r>
              <a:rPr lang="en-US" altLang="zh-CN" sz="2800">
                <a:solidFill>
                  <a:srgbClr val="FF0000"/>
                </a:solidFill>
              </a:rPr>
              <a:t>R2</a:t>
            </a:r>
            <a:r>
              <a:rPr lang="en-US" altLang="zh-CN" sz="2800"/>
              <a:t>, R1</a:t>
            </a:r>
          </a:p>
          <a:p>
            <a:pPr eaLnBrk="1" hangingPunct="1">
              <a:lnSpc>
                <a:spcPct val="90000"/>
              </a:lnSpc>
              <a:buFontTx/>
              <a:buNone/>
            </a:pPr>
            <a:r>
              <a:rPr lang="en-US" altLang="zh-CN" sz="2800" b="1" i="1"/>
              <a:t>Initiation interval</a:t>
            </a:r>
            <a:r>
              <a:rPr lang="en-US" altLang="zh-CN" sz="2800" i="1"/>
              <a:t>: ?</a:t>
            </a:r>
          </a:p>
          <a:p>
            <a:pPr eaLnBrk="1" hangingPunct="1">
              <a:lnSpc>
                <a:spcPct val="90000"/>
              </a:lnSpc>
              <a:buFontTx/>
              <a:buNone/>
            </a:pPr>
            <a:r>
              <a:rPr lang="en-US" altLang="zh-CN" sz="2800" i="1"/>
              <a:t>             </a:t>
            </a:r>
          </a:p>
        </p:txBody>
      </p:sp>
      <p:sp>
        <p:nvSpPr>
          <p:cNvPr id="6" name="矩形 5">
            <a:extLst>
              <a:ext uri="{FF2B5EF4-FFF2-40B4-BE49-F238E27FC236}">
                <a16:creationId xmlns:a16="http://schemas.microsoft.com/office/drawing/2014/main" id="{88E4B5A0-5616-5F48-8CEF-CFD3A98CB00E}"/>
              </a:ext>
            </a:extLst>
          </p:cNvPr>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180CB787-7FBA-EB4F-B966-C7D3F4B609EB}"/>
              </a:ext>
            </a:extLst>
          </p:cNvPr>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8ACE8BD6-4F9D-804E-96DE-6CA1C5A567D7}"/>
              </a:ext>
            </a:extLst>
          </p:cNvPr>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A557AF85-C4AD-AE45-8463-7621C12AE8AE}"/>
              </a:ext>
            </a:extLst>
          </p:cNvPr>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E9A65B25-ABBC-5F43-B1EE-0E484491F343}"/>
              </a:ext>
            </a:extLst>
          </p:cNvPr>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658BCAED-745D-4240-9477-2A2343620B76}"/>
              </a:ext>
            </a:extLst>
          </p:cNvPr>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D0A9B12E-4AA3-C24E-9FA1-0C3AC142648A}"/>
              </a:ext>
            </a:extLst>
          </p:cNvPr>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B5F25CEB-2EDF-D846-974F-F5791EF91184}"/>
              </a:ext>
            </a:extLst>
          </p:cNvPr>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D04069F6-8C74-DF4C-9E99-61ED7474118E}"/>
              </a:ext>
            </a:extLst>
          </p:cNvPr>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FABC2BB6-DBD3-DD43-B325-39162CBC78D9}"/>
              </a:ext>
            </a:extLst>
          </p:cNvPr>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7" name="直接连接符 16">
            <a:extLst>
              <a:ext uri="{FF2B5EF4-FFF2-40B4-BE49-F238E27FC236}">
                <a16:creationId xmlns:a16="http://schemas.microsoft.com/office/drawing/2014/main" id="{A6F5C287-3E26-1C4E-8B3D-245194DEE99D}"/>
              </a:ext>
            </a:extLst>
          </p:cNvPr>
          <p:cNvCxnSpPr>
            <a:stCxn id="13" idx="1"/>
            <a:endCxn id="14"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2EFBCE30-A5A6-8C45-865C-4A2BAF1DF1A1}"/>
              </a:ext>
            </a:extLst>
          </p:cNvPr>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9" name="Picture 18">
            <a:extLst>
              <a:ext uri="{FF2B5EF4-FFF2-40B4-BE49-F238E27FC236}">
                <a16:creationId xmlns:a16="http://schemas.microsoft.com/office/drawing/2014/main" id="{57137AD0-85A8-1D46-AFD5-AB38F3DDE4CB}"/>
              </a:ext>
            </a:extLst>
          </p:cNvPr>
          <p:cNvPicPr>
            <a:picLocks noChangeAspect="1"/>
          </p:cNvPicPr>
          <p:nvPr/>
        </p:nvPicPr>
        <p:blipFill>
          <a:blip r:embed="rId2"/>
          <a:stretch>
            <a:fillRect/>
          </a:stretch>
        </p:blipFill>
        <p:spPr>
          <a:xfrm>
            <a:off x="0" y="1431419"/>
            <a:ext cx="9144000" cy="2614036"/>
          </a:xfrm>
          <a:prstGeom prst="rect">
            <a:avLst/>
          </a:prstGeom>
        </p:spPr>
      </p:pic>
      <p:sp>
        <p:nvSpPr>
          <p:cNvPr id="20" name="椭圆 4">
            <a:extLst>
              <a:ext uri="{FF2B5EF4-FFF2-40B4-BE49-F238E27FC236}">
                <a16:creationId xmlns:a16="http://schemas.microsoft.com/office/drawing/2014/main" id="{B68D8E5A-D6CA-3241-8351-C1F064E8A767}"/>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8648A1CE-887F-634D-836F-61A47D3B751C}"/>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9395" name="Rectangle 5">
            <a:extLst>
              <a:ext uri="{FF2B5EF4-FFF2-40B4-BE49-F238E27FC236}">
                <a16:creationId xmlns:a16="http://schemas.microsoft.com/office/drawing/2014/main" id="{EE097643-9EA3-424C-922D-EACF5F60FEDB}"/>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a:t>
            </a:r>
            <a:r>
              <a:rPr lang="en-US" altLang="zh-CN" sz="2800">
                <a:solidFill>
                  <a:srgbClr val="00B0F0"/>
                </a:solidFill>
              </a:rPr>
              <a:t>same-type</a:t>
            </a:r>
            <a:r>
              <a:rPr lang="en-US" altLang="zh-CN" sz="2800"/>
              <a:t> instructions: Load + Load</a:t>
            </a:r>
          </a:p>
          <a:p>
            <a:pPr eaLnBrk="1" hangingPunct="1">
              <a:lnSpc>
                <a:spcPct val="90000"/>
              </a:lnSpc>
              <a:buFontTx/>
              <a:buNone/>
            </a:pPr>
            <a:r>
              <a:rPr lang="en-US" altLang="zh-CN" sz="1600"/>
              <a:t>                                             </a:t>
            </a:r>
          </a:p>
          <a:p>
            <a:pPr eaLnBrk="1" hangingPunct="1">
              <a:lnSpc>
                <a:spcPct val="90000"/>
              </a:lnSpc>
              <a:buFontTx/>
              <a:buNone/>
            </a:pPr>
            <a:r>
              <a:rPr lang="en-US" altLang="zh-CN" sz="2800"/>
              <a:t>Load R2, 0(R1)                       </a:t>
            </a:r>
            <a:r>
              <a:rPr lang="en-US" altLang="zh-CN" sz="1600"/>
              <a:t>pipeline diagram</a:t>
            </a:r>
            <a:endParaRPr lang="en-US" altLang="zh-CN" sz="2800"/>
          </a:p>
          <a:p>
            <a:pPr eaLnBrk="1" hangingPunct="1">
              <a:lnSpc>
                <a:spcPct val="90000"/>
              </a:lnSpc>
              <a:buFontTx/>
              <a:buNone/>
            </a:pPr>
            <a:r>
              <a:rPr lang="en-US" altLang="zh-CN" sz="2800"/>
              <a:t>Load R3, 0(R1) </a:t>
            </a:r>
          </a:p>
          <a:p>
            <a:pPr eaLnBrk="1" hangingPunct="1">
              <a:lnSpc>
                <a:spcPct val="90000"/>
              </a:lnSpc>
              <a:buFontTx/>
              <a:buNone/>
            </a:pPr>
            <a:r>
              <a:rPr lang="en-US" altLang="zh-CN" sz="2800" b="1" i="1"/>
              <a:t>Initiation interval</a:t>
            </a:r>
            <a:r>
              <a:rPr lang="en-US" altLang="zh-CN" sz="2800" i="1"/>
              <a:t>: 1</a:t>
            </a:r>
          </a:p>
          <a:p>
            <a:pPr eaLnBrk="1" hangingPunct="1">
              <a:lnSpc>
                <a:spcPct val="90000"/>
              </a:lnSpc>
              <a:buFontTx/>
              <a:buNone/>
            </a:pPr>
            <a:r>
              <a:rPr lang="en-US" altLang="zh-CN" sz="2800" i="1"/>
              <a:t>   as 2</a:t>
            </a:r>
            <a:r>
              <a:rPr lang="en-US" altLang="zh-CN" sz="2800" i="1" baseline="30000"/>
              <a:t>nd</a:t>
            </a:r>
            <a:r>
              <a:rPr lang="en-US" altLang="zh-CN" sz="2800" i="1"/>
              <a:t> Load has to wait for 1 cc after 1</a:t>
            </a:r>
            <a:r>
              <a:rPr lang="en-US" altLang="zh-CN" sz="2800" i="1" baseline="30000"/>
              <a:t>st</a:t>
            </a:r>
            <a:r>
              <a:rPr lang="en-US" altLang="zh-CN" sz="2800" i="1"/>
              <a:t> Load</a:t>
            </a:r>
          </a:p>
        </p:txBody>
      </p:sp>
      <p:sp>
        <p:nvSpPr>
          <p:cNvPr id="6" name="矩形 5">
            <a:extLst>
              <a:ext uri="{FF2B5EF4-FFF2-40B4-BE49-F238E27FC236}">
                <a16:creationId xmlns:a16="http://schemas.microsoft.com/office/drawing/2014/main" id="{E2C8BDB5-38D6-7645-B7AD-BBD9180A1AEB}"/>
              </a:ext>
            </a:extLst>
          </p:cNvPr>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C6F284C9-57F3-E34B-A6C7-B71471116F61}"/>
              </a:ext>
            </a:extLst>
          </p:cNvPr>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76C6FABB-8F5F-6E4A-8E9F-60DE8CB6F61F}"/>
              </a:ext>
            </a:extLst>
          </p:cNvPr>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9EF4B1A9-BE22-A046-AD6B-C104BC65DE35}"/>
              </a:ext>
            </a:extLst>
          </p:cNvPr>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7F9FCFDD-91E9-F345-96CD-8F252070ED05}"/>
              </a:ext>
            </a:extLst>
          </p:cNvPr>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8B09B0A5-073D-2946-83AA-DCF2DC3A97D3}"/>
              </a:ext>
            </a:extLst>
          </p:cNvPr>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C3A9D962-02EF-7D4A-B778-CB62E31BA55E}"/>
              </a:ext>
            </a:extLst>
          </p:cNvPr>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BEFB4068-5624-9145-BF27-9ACD97E48E13}"/>
              </a:ext>
            </a:extLst>
          </p:cNvPr>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928D9A2F-FEDD-604E-895A-D5CB45AD31D5}"/>
              </a:ext>
            </a:extLst>
          </p:cNvPr>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60BFD352-E750-B247-8E21-4D751AAB499C}"/>
              </a:ext>
            </a:extLst>
          </p:cNvPr>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6" name="Picture 15">
            <a:extLst>
              <a:ext uri="{FF2B5EF4-FFF2-40B4-BE49-F238E27FC236}">
                <a16:creationId xmlns:a16="http://schemas.microsoft.com/office/drawing/2014/main" id="{E3C8A9BF-AC1B-DF4E-B2A7-E99F9FE700DF}"/>
              </a:ext>
            </a:extLst>
          </p:cNvPr>
          <p:cNvPicPr>
            <a:picLocks noChangeAspect="1"/>
          </p:cNvPicPr>
          <p:nvPr/>
        </p:nvPicPr>
        <p:blipFill>
          <a:blip r:embed="rId2"/>
          <a:stretch>
            <a:fillRect/>
          </a:stretch>
        </p:blipFill>
        <p:spPr>
          <a:xfrm>
            <a:off x="0" y="1431419"/>
            <a:ext cx="9144000" cy="2614036"/>
          </a:xfrm>
          <a:prstGeom prst="rect">
            <a:avLst/>
          </a:prstGeom>
        </p:spPr>
      </p:pic>
      <p:sp>
        <p:nvSpPr>
          <p:cNvPr id="17" name="椭圆 4">
            <a:extLst>
              <a:ext uri="{FF2B5EF4-FFF2-40B4-BE49-F238E27FC236}">
                <a16:creationId xmlns:a16="http://schemas.microsoft.com/office/drawing/2014/main" id="{4BE39889-F143-AA49-B435-B311E07BB010}"/>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9683AE66-3B3A-9348-9F58-BAEC67446C30}"/>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0419" name="Rectangle 5">
            <a:extLst>
              <a:ext uri="{FF2B5EF4-FFF2-40B4-BE49-F238E27FC236}">
                <a16:creationId xmlns:a16="http://schemas.microsoft.com/office/drawing/2014/main" id="{3B1F1C34-12CD-824C-ACA0-093DAFC9445F}"/>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a:t>
            </a:r>
            <a:r>
              <a:rPr lang="en-US" altLang="zh-CN" sz="2800">
                <a:solidFill>
                  <a:srgbClr val="00B0F0"/>
                </a:solidFill>
              </a:rPr>
              <a:t>same-type</a:t>
            </a:r>
            <a:r>
              <a:rPr lang="en-US" altLang="zh-CN" sz="2800"/>
              <a:t> </a:t>
            </a:r>
            <a:r>
              <a:rPr lang="en-US" altLang="zh-CN" sz="2800">
                <a:solidFill>
                  <a:srgbClr val="FF0000"/>
                </a:solidFill>
              </a:rPr>
              <a:t>dependent </a:t>
            </a:r>
            <a:r>
              <a:rPr lang="en-US" altLang="zh-CN" sz="2800"/>
              <a:t>instructions:</a:t>
            </a:r>
          </a:p>
          <a:p>
            <a:pPr eaLnBrk="1" hangingPunct="1">
              <a:lnSpc>
                <a:spcPct val="90000"/>
              </a:lnSpc>
              <a:buFontTx/>
              <a:buNone/>
            </a:pPr>
            <a:r>
              <a:rPr lang="en-US" altLang="zh-CN" sz="1600"/>
              <a:t>                                             </a:t>
            </a:r>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Load R3, 0(</a:t>
            </a:r>
            <a:r>
              <a:rPr lang="en-US" altLang="zh-CN" sz="2800">
                <a:solidFill>
                  <a:srgbClr val="FF0000"/>
                </a:solidFill>
              </a:rPr>
              <a:t>R2</a:t>
            </a:r>
            <a:r>
              <a:rPr lang="en-US" altLang="zh-CN" sz="2800"/>
              <a:t>) </a:t>
            </a:r>
          </a:p>
        </p:txBody>
      </p:sp>
      <p:sp>
        <p:nvSpPr>
          <p:cNvPr id="6" name="矩形 5">
            <a:extLst>
              <a:ext uri="{FF2B5EF4-FFF2-40B4-BE49-F238E27FC236}">
                <a16:creationId xmlns:a16="http://schemas.microsoft.com/office/drawing/2014/main" id="{5604F5AD-0E9F-4848-B8CF-DB55B7C9C2A9}"/>
              </a:ext>
            </a:extLst>
          </p:cNvPr>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BD1739BA-A234-FD4E-8DC4-980635B3F90C}"/>
              </a:ext>
            </a:extLst>
          </p:cNvPr>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E9106AF2-7DE2-5C44-B36D-E33344151C02}"/>
              </a:ext>
            </a:extLst>
          </p:cNvPr>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5EBA83FF-2216-6740-839A-77DFCBFFAC7B}"/>
              </a:ext>
            </a:extLst>
          </p:cNvPr>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B572FF60-3C48-C444-AF8B-41D810B4EE3D}"/>
              </a:ext>
            </a:extLst>
          </p:cNvPr>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C215D252-1F61-E645-B763-180F624A7AFC}"/>
              </a:ext>
            </a:extLst>
          </p:cNvPr>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D9F28D3C-E069-C147-AAAA-909E23D9DFDB}"/>
              </a:ext>
            </a:extLst>
          </p:cNvPr>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6" name="矩形 15">
            <a:extLst>
              <a:ext uri="{FF2B5EF4-FFF2-40B4-BE49-F238E27FC236}">
                <a16:creationId xmlns:a16="http://schemas.microsoft.com/office/drawing/2014/main" id="{1047DDD0-BD71-0044-8472-D7D872EFF1CE}"/>
              </a:ext>
            </a:extLst>
          </p:cNvPr>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7" name="矩形 16">
            <a:extLst>
              <a:ext uri="{FF2B5EF4-FFF2-40B4-BE49-F238E27FC236}">
                <a16:creationId xmlns:a16="http://schemas.microsoft.com/office/drawing/2014/main" id="{6644AE03-B78B-6544-AE4E-FDC5D1C82B59}"/>
              </a:ext>
            </a:extLst>
          </p:cNvPr>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8" name="矩形 17">
            <a:extLst>
              <a:ext uri="{FF2B5EF4-FFF2-40B4-BE49-F238E27FC236}">
                <a16:creationId xmlns:a16="http://schemas.microsoft.com/office/drawing/2014/main" id="{F9DF4A00-478B-764C-B860-81AC13BAD9A3}"/>
              </a:ext>
            </a:extLst>
          </p:cNvPr>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9" name="直接连接符 18">
            <a:extLst>
              <a:ext uri="{FF2B5EF4-FFF2-40B4-BE49-F238E27FC236}">
                <a16:creationId xmlns:a16="http://schemas.microsoft.com/office/drawing/2014/main" id="{D0718779-EBB6-D849-9A63-24F73AC66538}"/>
              </a:ext>
            </a:extLst>
          </p:cNvPr>
          <p:cNvCxnSpPr>
            <a:stCxn id="16" idx="1"/>
            <a:endCxn id="17"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D99B6B24-CC4C-8446-BFFA-83ACA90FC9B7}"/>
              </a:ext>
            </a:extLst>
          </p:cNvPr>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21" name="Picture 20">
            <a:extLst>
              <a:ext uri="{FF2B5EF4-FFF2-40B4-BE49-F238E27FC236}">
                <a16:creationId xmlns:a16="http://schemas.microsoft.com/office/drawing/2014/main" id="{B9741778-7A32-A441-9E55-34191C4338C0}"/>
              </a:ext>
            </a:extLst>
          </p:cNvPr>
          <p:cNvPicPr>
            <a:picLocks noChangeAspect="1"/>
          </p:cNvPicPr>
          <p:nvPr/>
        </p:nvPicPr>
        <p:blipFill>
          <a:blip r:embed="rId2"/>
          <a:stretch>
            <a:fillRect/>
          </a:stretch>
        </p:blipFill>
        <p:spPr>
          <a:xfrm>
            <a:off x="0" y="1431419"/>
            <a:ext cx="9144000" cy="2614036"/>
          </a:xfrm>
          <a:prstGeom prst="rect">
            <a:avLst/>
          </a:prstGeom>
        </p:spPr>
      </p:pic>
      <p:sp>
        <p:nvSpPr>
          <p:cNvPr id="22" name="椭圆 4">
            <a:extLst>
              <a:ext uri="{FF2B5EF4-FFF2-40B4-BE49-F238E27FC236}">
                <a16:creationId xmlns:a16="http://schemas.microsoft.com/office/drawing/2014/main" id="{D96BBB00-16C0-6849-97D0-9B57D502DB47}"/>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1266530C-E50D-FB46-8D73-D4BFB0CABE54}"/>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1443" name="Rectangle 5">
            <a:extLst>
              <a:ext uri="{FF2B5EF4-FFF2-40B4-BE49-F238E27FC236}">
                <a16:creationId xmlns:a16="http://schemas.microsoft.com/office/drawing/2014/main" id="{1949B6C2-6AC3-0944-85A6-19545ADFA14F}"/>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Two </a:t>
            </a:r>
            <a:r>
              <a:rPr lang="en-US" altLang="zh-CN" sz="2800">
                <a:solidFill>
                  <a:srgbClr val="00B0F0"/>
                </a:solidFill>
              </a:rPr>
              <a:t>same-type</a:t>
            </a:r>
            <a:r>
              <a:rPr lang="en-US" altLang="zh-CN" sz="2800"/>
              <a:t> </a:t>
            </a:r>
            <a:r>
              <a:rPr lang="en-US" altLang="zh-CN" sz="2800">
                <a:solidFill>
                  <a:srgbClr val="FF0000"/>
                </a:solidFill>
              </a:rPr>
              <a:t>dependent </a:t>
            </a:r>
            <a:r>
              <a:rPr lang="en-US" altLang="zh-CN" sz="2800"/>
              <a:t>instructions:</a:t>
            </a:r>
          </a:p>
          <a:p>
            <a:pPr eaLnBrk="1" hangingPunct="1">
              <a:lnSpc>
                <a:spcPct val="90000"/>
              </a:lnSpc>
              <a:buFontTx/>
              <a:buNone/>
            </a:pPr>
            <a:r>
              <a:rPr lang="en-US" altLang="zh-CN" sz="1600"/>
              <a:t>                                             </a:t>
            </a:r>
          </a:p>
          <a:p>
            <a:pPr eaLnBrk="1" hangingPunct="1">
              <a:lnSpc>
                <a:spcPct val="90000"/>
              </a:lnSpc>
              <a:buFontTx/>
              <a:buNone/>
            </a:pPr>
            <a:r>
              <a:rPr lang="en-US" altLang="zh-CN" sz="2800"/>
              <a:t>Load </a:t>
            </a:r>
            <a:r>
              <a:rPr lang="en-US" altLang="zh-CN" sz="2800">
                <a:solidFill>
                  <a:srgbClr val="FF0000"/>
                </a:solidFill>
              </a:rPr>
              <a:t>R2</a:t>
            </a:r>
            <a:r>
              <a:rPr lang="en-US" altLang="zh-CN" sz="2800"/>
              <a:t>, 0(R1)                       </a:t>
            </a:r>
            <a:r>
              <a:rPr lang="en-US" altLang="zh-CN" sz="1600"/>
              <a:t>pipeline diagram</a:t>
            </a:r>
            <a:endParaRPr lang="en-US" altLang="zh-CN" sz="2800"/>
          </a:p>
          <a:p>
            <a:pPr eaLnBrk="1" hangingPunct="1">
              <a:lnSpc>
                <a:spcPct val="90000"/>
              </a:lnSpc>
              <a:buFontTx/>
              <a:buNone/>
            </a:pPr>
            <a:r>
              <a:rPr lang="en-US" altLang="zh-CN" sz="2800"/>
              <a:t>Load R3, 0(</a:t>
            </a:r>
            <a:r>
              <a:rPr lang="en-US" altLang="zh-CN" sz="2800">
                <a:solidFill>
                  <a:srgbClr val="FF0000"/>
                </a:solidFill>
              </a:rPr>
              <a:t>R2</a:t>
            </a:r>
            <a:r>
              <a:rPr lang="en-US" altLang="zh-CN" sz="2800"/>
              <a:t>) </a:t>
            </a:r>
          </a:p>
          <a:p>
            <a:pPr eaLnBrk="1" hangingPunct="1">
              <a:lnSpc>
                <a:spcPct val="90000"/>
              </a:lnSpc>
              <a:buFontTx/>
              <a:buNone/>
            </a:pPr>
            <a:r>
              <a:rPr lang="en-US" altLang="zh-CN" sz="2800" b="1" i="1"/>
              <a:t>Latency</a:t>
            </a:r>
            <a:r>
              <a:rPr lang="en-US" altLang="zh-CN" sz="2800" i="1"/>
              <a:t>: 1</a:t>
            </a:r>
          </a:p>
          <a:p>
            <a:pPr eaLnBrk="1" hangingPunct="1">
              <a:lnSpc>
                <a:spcPct val="90000"/>
              </a:lnSpc>
              <a:buFontTx/>
              <a:buNone/>
            </a:pPr>
            <a:r>
              <a:rPr lang="en-US" altLang="zh-CN" sz="2800" b="1" i="1"/>
              <a:t>Initiation interval</a:t>
            </a:r>
            <a:r>
              <a:rPr lang="en-US" altLang="zh-CN" sz="2800" i="1"/>
              <a:t>: ?</a:t>
            </a:r>
            <a:endParaRPr lang="en-US" altLang="zh-CN" sz="2800" b="1" i="1"/>
          </a:p>
        </p:txBody>
      </p:sp>
      <p:sp>
        <p:nvSpPr>
          <p:cNvPr id="6" name="矩形 5">
            <a:extLst>
              <a:ext uri="{FF2B5EF4-FFF2-40B4-BE49-F238E27FC236}">
                <a16:creationId xmlns:a16="http://schemas.microsoft.com/office/drawing/2014/main" id="{D1583A68-B440-0747-B2DC-A6E0242BE754}"/>
              </a:ext>
            </a:extLst>
          </p:cNvPr>
          <p:cNvSpPr/>
          <p:nvPr/>
        </p:nvSpPr>
        <p:spPr>
          <a:xfrm>
            <a:off x="38100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BFAEA13A-BC4B-B14C-834F-D12DB217CC14}"/>
              </a:ext>
            </a:extLst>
          </p:cNvPr>
          <p:cNvSpPr/>
          <p:nvPr/>
        </p:nvSpPr>
        <p:spPr>
          <a:xfrm>
            <a:off x="42672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2DC30BF3-BC5E-1740-8B67-BAF064B8F220}"/>
              </a:ext>
            </a:extLst>
          </p:cNvPr>
          <p:cNvSpPr/>
          <p:nvPr/>
        </p:nvSpPr>
        <p:spPr>
          <a:xfrm>
            <a:off x="47244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C5569FF3-60E5-2E4A-936B-165D8ED054F0}"/>
              </a:ext>
            </a:extLst>
          </p:cNvPr>
          <p:cNvSpPr/>
          <p:nvPr/>
        </p:nvSpPr>
        <p:spPr>
          <a:xfrm>
            <a:off x="51816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F51DDC37-2B1E-2C4B-8DAC-FFD1D7091575}"/>
              </a:ext>
            </a:extLst>
          </p:cNvPr>
          <p:cNvSpPr/>
          <p:nvPr/>
        </p:nvSpPr>
        <p:spPr>
          <a:xfrm>
            <a:off x="5638800" y="51816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775C1FC6-E54B-914A-A054-EB1EAA2B0D68}"/>
              </a:ext>
            </a:extLst>
          </p:cNvPr>
          <p:cNvSpPr/>
          <p:nvPr/>
        </p:nvSpPr>
        <p:spPr>
          <a:xfrm>
            <a:off x="4267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81287F88-1B71-1F4E-8F6B-E64C899F24FC}"/>
              </a:ext>
            </a:extLst>
          </p:cNvPr>
          <p:cNvSpPr/>
          <p:nvPr/>
        </p:nvSpPr>
        <p:spPr>
          <a:xfrm>
            <a:off x="47244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6" name="矩形 15">
            <a:extLst>
              <a:ext uri="{FF2B5EF4-FFF2-40B4-BE49-F238E27FC236}">
                <a16:creationId xmlns:a16="http://schemas.microsoft.com/office/drawing/2014/main" id="{836A07A9-711A-C94C-95F4-3F58F964DACC}"/>
              </a:ext>
            </a:extLst>
          </p:cNvPr>
          <p:cNvSpPr/>
          <p:nvPr/>
        </p:nvSpPr>
        <p:spPr>
          <a:xfrm>
            <a:off x="51816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7" name="矩形 16">
            <a:extLst>
              <a:ext uri="{FF2B5EF4-FFF2-40B4-BE49-F238E27FC236}">
                <a16:creationId xmlns:a16="http://schemas.microsoft.com/office/drawing/2014/main" id="{7C3AD926-E8B9-6547-AC16-A38C4C9213EC}"/>
              </a:ext>
            </a:extLst>
          </p:cNvPr>
          <p:cNvSpPr/>
          <p:nvPr/>
        </p:nvSpPr>
        <p:spPr>
          <a:xfrm>
            <a:off x="56388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8" name="矩形 17">
            <a:extLst>
              <a:ext uri="{FF2B5EF4-FFF2-40B4-BE49-F238E27FC236}">
                <a16:creationId xmlns:a16="http://schemas.microsoft.com/office/drawing/2014/main" id="{43C720C6-6F34-D843-BCE2-BAE698F9B964}"/>
              </a:ext>
            </a:extLst>
          </p:cNvPr>
          <p:cNvSpPr/>
          <p:nvPr/>
        </p:nvSpPr>
        <p:spPr>
          <a:xfrm>
            <a:off x="60960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9" name="直接连接符 18">
            <a:extLst>
              <a:ext uri="{FF2B5EF4-FFF2-40B4-BE49-F238E27FC236}">
                <a16:creationId xmlns:a16="http://schemas.microsoft.com/office/drawing/2014/main" id="{74609429-13EA-D242-8F0F-351079FBD172}"/>
              </a:ext>
            </a:extLst>
          </p:cNvPr>
          <p:cNvCxnSpPr>
            <a:stCxn id="16" idx="1"/>
            <a:endCxn id="17"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3D24C033-58C9-8C46-ADF5-EEF984092BF4}"/>
              </a:ext>
            </a:extLst>
          </p:cNvPr>
          <p:cNvSpPr/>
          <p:nvPr/>
        </p:nvSpPr>
        <p:spPr>
          <a:xfrm>
            <a:off x="6553200" y="5486400"/>
            <a:ext cx="457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21" name="Picture 20">
            <a:extLst>
              <a:ext uri="{FF2B5EF4-FFF2-40B4-BE49-F238E27FC236}">
                <a16:creationId xmlns:a16="http://schemas.microsoft.com/office/drawing/2014/main" id="{1C4603B5-D058-8A49-9DAF-AF4907AB1CDB}"/>
              </a:ext>
            </a:extLst>
          </p:cNvPr>
          <p:cNvPicPr>
            <a:picLocks noChangeAspect="1"/>
          </p:cNvPicPr>
          <p:nvPr/>
        </p:nvPicPr>
        <p:blipFill>
          <a:blip r:embed="rId3"/>
          <a:stretch>
            <a:fillRect/>
          </a:stretch>
        </p:blipFill>
        <p:spPr>
          <a:xfrm>
            <a:off x="0" y="1431419"/>
            <a:ext cx="9144000" cy="2614036"/>
          </a:xfrm>
          <a:prstGeom prst="rect">
            <a:avLst/>
          </a:prstGeom>
        </p:spPr>
      </p:pic>
      <p:sp>
        <p:nvSpPr>
          <p:cNvPr id="22" name="椭圆 4">
            <a:extLst>
              <a:ext uri="{FF2B5EF4-FFF2-40B4-BE49-F238E27FC236}">
                <a16:creationId xmlns:a16="http://schemas.microsoft.com/office/drawing/2014/main" id="{D73AC547-0EFD-EC4A-AEDE-42007E8CB2A3}"/>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AD0C030-5A7C-E344-9CF4-A61787FF8322}"/>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3491" name="Rectangle 5">
            <a:extLst>
              <a:ext uri="{FF2B5EF4-FFF2-40B4-BE49-F238E27FC236}">
                <a16:creationId xmlns:a16="http://schemas.microsoft.com/office/drawing/2014/main" id="{49AF38EC-06BD-B748-981C-4EBD14FFC3E2}"/>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p>
          <a:p>
            <a:pPr eaLnBrk="1" hangingPunct="1">
              <a:lnSpc>
                <a:spcPct val="90000"/>
              </a:lnSpc>
              <a:buFontTx/>
              <a:buNone/>
            </a:pPr>
            <a:r>
              <a:rPr lang="en-US" altLang="zh-CN" sz="2800"/>
              <a:t>1 cycle less than</a:t>
            </a:r>
          </a:p>
          <a:p>
            <a:pPr eaLnBrk="1" hangingPunct="1">
              <a:lnSpc>
                <a:spcPct val="90000"/>
              </a:lnSpc>
              <a:buFontTx/>
              <a:buNone/>
            </a:pPr>
            <a:r>
              <a:rPr lang="en-US" altLang="zh-CN" sz="2800"/>
              <a:t>the depth of the execution pipeline,</a:t>
            </a:r>
          </a:p>
          <a:p>
            <a:pPr eaLnBrk="1" hangingPunct="1">
              <a:lnSpc>
                <a:spcPct val="90000"/>
              </a:lnSpc>
              <a:buFontTx/>
              <a:buNone/>
            </a:pPr>
            <a:r>
              <a:rPr lang="en-US" altLang="zh-CN" sz="2800"/>
              <a:t>which is the number of stages from the </a:t>
            </a:r>
          </a:p>
          <a:p>
            <a:pPr eaLnBrk="1" hangingPunct="1">
              <a:lnSpc>
                <a:spcPct val="90000"/>
              </a:lnSpc>
              <a:buFontTx/>
              <a:buNone/>
            </a:pPr>
            <a:r>
              <a:rPr lang="en-US" altLang="zh-CN" sz="2800" b="1"/>
              <a:t>EX stage </a:t>
            </a:r>
            <a:r>
              <a:rPr lang="en-US" altLang="zh-CN" sz="2800"/>
              <a:t>to the stage that produces the result </a:t>
            </a:r>
          </a:p>
        </p:txBody>
      </p:sp>
      <p:pic>
        <p:nvPicPr>
          <p:cNvPr id="5" name="Picture 4">
            <a:extLst>
              <a:ext uri="{FF2B5EF4-FFF2-40B4-BE49-F238E27FC236}">
                <a16:creationId xmlns:a16="http://schemas.microsoft.com/office/drawing/2014/main" id="{71459D69-CD10-D446-9A60-3152304E80B6}"/>
              </a:ext>
            </a:extLst>
          </p:cNvPr>
          <p:cNvPicPr>
            <a:picLocks noChangeAspect="1"/>
          </p:cNvPicPr>
          <p:nvPr/>
        </p:nvPicPr>
        <p:blipFill>
          <a:blip r:embed="rId2"/>
          <a:stretch>
            <a:fillRect/>
          </a:stretch>
        </p:blipFill>
        <p:spPr>
          <a:xfrm>
            <a:off x="0" y="1431419"/>
            <a:ext cx="9144000" cy="261403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520D5C-A6CD-7D48-A9B6-543B82B253E5}"/>
              </a:ext>
            </a:extLst>
          </p:cNvPr>
          <p:cNvPicPr>
            <a:picLocks noChangeAspect="1"/>
          </p:cNvPicPr>
          <p:nvPr/>
        </p:nvPicPr>
        <p:blipFill>
          <a:blip r:embed="rId2"/>
          <a:stretch>
            <a:fillRect/>
          </a:stretch>
        </p:blipFill>
        <p:spPr>
          <a:xfrm>
            <a:off x="0" y="1431419"/>
            <a:ext cx="9144000" cy="2614036"/>
          </a:xfrm>
          <a:prstGeom prst="rect">
            <a:avLst/>
          </a:prstGeom>
        </p:spPr>
      </p:pic>
      <p:sp>
        <p:nvSpPr>
          <p:cNvPr id="64513" name="Rectangle 2">
            <a:extLst>
              <a:ext uri="{FF2B5EF4-FFF2-40B4-BE49-F238E27FC236}">
                <a16:creationId xmlns:a16="http://schemas.microsoft.com/office/drawing/2014/main" id="{C945BE8F-B818-1845-9057-64AB4804FAE6}"/>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4515" name="Rectangle 5">
            <a:extLst>
              <a:ext uri="{FF2B5EF4-FFF2-40B4-BE49-F238E27FC236}">
                <a16:creationId xmlns:a16="http://schemas.microsoft.com/office/drawing/2014/main" id="{657A7C80-C4A7-7546-8FA9-A46DB4F6C47B}"/>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p>
          <a:p>
            <a:pPr eaLnBrk="1" hangingPunct="1">
              <a:lnSpc>
                <a:spcPct val="90000"/>
              </a:lnSpc>
              <a:buFontTx/>
              <a:buNone/>
            </a:pPr>
            <a:r>
              <a:rPr lang="en-US" altLang="zh-CN" sz="2800"/>
              <a:t>1 cycle less than</a:t>
            </a:r>
          </a:p>
          <a:p>
            <a:pPr eaLnBrk="1" hangingPunct="1">
              <a:lnSpc>
                <a:spcPct val="90000"/>
              </a:lnSpc>
              <a:buFontTx/>
              <a:buNone/>
            </a:pPr>
            <a:r>
              <a:rPr lang="en-US" altLang="zh-CN" sz="2800"/>
              <a:t>the depth of the execution pipeline,</a:t>
            </a:r>
          </a:p>
          <a:p>
            <a:pPr eaLnBrk="1" hangingPunct="1">
              <a:lnSpc>
                <a:spcPct val="90000"/>
              </a:lnSpc>
              <a:buFontTx/>
              <a:buNone/>
            </a:pPr>
            <a:r>
              <a:rPr lang="en-US" altLang="zh-CN" sz="2800"/>
              <a:t>which is the number of stages from the </a:t>
            </a:r>
          </a:p>
          <a:p>
            <a:pPr eaLnBrk="1" hangingPunct="1">
              <a:lnSpc>
                <a:spcPct val="90000"/>
              </a:lnSpc>
              <a:buFontTx/>
              <a:buNone/>
            </a:pPr>
            <a:r>
              <a:rPr lang="en-US" altLang="zh-CN" sz="2800" b="1"/>
              <a:t>EX stage </a:t>
            </a:r>
            <a:r>
              <a:rPr lang="en-US" altLang="zh-CN" sz="2800"/>
              <a:t>to the stage that produces the result </a:t>
            </a:r>
          </a:p>
        </p:txBody>
      </p:sp>
      <p:sp>
        <p:nvSpPr>
          <p:cNvPr id="5" name="椭圆 4">
            <a:extLst>
              <a:ext uri="{FF2B5EF4-FFF2-40B4-BE49-F238E27FC236}">
                <a16:creationId xmlns:a16="http://schemas.microsoft.com/office/drawing/2014/main" id="{A6E81C10-C6A0-A943-B971-0B1601591C74}"/>
              </a:ext>
            </a:extLst>
          </p:cNvPr>
          <p:cNvSpPr/>
          <p:nvPr/>
        </p:nvSpPr>
        <p:spPr>
          <a:xfrm>
            <a:off x="5257800" y="28194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6" name="椭圆 5">
            <a:extLst>
              <a:ext uri="{FF2B5EF4-FFF2-40B4-BE49-F238E27FC236}">
                <a16:creationId xmlns:a16="http://schemas.microsoft.com/office/drawing/2014/main" id="{5C5285D9-EC53-8747-AAAA-8594E1F515C7}"/>
              </a:ext>
            </a:extLst>
          </p:cNvPr>
          <p:cNvSpPr/>
          <p:nvPr/>
        </p:nvSpPr>
        <p:spPr>
          <a:xfrm>
            <a:off x="6629400" y="41148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TextBox 7">
            <a:extLst>
              <a:ext uri="{FF2B5EF4-FFF2-40B4-BE49-F238E27FC236}">
                <a16:creationId xmlns:a16="http://schemas.microsoft.com/office/drawing/2014/main" id="{716BBBB1-2D81-F148-ABB7-C46F5B1BF8F4}"/>
              </a:ext>
            </a:extLst>
          </p:cNvPr>
          <p:cNvSpPr txBox="1"/>
          <p:nvPr/>
        </p:nvSpPr>
        <p:spPr>
          <a:xfrm>
            <a:off x="6629400" y="4191000"/>
            <a:ext cx="1704975" cy="923925"/>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4     FP ADD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7     FP </a:t>
            </a:r>
            <a:r>
              <a:rPr kumimoji="0" lang="en-US" altLang="zh-CN" sz="1800" b="1" i="0" u="none" strike="noStrike" kern="1200" cap="none" spc="0" normalizeH="0" baseline="0" noProof="0" dirty="0" err="1">
                <a:ln>
                  <a:noFill/>
                </a:ln>
                <a:solidFill>
                  <a:srgbClr val="000000"/>
                </a:solidFill>
                <a:effectLst/>
                <a:uLnTx/>
                <a:uFillTx/>
                <a:latin typeface="Verdana"/>
                <a:ea typeface="宋体" panose="02010600030101010101" pitchFamily="2" charset="-122"/>
                <a:cs typeface="+mn-cs"/>
              </a:rPr>
              <a:t>mul</a:t>
            </a:r>
            <a:endPar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25   FP div</a:t>
            </a:r>
            <a:endParaRPr kumimoji="0" lang="zh-CN" altLang="en-US"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18" name="弧形 17">
            <a:extLst>
              <a:ext uri="{FF2B5EF4-FFF2-40B4-BE49-F238E27FC236}">
                <a16:creationId xmlns:a16="http://schemas.microsoft.com/office/drawing/2014/main" id="{808BE6A3-62C0-E444-833C-65D8486DD497}"/>
              </a:ext>
            </a:extLst>
          </p:cNvPr>
          <p:cNvSpPr/>
          <p:nvPr/>
        </p:nvSpPr>
        <p:spPr>
          <a:xfrm>
            <a:off x="7772400" y="4648200"/>
            <a:ext cx="990600" cy="1676400"/>
          </a:xfrm>
          <a:prstGeom prst="arc">
            <a:avLst>
              <a:gd name="adj1" fmla="val 16200000"/>
              <a:gd name="adj2" fmla="val 4565118"/>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Verdana"/>
              <a:ea typeface="宋体"/>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D716CEB9-9353-2149-8C9A-D60E2B4160AD}"/>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5539" name="Rectangle 5">
            <a:extLst>
              <a:ext uri="{FF2B5EF4-FFF2-40B4-BE49-F238E27FC236}">
                <a16:creationId xmlns:a16="http://schemas.microsoft.com/office/drawing/2014/main" id="{8DDCA7E1-CE85-1743-BD12-4B792E7ADDD4}"/>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p>
          <a:p>
            <a:pPr eaLnBrk="1" hangingPunct="1">
              <a:lnSpc>
                <a:spcPct val="90000"/>
              </a:lnSpc>
              <a:buFontTx/>
              <a:buNone/>
            </a:pPr>
            <a:r>
              <a:rPr lang="en-US" altLang="zh-CN" sz="2800"/>
              <a:t>1 cycle less than</a:t>
            </a:r>
          </a:p>
          <a:p>
            <a:pPr eaLnBrk="1" hangingPunct="1">
              <a:lnSpc>
                <a:spcPct val="90000"/>
              </a:lnSpc>
              <a:buFontTx/>
              <a:buNone/>
            </a:pPr>
            <a:r>
              <a:rPr lang="en-US" altLang="zh-CN" sz="2800"/>
              <a:t>the depth of the execution pipeline,</a:t>
            </a:r>
          </a:p>
          <a:p>
            <a:pPr eaLnBrk="1" hangingPunct="1">
              <a:lnSpc>
                <a:spcPct val="90000"/>
              </a:lnSpc>
              <a:buFontTx/>
              <a:buNone/>
            </a:pPr>
            <a:r>
              <a:rPr lang="en-US" altLang="zh-CN" sz="2800"/>
              <a:t>which is the number of stages from the </a:t>
            </a:r>
          </a:p>
          <a:p>
            <a:pPr eaLnBrk="1" hangingPunct="1">
              <a:lnSpc>
                <a:spcPct val="90000"/>
              </a:lnSpc>
              <a:buFontTx/>
              <a:buNone/>
            </a:pPr>
            <a:r>
              <a:rPr lang="en-US" altLang="zh-CN" sz="2800" b="1"/>
              <a:t>EX stage </a:t>
            </a:r>
            <a:r>
              <a:rPr lang="en-US" altLang="zh-CN" sz="2800"/>
              <a:t>to the stage that produces the result </a:t>
            </a:r>
          </a:p>
        </p:txBody>
      </p:sp>
      <p:sp>
        <p:nvSpPr>
          <p:cNvPr id="6" name="椭圆 5">
            <a:extLst>
              <a:ext uri="{FF2B5EF4-FFF2-40B4-BE49-F238E27FC236}">
                <a16:creationId xmlns:a16="http://schemas.microsoft.com/office/drawing/2014/main" id="{4AE66028-A51C-1044-80AF-187B783EFC46}"/>
              </a:ext>
            </a:extLst>
          </p:cNvPr>
          <p:cNvSpPr/>
          <p:nvPr/>
        </p:nvSpPr>
        <p:spPr>
          <a:xfrm>
            <a:off x="6629400" y="41148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TextBox 7">
            <a:extLst>
              <a:ext uri="{FF2B5EF4-FFF2-40B4-BE49-F238E27FC236}">
                <a16:creationId xmlns:a16="http://schemas.microsoft.com/office/drawing/2014/main" id="{5348B5AE-B17A-0249-9ED3-140A05D0DA87}"/>
              </a:ext>
            </a:extLst>
          </p:cNvPr>
          <p:cNvSpPr txBox="1"/>
          <p:nvPr/>
        </p:nvSpPr>
        <p:spPr>
          <a:xfrm>
            <a:off x="6629400" y="4191000"/>
            <a:ext cx="2514600" cy="9239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4     FP ADD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7     FP </a:t>
            </a:r>
            <a:r>
              <a:rPr kumimoji="0" lang="en-US" altLang="zh-CN" sz="1800" b="1" i="0" u="none" strike="noStrike" kern="1200" cap="none" spc="0" normalizeH="0" baseline="0" noProof="0" dirty="0" err="1">
                <a:ln>
                  <a:noFill/>
                </a:ln>
                <a:solidFill>
                  <a:srgbClr val="000000"/>
                </a:solidFill>
                <a:effectLst/>
                <a:uLnTx/>
                <a:uFillTx/>
                <a:latin typeface="Verdana"/>
                <a:ea typeface="宋体" panose="02010600030101010101" pitchFamily="2" charset="-122"/>
                <a:cs typeface="+mn-cs"/>
              </a:rPr>
              <a:t>mul</a:t>
            </a:r>
            <a:endPar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24   FP div? </a:t>
            </a:r>
            <a:r>
              <a:rPr kumimoji="0" lang="en-US" altLang="zh-CN" sz="1800" b="1" i="0" u="none" strike="noStrike" kern="1200" cap="none" spc="0" normalizeH="0" baseline="0" noProof="0" dirty="0">
                <a:ln>
                  <a:noFill/>
                </a:ln>
                <a:solidFill>
                  <a:srgbClr val="FF0000"/>
                </a:solidFill>
                <a:effectLst/>
                <a:uLnTx/>
                <a:uFillTx/>
                <a:latin typeface="Verdana"/>
                <a:ea typeface="宋体" panose="02010600030101010101" pitchFamily="2" charset="-122"/>
                <a:cs typeface="+mn-cs"/>
              </a:rPr>
              <a:t>25?</a:t>
            </a:r>
            <a:endParaRPr kumimoji="0" lang="zh-CN" altLang="en-US" sz="1800" b="1" i="0" u="none" strike="noStrike" kern="1200" cap="none" spc="0" normalizeH="0" baseline="0" noProof="0" dirty="0">
              <a:ln>
                <a:noFill/>
              </a:ln>
              <a:solidFill>
                <a:srgbClr val="FF0000"/>
              </a:solidFill>
              <a:effectLst/>
              <a:uLnTx/>
              <a:uFillTx/>
              <a:latin typeface="Verdana"/>
              <a:ea typeface="宋体" panose="02010600030101010101" pitchFamily="2" charset="-122"/>
              <a:cs typeface="+mn-cs"/>
            </a:endParaRPr>
          </a:p>
        </p:txBody>
      </p:sp>
      <p:cxnSp>
        <p:nvCxnSpPr>
          <p:cNvPr id="12" name="直接连接符 11">
            <a:extLst>
              <a:ext uri="{FF2B5EF4-FFF2-40B4-BE49-F238E27FC236}">
                <a16:creationId xmlns:a16="http://schemas.microsoft.com/office/drawing/2014/main" id="{C3C1D09D-EC5E-074D-B165-58F31CF55465}"/>
              </a:ext>
            </a:extLst>
          </p:cNvPr>
          <p:cNvCxnSpPr/>
          <p:nvPr/>
        </p:nvCxnSpPr>
        <p:spPr>
          <a:xfrm>
            <a:off x="6705600" y="5029200"/>
            <a:ext cx="15240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弧形 8">
            <a:extLst>
              <a:ext uri="{FF2B5EF4-FFF2-40B4-BE49-F238E27FC236}">
                <a16:creationId xmlns:a16="http://schemas.microsoft.com/office/drawing/2014/main" id="{D3E4FB66-5FF4-D843-879C-128B1D308E04}"/>
              </a:ext>
            </a:extLst>
          </p:cNvPr>
          <p:cNvSpPr/>
          <p:nvPr/>
        </p:nvSpPr>
        <p:spPr>
          <a:xfrm>
            <a:off x="7772400" y="4648200"/>
            <a:ext cx="990600" cy="1676400"/>
          </a:xfrm>
          <a:prstGeom prst="arc">
            <a:avLst>
              <a:gd name="adj1" fmla="val 16200000"/>
              <a:gd name="adj2" fmla="val 4565118"/>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Verdana"/>
              <a:ea typeface="宋体"/>
              <a:cs typeface="+mn-cs"/>
            </a:endParaRPr>
          </a:p>
        </p:txBody>
      </p:sp>
      <p:pic>
        <p:nvPicPr>
          <p:cNvPr id="10" name="Picture 9">
            <a:extLst>
              <a:ext uri="{FF2B5EF4-FFF2-40B4-BE49-F238E27FC236}">
                <a16:creationId xmlns:a16="http://schemas.microsoft.com/office/drawing/2014/main" id="{1D59C0AA-77D9-1E49-BF04-4B61D0E00005}"/>
              </a:ext>
            </a:extLst>
          </p:cNvPr>
          <p:cNvPicPr>
            <a:picLocks noChangeAspect="1"/>
          </p:cNvPicPr>
          <p:nvPr/>
        </p:nvPicPr>
        <p:blipFill>
          <a:blip r:embed="rId3"/>
          <a:stretch>
            <a:fillRect/>
          </a:stretch>
        </p:blipFill>
        <p:spPr>
          <a:xfrm>
            <a:off x="0" y="1431419"/>
            <a:ext cx="9144000" cy="2614036"/>
          </a:xfrm>
          <a:prstGeom prst="rect">
            <a:avLst/>
          </a:prstGeom>
        </p:spPr>
      </p:pic>
      <p:sp>
        <p:nvSpPr>
          <p:cNvPr id="11" name="椭圆 4">
            <a:extLst>
              <a:ext uri="{FF2B5EF4-FFF2-40B4-BE49-F238E27FC236}">
                <a16:creationId xmlns:a16="http://schemas.microsoft.com/office/drawing/2014/main" id="{4C496906-8FCF-834D-9DDE-C279FDC8A9FD}"/>
              </a:ext>
            </a:extLst>
          </p:cNvPr>
          <p:cNvSpPr/>
          <p:nvPr/>
        </p:nvSpPr>
        <p:spPr>
          <a:xfrm>
            <a:off x="5257800" y="28194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EFBD0-827F-0645-9F1F-92FDAC2E9760}"/>
              </a:ext>
            </a:extLst>
          </p:cNvPr>
          <p:cNvPicPr>
            <a:picLocks noChangeAspect="1"/>
          </p:cNvPicPr>
          <p:nvPr/>
        </p:nvPicPr>
        <p:blipFill>
          <a:blip r:embed="rId2"/>
          <a:stretch>
            <a:fillRect/>
          </a:stretch>
        </p:blipFill>
        <p:spPr>
          <a:xfrm>
            <a:off x="76200" y="2161868"/>
            <a:ext cx="8991600" cy="4696131"/>
          </a:xfrm>
          <a:prstGeom prst="rect">
            <a:avLst/>
          </a:prstGeom>
        </p:spPr>
      </p:pic>
      <p:sp>
        <p:nvSpPr>
          <p:cNvPr id="67586" name="Rectangle 2">
            <a:extLst>
              <a:ext uri="{FF2B5EF4-FFF2-40B4-BE49-F238E27FC236}">
                <a16:creationId xmlns:a16="http://schemas.microsoft.com/office/drawing/2014/main" id="{ACC91D98-C8AF-2B4B-8642-D3E330A147F8}"/>
              </a:ext>
            </a:extLst>
          </p:cNvPr>
          <p:cNvSpPr>
            <a:spLocks noGrp="1" noChangeArrowheads="1"/>
          </p:cNvSpPr>
          <p:nvPr>
            <p:ph type="title"/>
          </p:nvPr>
        </p:nvSpPr>
        <p:spPr/>
        <p:txBody>
          <a:bodyPr/>
          <a:lstStyle/>
          <a:p>
            <a:pPr eaLnBrk="1" hangingPunct="1"/>
            <a:r>
              <a:rPr lang="en-US" altLang="zh-CN"/>
              <a:t>Generalized FP Pipeline</a:t>
            </a:r>
          </a:p>
        </p:txBody>
      </p:sp>
      <p:sp>
        <p:nvSpPr>
          <p:cNvPr id="67587" name="Rectangle 3">
            <a:extLst>
              <a:ext uri="{FF2B5EF4-FFF2-40B4-BE49-F238E27FC236}">
                <a16:creationId xmlns:a16="http://schemas.microsoft.com/office/drawing/2014/main" id="{18F59427-170C-5448-A92B-2BB2CB2B8DB5}"/>
              </a:ext>
            </a:extLst>
          </p:cNvPr>
          <p:cNvSpPr>
            <a:spLocks noGrp="1" noChangeArrowheads="1"/>
          </p:cNvSpPr>
          <p:nvPr>
            <p:ph type="body" idx="1"/>
          </p:nvPr>
        </p:nvSpPr>
        <p:spPr/>
        <p:txBody>
          <a:bodyPr/>
          <a:lstStyle/>
          <a:p>
            <a:pPr eaLnBrk="1" hangingPunct="1"/>
            <a:r>
              <a:rPr lang="en-US" altLang="zh-CN"/>
              <a:t>EX is pipelined (except for FP divider)</a:t>
            </a:r>
          </a:p>
          <a:p>
            <a:pPr eaLnBrk="1" hangingPunct="1">
              <a:buFontTx/>
              <a:buNone/>
            </a:pPr>
            <a:r>
              <a:rPr lang="en-US" altLang="zh-CN" sz="2600"/>
              <a:t>	</a:t>
            </a:r>
            <a:r>
              <a:rPr lang="en-US" altLang="zh-CN" sz="2600" b="1" i="1">
                <a:solidFill>
                  <a:srgbClr val="C00000"/>
                </a:solidFill>
              </a:rPr>
              <a:t>FP divider is not pipelined</a:t>
            </a:r>
          </a:p>
          <a:p>
            <a:pPr eaLnBrk="1" hangingPunct="1"/>
            <a:r>
              <a:rPr lang="en-US" altLang="zh-CN"/>
              <a:t>Additional pipeline registers</a:t>
            </a:r>
          </a:p>
          <a:p>
            <a:pPr eaLnBrk="1" hangingPunct="1">
              <a:buFontTx/>
              <a:buNone/>
            </a:pPr>
            <a:r>
              <a:rPr lang="en-US" altLang="zh-CN"/>
              <a:t>	e.g., ID/A1,             M6/M7</a:t>
            </a:r>
          </a:p>
        </p:txBody>
      </p:sp>
      <p:sp>
        <p:nvSpPr>
          <p:cNvPr id="29701" name="Rectangle 5">
            <a:extLst>
              <a:ext uri="{FF2B5EF4-FFF2-40B4-BE49-F238E27FC236}">
                <a16:creationId xmlns:a16="http://schemas.microsoft.com/office/drawing/2014/main" id="{B8D21033-513B-2844-849E-59A2F3D6FABE}"/>
              </a:ext>
            </a:extLst>
          </p:cNvPr>
          <p:cNvSpPr>
            <a:spLocks noChangeArrowheads="1"/>
          </p:cNvSpPr>
          <p:nvPr/>
        </p:nvSpPr>
        <p:spPr bwMode="auto">
          <a:xfrm>
            <a:off x="6400800" y="6324600"/>
            <a:ext cx="2743200" cy="396875"/>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FP divider: 24 CCs</a:t>
            </a:r>
            <a:r>
              <a:rPr kumimoji="0" lang="en-US" altLang="zh-CN" sz="2000" b="0" i="0" u="none" strike="noStrike" kern="1200" cap="none" spc="0" normalizeH="0" baseline="0" noProof="0" dirty="0">
                <a:ln>
                  <a:noFill/>
                </a:ln>
                <a:solidFill>
                  <a:srgbClr val="FF0000"/>
                </a:solidFill>
                <a:effectLst/>
                <a:uLnTx/>
                <a:uFillTx/>
                <a:latin typeface="Verdana"/>
                <a:ea typeface="宋体" panose="02010600030101010101" pitchFamily="2" charset="-122"/>
                <a:cs typeface="+mn-cs"/>
              </a:rPr>
              <a:t>?</a:t>
            </a:r>
          </a:p>
        </p:txBody>
      </p:sp>
      <p:sp>
        <p:nvSpPr>
          <p:cNvPr id="6" name="矩形 5">
            <a:extLst>
              <a:ext uri="{FF2B5EF4-FFF2-40B4-BE49-F238E27FC236}">
                <a16:creationId xmlns:a16="http://schemas.microsoft.com/office/drawing/2014/main" id="{C98D4FE0-D904-704E-8468-3647E1D196AA}"/>
              </a:ext>
            </a:extLst>
          </p:cNvPr>
          <p:cNvSpPr/>
          <p:nvPr/>
        </p:nvSpPr>
        <p:spPr>
          <a:xfrm>
            <a:off x="8763000" y="5181600"/>
            <a:ext cx="381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a:extLst>
              <a:ext uri="{FF2B5EF4-FFF2-40B4-BE49-F238E27FC236}">
                <a16:creationId xmlns:a16="http://schemas.microsoft.com/office/drawing/2014/main" id="{D49CE15E-C0FB-B94E-AB9F-4847DBF6B0FE}"/>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20482" name="Rectangle 2">
            <a:extLst>
              <a:ext uri="{FF2B5EF4-FFF2-40B4-BE49-F238E27FC236}">
                <a16:creationId xmlns:a16="http://schemas.microsoft.com/office/drawing/2014/main" id="{6BB49903-1390-DC41-9540-42EABE37677D}"/>
              </a:ext>
            </a:extLst>
          </p:cNvPr>
          <p:cNvSpPr>
            <a:spLocks noChangeArrowheads="1"/>
          </p:cNvSpPr>
          <p:nvPr/>
        </p:nvSpPr>
        <p:spPr bwMode="auto">
          <a:xfrm>
            <a:off x="4343400" y="6248400"/>
            <a:ext cx="480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kinda miss zjg?</a:t>
            </a:r>
          </a:p>
        </p:txBody>
      </p:sp>
      <p:pic>
        <p:nvPicPr>
          <p:cNvPr id="20483" name="内容占位符 3">
            <a:extLst>
              <a:ext uri="{FF2B5EF4-FFF2-40B4-BE49-F238E27FC236}">
                <a16:creationId xmlns:a16="http://schemas.microsoft.com/office/drawing/2014/main" id="{592FD935-7D27-6F4C-B95A-E067940D76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61722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A18D5D1B-EA22-C94B-B25F-2C9967D4A65A}"/>
              </a:ext>
            </a:extLst>
          </p:cNvPr>
          <p:cNvSpPr>
            <a:spLocks noGrp="1" noChangeArrowheads="1"/>
          </p:cNvSpPr>
          <p:nvPr>
            <p:ph type="title"/>
          </p:nvPr>
        </p:nvSpPr>
        <p:spPr/>
        <p:txBody>
          <a:bodyPr/>
          <a:lstStyle/>
          <a:p>
            <a:pPr eaLnBrk="1" hangingPunct="1"/>
            <a:r>
              <a:rPr lang="en-US" altLang="zh-CN"/>
              <a:t>Generalized FP Pipeline</a:t>
            </a:r>
          </a:p>
        </p:txBody>
      </p:sp>
      <p:sp>
        <p:nvSpPr>
          <p:cNvPr id="68610" name="Rectangle 3">
            <a:extLst>
              <a:ext uri="{FF2B5EF4-FFF2-40B4-BE49-F238E27FC236}">
                <a16:creationId xmlns:a16="http://schemas.microsoft.com/office/drawing/2014/main" id="{91FFE822-C0EC-1540-B4D0-D9D350BE910D}"/>
              </a:ext>
            </a:extLst>
          </p:cNvPr>
          <p:cNvSpPr>
            <a:spLocks noGrp="1" noChangeArrowheads="1"/>
          </p:cNvSpPr>
          <p:nvPr>
            <p:ph type="body" idx="1"/>
          </p:nvPr>
        </p:nvSpPr>
        <p:spPr/>
        <p:txBody>
          <a:bodyPr/>
          <a:lstStyle/>
          <a:p>
            <a:pPr eaLnBrk="1" hangingPunct="1"/>
            <a:r>
              <a:rPr lang="en-US" altLang="zh-CN"/>
              <a:t>Example: independent FP instr</a:t>
            </a:r>
          </a:p>
          <a:p>
            <a:pPr eaLnBrk="1" hangingPunct="1">
              <a:buFontTx/>
              <a:buNone/>
            </a:pPr>
            <a:r>
              <a:rPr lang="en-US" altLang="zh-CN"/>
              <a:t>	</a:t>
            </a:r>
            <a:r>
              <a:rPr lang="en-US" altLang="zh-CN" i="1"/>
              <a:t>italics: </a:t>
            </a:r>
            <a:r>
              <a:rPr lang="en-US" altLang="zh-CN"/>
              <a:t>stage where data is needed</a:t>
            </a:r>
          </a:p>
          <a:p>
            <a:pPr eaLnBrk="1" hangingPunct="1">
              <a:buFontTx/>
              <a:buNone/>
            </a:pPr>
            <a:r>
              <a:rPr lang="en-US" altLang="zh-CN"/>
              <a:t>	</a:t>
            </a:r>
            <a:r>
              <a:rPr lang="en-US" altLang="zh-CN" b="1"/>
              <a:t>bold</a:t>
            </a:r>
            <a:r>
              <a:rPr lang="en-US" altLang="zh-CN"/>
              <a:t>: stage where a result is available</a:t>
            </a:r>
          </a:p>
        </p:txBody>
      </p:sp>
      <p:pic>
        <p:nvPicPr>
          <p:cNvPr id="68611" name="Picture 4" descr="generalizedfppipelineex">
            <a:extLst>
              <a:ext uri="{FF2B5EF4-FFF2-40B4-BE49-F238E27FC236}">
                <a16:creationId xmlns:a16="http://schemas.microsoft.com/office/drawing/2014/main" id="{A81FE8C5-7CA8-0544-970B-8ADAA62DF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9144000"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13C11DB1-5617-7C47-8548-C0328E133A1B}"/>
              </a:ext>
            </a:extLst>
          </p:cNvPr>
          <p:cNvCxnSpPr/>
          <p:nvPr/>
        </p:nvCxnSpPr>
        <p:spPr>
          <a:xfrm>
            <a:off x="7315200" y="37338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DE652FC-BC63-A54D-97E4-4DE2FB1EECF1}"/>
              </a:ext>
            </a:extLst>
          </p:cNvPr>
          <p:cNvCxnSpPr/>
          <p:nvPr/>
        </p:nvCxnSpPr>
        <p:spPr>
          <a:xfrm>
            <a:off x="5638800" y="40386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7B7CD26-3BD5-1A47-AC92-D3CE49D57ACA}"/>
              </a:ext>
            </a:extLst>
          </p:cNvPr>
          <p:cNvCxnSpPr/>
          <p:nvPr/>
        </p:nvCxnSpPr>
        <p:spPr>
          <a:xfrm>
            <a:off x="4800600" y="4341813"/>
            <a:ext cx="4572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49D29EE-626C-2C49-93DE-0F8CF9404785}"/>
              </a:ext>
            </a:extLst>
          </p:cNvPr>
          <p:cNvCxnSpPr/>
          <p:nvPr/>
        </p:nvCxnSpPr>
        <p:spPr>
          <a:xfrm>
            <a:off x="4800600" y="46482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371DFD9-2422-EC49-B462-7FEC8CC3A946}"/>
              </a:ext>
            </a:extLst>
          </p:cNvPr>
          <p:cNvCxnSpPr/>
          <p:nvPr/>
        </p:nvCxnSpPr>
        <p:spPr>
          <a:xfrm>
            <a:off x="4038600" y="43434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A39E7A3-41A1-1446-9D19-F246031B38EB}"/>
              </a:ext>
            </a:extLst>
          </p:cNvPr>
          <p:cNvCxnSpPr/>
          <p:nvPr/>
        </p:nvCxnSpPr>
        <p:spPr>
          <a:xfrm>
            <a:off x="3276600" y="40386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A86B94A-34BA-7545-A363-CD7ADFEB741C}"/>
              </a:ext>
            </a:extLst>
          </p:cNvPr>
          <p:cNvCxnSpPr/>
          <p:nvPr/>
        </p:nvCxnSpPr>
        <p:spPr>
          <a:xfrm>
            <a:off x="2590800" y="37338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0E34703-2D38-0A43-AA53-96B2E6011040}"/>
              </a:ext>
            </a:extLst>
          </p:cNvPr>
          <p:cNvCxnSpPr/>
          <p:nvPr/>
        </p:nvCxnSpPr>
        <p:spPr>
          <a:xfrm>
            <a:off x="838200" y="2667000"/>
            <a:ext cx="12192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725AF8C-2694-6946-A456-C49872561FFC}"/>
              </a:ext>
            </a:extLst>
          </p:cNvPr>
          <p:cNvCxnSpPr/>
          <p:nvPr/>
        </p:nvCxnSpPr>
        <p:spPr>
          <a:xfrm>
            <a:off x="838200" y="3276600"/>
            <a:ext cx="12192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E92E1C4-9441-5A45-83C2-91C0ECDC4E75}"/>
              </a:ext>
            </a:extLst>
          </p:cNvPr>
          <p:cNvCxnSpPr/>
          <p:nvPr/>
        </p:nvCxnSpPr>
        <p:spPr>
          <a:xfrm>
            <a:off x="5562600" y="4648200"/>
            <a:ext cx="533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2" name="Rectangle 4">
            <a:extLst>
              <a:ext uri="{FF2B5EF4-FFF2-40B4-BE49-F238E27FC236}">
                <a16:creationId xmlns:a16="http://schemas.microsoft.com/office/drawing/2014/main" id="{5F969E15-0AB5-4443-8748-ABEE8556E331}"/>
              </a:ext>
            </a:extLst>
          </p:cNvPr>
          <p:cNvSpPr>
            <a:spLocks noChangeArrowheads="1"/>
          </p:cNvSpPr>
          <p:nvPr/>
        </p:nvSpPr>
        <p:spPr bwMode="auto">
          <a:xfrm>
            <a:off x="-66675" y="4564063"/>
            <a:ext cx="5172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compute address</a:t>
            </a:r>
          </a:p>
        </p:txBody>
      </p:sp>
      <p:sp>
        <p:nvSpPr>
          <p:cNvPr id="68623" name="Rectangle 4">
            <a:extLst>
              <a:ext uri="{FF2B5EF4-FFF2-40B4-BE49-F238E27FC236}">
                <a16:creationId xmlns:a16="http://schemas.microsoft.com/office/drawing/2014/main" id="{6550EB94-004D-E543-9FC1-4A33D9CF820A}"/>
              </a:ext>
            </a:extLst>
          </p:cNvPr>
          <p:cNvSpPr>
            <a:spLocks noChangeArrowheads="1"/>
          </p:cNvSpPr>
          <p:nvPr/>
        </p:nvSpPr>
        <p:spPr bwMode="auto">
          <a:xfrm>
            <a:off x="5486400" y="4560888"/>
            <a:ext cx="3495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store data</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70FB18CC-1007-5F42-A8A0-C1F05EA9A173}"/>
              </a:ext>
            </a:extLst>
          </p:cNvPr>
          <p:cNvSpPr>
            <a:spLocks noGrp="1" noChangeArrowheads="1"/>
          </p:cNvSpPr>
          <p:nvPr>
            <p:ph type="title"/>
          </p:nvPr>
        </p:nvSpPr>
        <p:spPr/>
        <p:txBody>
          <a:bodyPr/>
          <a:lstStyle/>
          <a:p>
            <a:pPr eaLnBrk="1" hangingPunct="1"/>
            <a:r>
              <a:rPr lang="en-US" altLang="zh-CN"/>
              <a:t>Generalized FP Pipeline</a:t>
            </a:r>
          </a:p>
        </p:txBody>
      </p:sp>
      <p:sp>
        <p:nvSpPr>
          <p:cNvPr id="70658" name="Rectangle 3">
            <a:extLst>
              <a:ext uri="{FF2B5EF4-FFF2-40B4-BE49-F238E27FC236}">
                <a16:creationId xmlns:a16="http://schemas.microsoft.com/office/drawing/2014/main" id="{0EB58DD3-1557-9440-A2F0-30D1CA80D63D}"/>
              </a:ext>
            </a:extLst>
          </p:cNvPr>
          <p:cNvSpPr>
            <a:spLocks noGrp="1" noChangeArrowheads="1"/>
          </p:cNvSpPr>
          <p:nvPr>
            <p:ph type="body" idx="1"/>
          </p:nvPr>
        </p:nvSpPr>
        <p:spPr/>
        <p:txBody>
          <a:bodyPr/>
          <a:lstStyle/>
          <a:p>
            <a:pPr eaLnBrk="1" hangingPunct="1"/>
            <a:r>
              <a:rPr lang="en-US" altLang="zh-CN"/>
              <a:t>Example: independent FP instr</a:t>
            </a:r>
          </a:p>
          <a:p>
            <a:pPr eaLnBrk="1" hangingPunct="1">
              <a:buFontTx/>
              <a:buNone/>
            </a:pPr>
            <a:r>
              <a:rPr lang="en-US" altLang="zh-CN"/>
              <a:t>	</a:t>
            </a:r>
            <a:r>
              <a:rPr lang="en-US" altLang="zh-CN" i="1"/>
              <a:t>italics: </a:t>
            </a:r>
            <a:r>
              <a:rPr lang="en-US" altLang="zh-CN"/>
              <a:t>stage where data is needed</a:t>
            </a:r>
          </a:p>
          <a:p>
            <a:pPr eaLnBrk="1" hangingPunct="1">
              <a:buFontTx/>
              <a:buNone/>
            </a:pPr>
            <a:r>
              <a:rPr lang="en-US" altLang="zh-CN"/>
              <a:t>	</a:t>
            </a:r>
            <a:r>
              <a:rPr lang="en-US" altLang="zh-CN" b="1"/>
              <a:t>bold</a:t>
            </a:r>
            <a:r>
              <a:rPr lang="en-US" altLang="zh-CN"/>
              <a:t>: stage where a result is available</a:t>
            </a:r>
          </a:p>
        </p:txBody>
      </p:sp>
      <p:pic>
        <p:nvPicPr>
          <p:cNvPr id="70659" name="Picture 4" descr="generalizedfppipelineex">
            <a:extLst>
              <a:ext uri="{FF2B5EF4-FFF2-40B4-BE49-F238E27FC236}">
                <a16:creationId xmlns:a16="http://schemas.microsoft.com/office/drawing/2014/main" id="{FA33EE95-295E-4941-B40C-492D56600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9144000"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D4AFD5A8-35AD-E54D-9A2D-887996CA300B}"/>
              </a:ext>
            </a:extLst>
          </p:cNvPr>
          <p:cNvCxnSpPr/>
          <p:nvPr/>
        </p:nvCxnSpPr>
        <p:spPr>
          <a:xfrm>
            <a:off x="7315200" y="37338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9D6595F-9B9F-A848-80E3-B92274888892}"/>
              </a:ext>
            </a:extLst>
          </p:cNvPr>
          <p:cNvCxnSpPr/>
          <p:nvPr/>
        </p:nvCxnSpPr>
        <p:spPr>
          <a:xfrm>
            <a:off x="5638800" y="40386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A5DBF83-ED8D-B04A-8D2B-48AACFEB2F0C}"/>
              </a:ext>
            </a:extLst>
          </p:cNvPr>
          <p:cNvCxnSpPr/>
          <p:nvPr/>
        </p:nvCxnSpPr>
        <p:spPr>
          <a:xfrm>
            <a:off x="4800600" y="4341813"/>
            <a:ext cx="4572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3CF5E9F-EB48-EA4B-ADD5-0D217EA10E43}"/>
              </a:ext>
            </a:extLst>
          </p:cNvPr>
          <p:cNvCxnSpPr/>
          <p:nvPr/>
        </p:nvCxnSpPr>
        <p:spPr>
          <a:xfrm>
            <a:off x="4800600" y="46482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7710EB3-294A-EA4A-A594-04EF0C13E545}"/>
              </a:ext>
            </a:extLst>
          </p:cNvPr>
          <p:cNvCxnSpPr/>
          <p:nvPr/>
        </p:nvCxnSpPr>
        <p:spPr>
          <a:xfrm>
            <a:off x="4038600" y="43434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AB8D31C-2209-0242-A430-0754691FDFB8}"/>
              </a:ext>
            </a:extLst>
          </p:cNvPr>
          <p:cNvCxnSpPr/>
          <p:nvPr/>
        </p:nvCxnSpPr>
        <p:spPr>
          <a:xfrm>
            <a:off x="3276600" y="40386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9F27EEB-75E4-FF40-B7A4-E86D79A7E53E}"/>
              </a:ext>
            </a:extLst>
          </p:cNvPr>
          <p:cNvCxnSpPr/>
          <p:nvPr/>
        </p:nvCxnSpPr>
        <p:spPr>
          <a:xfrm>
            <a:off x="2590800" y="37338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0667" name="Picture 4" descr="latency&amp;interval">
            <a:extLst>
              <a:ext uri="{FF2B5EF4-FFF2-40B4-BE49-F238E27FC236}">
                <a16:creationId xmlns:a16="http://schemas.microsoft.com/office/drawing/2014/main" id="{C3CEC198-4D3E-4B4D-B039-821235E75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02920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圆角矩形 13">
            <a:extLst>
              <a:ext uri="{FF2B5EF4-FFF2-40B4-BE49-F238E27FC236}">
                <a16:creationId xmlns:a16="http://schemas.microsoft.com/office/drawing/2014/main" id="{25B52811-5933-254E-B1C1-9C62124B8D14}"/>
              </a:ext>
            </a:extLst>
          </p:cNvPr>
          <p:cNvSpPr/>
          <p:nvPr/>
        </p:nvSpPr>
        <p:spPr>
          <a:xfrm>
            <a:off x="7924800" y="5105400"/>
            <a:ext cx="1066800" cy="17526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0669" name="TextBox 14">
            <a:extLst>
              <a:ext uri="{FF2B5EF4-FFF2-40B4-BE49-F238E27FC236}">
                <a16:creationId xmlns:a16="http://schemas.microsoft.com/office/drawing/2014/main" id="{630DF0FF-1CE5-094D-92CE-A444F2EDAF6E}"/>
              </a:ext>
            </a:extLst>
          </p:cNvPr>
          <p:cNvSpPr txBox="1">
            <a:spLocks noChangeArrowheads="1"/>
          </p:cNvSpPr>
          <p:nvPr/>
        </p:nvSpPr>
        <p:spPr bwMode="auto">
          <a:xfrm>
            <a:off x="6934200" y="5334000"/>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Intervening cycles</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6" name="直接连接符 15">
            <a:extLst>
              <a:ext uri="{FF2B5EF4-FFF2-40B4-BE49-F238E27FC236}">
                <a16:creationId xmlns:a16="http://schemas.microsoft.com/office/drawing/2014/main" id="{53F40F57-438A-D04C-A48A-DA5255D4F7A9}"/>
              </a:ext>
            </a:extLst>
          </p:cNvPr>
          <p:cNvCxnSpPr/>
          <p:nvPr/>
        </p:nvCxnSpPr>
        <p:spPr>
          <a:xfrm>
            <a:off x="838200" y="2667000"/>
            <a:ext cx="12192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380233D-BB21-4C42-9EBF-9B2DB673ECD4}"/>
              </a:ext>
            </a:extLst>
          </p:cNvPr>
          <p:cNvCxnSpPr/>
          <p:nvPr/>
        </p:nvCxnSpPr>
        <p:spPr>
          <a:xfrm>
            <a:off x="838200" y="3276600"/>
            <a:ext cx="12192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E5A727B-BD8E-E346-B5BF-C96B5DC7F2CF}"/>
              </a:ext>
            </a:extLst>
          </p:cNvPr>
          <p:cNvCxnSpPr/>
          <p:nvPr/>
        </p:nvCxnSpPr>
        <p:spPr>
          <a:xfrm>
            <a:off x="5562600" y="4648200"/>
            <a:ext cx="533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E11B4DB2-05E9-5146-9849-CE430F7D6F7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Any FP pipeline hazards?</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CE259C-D2BB-C84D-B4E7-8608CCF20CE1}"/>
              </a:ext>
            </a:extLst>
          </p:cNvPr>
          <p:cNvPicPr>
            <a:picLocks noChangeAspect="1"/>
          </p:cNvPicPr>
          <p:nvPr/>
        </p:nvPicPr>
        <p:blipFill>
          <a:blip r:embed="rId2"/>
          <a:stretch>
            <a:fillRect/>
          </a:stretch>
        </p:blipFill>
        <p:spPr>
          <a:xfrm>
            <a:off x="76200" y="2161868"/>
            <a:ext cx="8991600" cy="4696131"/>
          </a:xfrm>
          <a:prstGeom prst="rect">
            <a:avLst/>
          </a:prstGeom>
        </p:spPr>
      </p:pic>
      <p:sp>
        <p:nvSpPr>
          <p:cNvPr id="74754" name="Rectangle 2">
            <a:extLst>
              <a:ext uri="{FF2B5EF4-FFF2-40B4-BE49-F238E27FC236}">
                <a16:creationId xmlns:a16="http://schemas.microsoft.com/office/drawing/2014/main" id="{763B007B-14E9-6041-A819-2E9C29726C6B}"/>
              </a:ext>
            </a:extLst>
          </p:cNvPr>
          <p:cNvSpPr>
            <a:spLocks noGrp="1" noChangeArrowheads="1"/>
          </p:cNvSpPr>
          <p:nvPr>
            <p:ph type="title"/>
          </p:nvPr>
        </p:nvSpPr>
        <p:spPr/>
        <p:txBody>
          <a:bodyPr/>
          <a:lstStyle/>
          <a:p>
            <a:pPr eaLnBrk="1" hangingPunct="1"/>
            <a:r>
              <a:rPr lang="en-US" altLang="zh-CN"/>
              <a:t>Structural Hazard</a:t>
            </a:r>
          </a:p>
        </p:txBody>
      </p:sp>
      <p:sp>
        <p:nvSpPr>
          <p:cNvPr id="74755" name="Rectangle 3">
            <a:extLst>
              <a:ext uri="{FF2B5EF4-FFF2-40B4-BE49-F238E27FC236}">
                <a16:creationId xmlns:a16="http://schemas.microsoft.com/office/drawing/2014/main" id="{CA03FCC6-F4B2-8F41-8CEF-AA9A313E2215}"/>
              </a:ext>
            </a:extLst>
          </p:cNvPr>
          <p:cNvSpPr>
            <a:spLocks noGrp="1" noChangeArrowheads="1"/>
          </p:cNvSpPr>
          <p:nvPr>
            <p:ph type="body" idx="1"/>
          </p:nvPr>
        </p:nvSpPr>
        <p:spPr/>
        <p:txBody>
          <a:bodyPr/>
          <a:lstStyle/>
          <a:p>
            <a:pPr eaLnBrk="1" hangingPunct="1"/>
            <a:r>
              <a:rPr lang="en-US" altLang="zh-CN" b="1"/>
              <a:t>Divider</a:t>
            </a:r>
            <a:r>
              <a:rPr lang="en-US" altLang="zh-CN"/>
              <a:t> is not fully pipelined – </a:t>
            </a:r>
            <a:r>
              <a:rPr lang="en-US" altLang="zh-CN" i="1"/>
              <a:t>structural hazard</a:t>
            </a:r>
            <a:endParaRPr lang="en-US" altLang="zh-CN"/>
          </a:p>
        </p:txBody>
      </p:sp>
      <p:sp>
        <p:nvSpPr>
          <p:cNvPr id="7" name="矩形 6">
            <a:extLst>
              <a:ext uri="{FF2B5EF4-FFF2-40B4-BE49-F238E27FC236}">
                <a16:creationId xmlns:a16="http://schemas.microsoft.com/office/drawing/2014/main" id="{2E30C81F-5756-4944-B67F-DB4235DF785A}"/>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C87A2-0B96-0749-BB0F-74BEB852737D}"/>
              </a:ext>
            </a:extLst>
          </p:cNvPr>
          <p:cNvPicPr>
            <a:picLocks noChangeAspect="1"/>
          </p:cNvPicPr>
          <p:nvPr/>
        </p:nvPicPr>
        <p:blipFill>
          <a:blip r:embed="rId2"/>
          <a:stretch>
            <a:fillRect/>
          </a:stretch>
        </p:blipFill>
        <p:spPr>
          <a:xfrm>
            <a:off x="76200" y="2161868"/>
            <a:ext cx="8991600" cy="4696131"/>
          </a:xfrm>
          <a:prstGeom prst="rect">
            <a:avLst/>
          </a:prstGeom>
        </p:spPr>
      </p:pic>
      <p:sp>
        <p:nvSpPr>
          <p:cNvPr id="75778" name="Rectangle 3">
            <a:extLst>
              <a:ext uri="{FF2B5EF4-FFF2-40B4-BE49-F238E27FC236}">
                <a16:creationId xmlns:a16="http://schemas.microsoft.com/office/drawing/2014/main" id="{AA171A9B-0510-BD43-8B1C-1A104F0CF407}"/>
              </a:ext>
            </a:extLst>
          </p:cNvPr>
          <p:cNvSpPr>
            <a:spLocks noGrp="1" noChangeArrowheads="1"/>
          </p:cNvSpPr>
          <p:nvPr>
            <p:ph type="title"/>
          </p:nvPr>
        </p:nvSpPr>
        <p:spPr/>
        <p:txBody>
          <a:bodyPr/>
          <a:lstStyle/>
          <a:p>
            <a:pPr eaLnBrk="1" hangingPunct="1"/>
            <a:r>
              <a:rPr lang="en-US" altLang="zh-CN"/>
              <a:t>Structural Hazard</a:t>
            </a:r>
          </a:p>
        </p:txBody>
      </p:sp>
      <p:sp>
        <p:nvSpPr>
          <p:cNvPr id="75779" name="Rectangle 4">
            <a:extLst>
              <a:ext uri="{FF2B5EF4-FFF2-40B4-BE49-F238E27FC236}">
                <a16:creationId xmlns:a16="http://schemas.microsoft.com/office/drawing/2014/main" id="{4A367574-7F27-3045-AEFE-8938DD1A807E}"/>
              </a:ext>
            </a:extLst>
          </p:cNvPr>
          <p:cNvSpPr>
            <a:spLocks noGrp="1" noChangeArrowheads="1"/>
          </p:cNvSpPr>
          <p:nvPr>
            <p:ph type="body" idx="1"/>
          </p:nvPr>
        </p:nvSpPr>
        <p:spPr/>
        <p:txBody>
          <a:bodyPr/>
          <a:lstStyle/>
          <a:p>
            <a:pPr eaLnBrk="1" hangingPunct="1"/>
            <a:r>
              <a:rPr lang="en-US" altLang="zh-CN"/>
              <a:t>Instructions have varying running times, maybe &gt;1 register write in a cycle </a:t>
            </a:r>
          </a:p>
          <a:p>
            <a:pPr eaLnBrk="1" hangingPunct="1">
              <a:buFontTx/>
              <a:buNone/>
            </a:pPr>
            <a:r>
              <a:rPr lang="en-US" altLang="zh-CN"/>
              <a:t>	- </a:t>
            </a:r>
            <a:r>
              <a:rPr lang="en-US" altLang="zh-CN" i="1"/>
              <a:t>structural hazard</a:t>
            </a:r>
            <a:endParaRPr lang="en-US" altLang="zh-CN"/>
          </a:p>
        </p:txBody>
      </p:sp>
      <p:sp>
        <p:nvSpPr>
          <p:cNvPr id="7" name="矩形 6">
            <a:extLst>
              <a:ext uri="{FF2B5EF4-FFF2-40B4-BE49-F238E27FC236}">
                <a16:creationId xmlns:a16="http://schemas.microsoft.com/office/drawing/2014/main" id="{966C2A97-0DE8-E545-93BA-FD55B42B335F}"/>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794F18-E7B7-914E-A6F3-337525725F14}"/>
              </a:ext>
            </a:extLst>
          </p:cNvPr>
          <p:cNvPicPr>
            <a:picLocks noChangeAspect="1"/>
          </p:cNvPicPr>
          <p:nvPr/>
        </p:nvPicPr>
        <p:blipFill>
          <a:blip r:embed="rId3"/>
          <a:stretch>
            <a:fillRect/>
          </a:stretch>
        </p:blipFill>
        <p:spPr>
          <a:xfrm>
            <a:off x="0" y="2286000"/>
            <a:ext cx="9144000" cy="2912041"/>
          </a:xfrm>
          <a:prstGeom prst="rect">
            <a:avLst/>
          </a:prstGeom>
        </p:spPr>
      </p:pic>
      <p:sp>
        <p:nvSpPr>
          <p:cNvPr id="76801" name="Rectangle 2">
            <a:extLst>
              <a:ext uri="{FF2B5EF4-FFF2-40B4-BE49-F238E27FC236}">
                <a16:creationId xmlns:a16="http://schemas.microsoft.com/office/drawing/2014/main" id="{F5AACEB0-9C3E-E040-ADE9-31C087FC7FEF}"/>
              </a:ext>
            </a:extLst>
          </p:cNvPr>
          <p:cNvSpPr>
            <a:spLocks noGrp="1" noChangeArrowheads="1"/>
          </p:cNvSpPr>
          <p:nvPr>
            <p:ph type="title"/>
          </p:nvPr>
        </p:nvSpPr>
        <p:spPr/>
        <p:txBody>
          <a:bodyPr/>
          <a:lstStyle/>
          <a:p>
            <a:pPr eaLnBrk="1" hangingPunct="1"/>
            <a:r>
              <a:rPr lang="en-US" altLang="zh-CN"/>
              <a:t>Structural Hazard</a:t>
            </a:r>
          </a:p>
        </p:txBody>
      </p:sp>
      <p:sp>
        <p:nvSpPr>
          <p:cNvPr id="76803" name="AutoShape 6">
            <a:extLst>
              <a:ext uri="{FF2B5EF4-FFF2-40B4-BE49-F238E27FC236}">
                <a16:creationId xmlns:a16="http://schemas.microsoft.com/office/drawing/2014/main" id="{A7AF6855-A900-E94C-A1E0-5534B7BE6342}"/>
              </a:ext>
            </a:extLst>
          </p:cNvPr>
          <p:cNvSpPr>
            <a:spLocks noChangeArrowheads="1"/>
          </p:cNvSpPr>
          <p:nvPr/>
        </p:nvSpPr>
        <p:spPr bwMode="auto">
          <a:xfrm>
            <a:off x="8686800" y="3048000"/>
            <a:ext cx="457200" cy="20574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4" name="AutoShape 7">
            <a:extLst>
              <a:ext uri="{FF2B5EF4-FFF2-40B4-BE49-F238E27FC236}">
                <a16:creationId xmlns:a16="http://schemas.microsoft.com/office/drawing/2014/main" id="{90DCE751-EB97-304C-9726-2F13F2916F34}"/>
              </a:ext>
            </a:extLst>
          </p:cNvPr>
          <p:cNvSpPr>
            <a:spLocks noChangeArrowheads="1"/>
          </p:cNvSpPr>
          <p:nvPr/>
        </p:nvSpPr>
        <p:spPr bwMode="auto">
          <a:xfrm>
            <a:off x="8001000" y="3048000"/>
            <a:ext cx="533400" cy="2057400"/>
          </a:xfrm>
          <a:prstGeom prst="roundRect">
            <a:avLst>
              <a:gd name="adj" fmla="val 16667"/>
            </a:avLst>
          </a:pr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F2C1ED4F-5A1C-304A-B894-9E4FB1C14042}"/>
              </a:ext>
            </a:extLst>
          </p:cNvPr>
          <p:cNvSpPr>
            <a:spLocks noGrp="1" noChangeArrowheads="1"/>
          </p:cNvSpPr>
          <p:nvPr>
            <p:ph type="title"/>
          </p:nvPr>
        </p:nvSpPr>
        <p:spPr/>
        <p:txBody>
          <a:bodyPr/>
          <a:lstStyle/>
          <a:p>
            <a:pPr eaLnBrk="1" hangingPunct="1"/>
            <a:r>
              <a:rPr lang="en-US" altLang="zh-CN"/>
              <a:t>Structural Hazard</a:t>
            </a:r>
          </a:p>
        </p:txBody>
      </p:sp>
      <p:sp>
        <p:nvSpPr>
          <p:cNvPr id="78850" name="Rectangle 3">
            <a:extLst>
              <a:ext uri="{FF2B5EF4-FFF2-40B4-BE49-F238E27FC236}">
                <a16:creationId xmlns:a16="http://schemas.microsoft.com/office/drawing/2014/main" id="{3ACC4424-CCC9-CF41-8EE4-3F39D2B554C9}"/>
              </a:ext>
            </a:extLst>
          </p:cNvPr>
          <p:cNvSpPr>
            <a:spLocks noGrp="1" noChangeArrowheads="1"/>
          </p:cNvSpPr>
          <p:nvPr>
            <p:ph type="body" idx="1"/>
          </p:nvPr>
        </p:nvSpPr>
        <p:spPr>
          <a:xfrm>
            <a:off x="457200" y="1600200"/>
            <a:ext cx="8686800" cy="5257800"/>
          </a:xfrm>
        </p:spPr>
        <p:txBody>
          <a:bodyPr/>
          <a:lstStyle/>
          <a:p>
            <a:pPr eaLnBrk="1" hangingPunct="1"/>
            <a:r>
              <a:rPr lang="en-US" altLang="zh-CN">
                <a:solidFill>
                  <a:srgbClr val="00B0F0"/>
                </a:solidFill>
              </a:rPr>
              <a:t>Interlock Detection</a:t>
            </a:r>
          </a:p>
          <a:p>
            <a:pPr eaLnBrk="1" hangingPunct="1"/>
            <a:r>
              <a:rPr lang="en-US" altLang="zh-CN"/>
              <a:t>Method 1: track the use of the write port in the ID stage and stall an instruction before it issues</a:t>
            </a:r>
          </a:p>
          <a:p>
            <a:pPr eaLnBrk="1" hangingPunct="1">
              <a:buFontTx/>
              <a:buNone/>
            </a:pPr>
            <a:r>
              <a:rPr lang="en-US" altLang="zh-CN"/>
              <a:t>	</a:t>
            </a:r>
            <a:r>
              <a:rPr lang="en-US" altLang="zh-CN" b="1"/>
              <a:t>::</a:t>
            </a:r>
            <a:r>
              <a:rPr lang="en-US" altLang="zh-CN"/>
              <a:t>a shift register tracks when already-issued instructions will use the register file;</a:t>
            </a:r>
          </a:p>
          <a:p>
            <a:pPr eaLnBrk="1" hangingPunct="1">
              <a:buFontTx/>
              <a:buNone/>
            </a:pPr>
            <a:r>
              <a:rPr lang="en-US" altLang="zh-CN"/>
              <a:t>	   if the instruction in ID needs to use the register file at the same time, stall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3FFEF11B-B15A-DB41-AD3C-3BFAD7236D88}"/>
              </a:ext>
            </a:extLst>
          </p:cNvPr>
          <p:cNvSpPr>
            <a:spLocks noGrp="1" noChangeArrowheads="1"/>
          </p:cNvSpPr>
          <p:nvPr>
            <p:ph type="title"/>
          </p:nvPr>
        </p:nvSpPr>
        <p:spPr/>
        <p:txBody>
          <a:bodyPr/>
          <a:lstStyle/>
          <a:p>
            <a:pPr eaLnBrk="1" hangingPunct="1"/>
            <a:r>
              <a:rPr lang="en-US" altLang="zh-CN"/>
              <a:t>Structural Hazard</a:t>
            </a:r>
          </a:p>
        </p:txBody>
      </p:sp>
      <p:sp>
        <p:nvSpPr>
          <p:cNvPr id="80898" name="Rectangle 3">
            <a:extLst>
              <a:ext uri="{FF2B5EF4-FFF2-40B4-BE49-F238E27FC236}">
                <a16:creationId xmlns:a16="http://schemas.microsoft.com/office/drawing/2014/main" id="{A9EF2D35-7668-B64B-8B1D-000BF0AB4007}"/>
              </a:ext>
            </a:extLst>
          </p:cNvPr>
          <p:cNvSpPr>
            <a:spLocks noGrp="1" noChangeArrowheads="1"/>
          </p:cNvSpPr>
          <p:nvPr>
            <p:ph type="body" idx="1"/>
          </p:nvPr>
        </p:nvSpPr>
        <p:spPr/>
        <p:txBody>
          <a:bodyPr/>
          <a:lstStyle/>
          <a:p>
            <a:pPr eaLnBrk="1" hangingPunct="1"/>
            <a:r>
              <a:rPr lang="en-US" altLang="zh-CN">
                <a:solidFill>
                  <a:srgbClr val="00B0F0"/>
                </a:solidFill>
              </a:rPr>
              <a:t>Interlock Detection</a:t>
            </a:r>
          </a:p>
          <a:p>
            <a:pPr eaLnBrk="1" hangingPunct="1"/>
            <a:r>
              <a:rPr lang="en-US" altLang="zh-CN"/>
              <a:t>Method 2: stall a conflicting instruction when it tries to enter MEM/WB</a:t>
            </a:r>
          </a:p>
          <a:p>
            <a:pPr eaLnBrk="1" hangingPunct="1">
              <a:buFontTx/>
              <a:buNone/>
            </a:pPr>
            <a:r>
              <a:rPr lang="en-US" altLang="zh-CN"/>
              <a:t>	</a:t>
            </a:r>
            <a:r>
              <a:rPr lang="en-US" altLang="zh-CN" b="1"/>
              <a:t>::</a:t>
            </a:r>
            <a:r>
              <a:rPr lang="en-US" altLang="zh-CN"/>
              <a:t>could stall either issuing or issued one;</a:t>
            </a:r>
          </a:p>
          <a:p>
            <a:pPr eaLnBrk="1" hangingPunct="1">
              <a:buFontTx/>
              <a:buNone/>
            </a:pPr>
            <a:r>
              <a:rPr lang="en-US" altLang="zh-CN"/>
              <a:t>	 give priority to the unit with the longest latency;</a:t>
            </a:r>
          </a:p>
          <a:p>
            <a:pPr eaLnBrk="1" hangingPunct="1">
              <a:buFontTx/>
              <a:buNone/>
            </a:pPr>
            <a:r>
              <a:rPr lang="en-US" altLang="zh-CN"/>
              <a:t>	</a:t>
            </a:r>
            <a:r>
              <a:rPr lang="en-US" altLang="zh-CN" i="1"/>
              <a:t>more complicated</a:t>
            </a:r>
            <a:r>
              <a:rPr lang="en-US" altLang="zh-CN"/>
              <a:t>: stall arises from MEM/WB</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0D5173-E7D7-E948-8598-2B3A16496864}"/>
              </a:ext>
            </a:extLst>
          </p:cNvPr>
          <p:cNvPicPr>
            <a:picLocks noChangeAspect="1"/>
          </p:cNvPicPr>
          <p:nvPr/>
        </p:nvPicPr>
        <p:blipFill>
          <a:blip r:embed="rId2"/>
          <a:stretch>
            <a:fillRect/>
          </a:stretch>
        </p:blipFill>
        <p:spPr>
          <a:xfrm>
            <a:off x="76200" y="2161868"/>
            <a:ext cx="8991600" cy="4696131"/>
          </a:xfrm>
          <a:prstGeom prst="rect">
            <a:avLst/>
          </a:prstGeom>
        </p:spPr>
      </p:pic>
      <p:sp>
        <p:nvSpPr>
          <p:cNvPr id="82946" name="Rectangle 3">
            <a:extLst>
              <a:ext uri="{FF2B5EF4-FFF2-40B4-BE49-F238E27FC236}">
                <a16:creationId xmlns:a16="http://schemas.microsoft.com/office/drawing/2014/main" id="{F8DF8FF6-C2EC-6341-9FD6-A00BCBF434F5}"/>
              </a:ext>
            </a:extLst>
          </p:cNvPr>
          <p:cNvSpPr>
            <a:spLocks noGrp="1" noChangeArrowheads="1"/>
          </p:cNvSpPr>
          <p:nvPr>
            <p:ph type="title"/>
          </p:nvPr>
        </p:nvSpPr>
        <p:spPr/>
        <p:txBody>
          <a:bodyPr/>
          <a:lstStyle/>
          <a:p>
            <a:pPr eaLnBrk="1" hangingPunct="1"/>
            <a:r>
              <a:rPr lang="en-US" altLang="zh-CN"/>
              <a:t>WAW Hazard</a:t>
            </a:r>
          </a:p>
        </p:txBody>
      </p:sp>
      <p:sp>
        <p:nvSpPr>
          <p:cNvPr id="82947" name="Rectangle 4">
            <a:extLst>
              <a:ext uri="{FF2B5EF4-FFF2-40B4-BE49-F238E27FC236}">
                <a16:creationId xmlns:a16="http://schemas.microsoft.com/office/drawing/2014/main" id="{4BE329E1-6273-6844-AAEC-36596BA35BF6}"/>
              </a:ext>
            </a:extLst>
          </p:cNvPr>
          <p:cNvSpPr>
            <a:spLocks noGrp="1" noChangeArrowheads="1"/>
          </p:cNvSpPr>
          <p:nvPr>
            <p:ph type="body" idx="1"/>
          </p:nvPr>
        </p:nvSpPr>
        <p:spPr/>
        <p:txBody>
          <a:bodyPr/>
          <a:lstStyle/>
          <a:p>
            <a:pPr eaLnBrk="1" hangingPunct="1"/>
            <a:r>
              <a:rPr lang="en-US" altLang="zh-CN"/>
              <a:t>Instructions no longer reach WB in order </a:t>
            </a:r>
          </a:p>
          <a:p>
            <a:pPr eaLnBrk="1" hangingPunct="1">
              <a:buFontTx/>
              <a:buNone/>
            </a:pPr>
            <a:r>
              <a:rPr lang="en-US" altLang="zh-CN"/>
              <a:t>	– </a:t>
            </a:r>
            <a:r>
              <a:rPr lang="en-US" altLang="zh-CN" i="1"/>
              <a:t>Write after write (WAW) hazard</a:t>
            </a:r>
            <a:endParaRPr lang="en-US" altLang="zh-CN"/>
          </a:p>
        </p:txBody>
      </p:sp>
      <p:sp>
        <p:nvSpPr>
          <p:cNvPr id="7" name="矩形 6">
            <a:extLst>
              <a:ext uri="{FF2B5EF4-FFF2-40B4-BE49-F238E27FC236}">
                <a16:creationId xmlns:a16="http://schemas.microsoft.com/office/drawing/2014/main" id="{BE84FE03-966C-C04B-B28C-87ADC4440636}"/>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16E103-9371-E640-AA59-484D2E1B8439}"/>
              </a:ext>
            </a:extLst>
          </p:cNvPr>
          <p:cNvPicPr>
            <a:picLocks noChangeAspect="1"/>
          </p:cNvPicPr>
          <p:nvPr/>
        </p:nvPicPr>
        <p:blipFill>
          <a:blip r:embed="rId2"/>
          <a:stretch>
            <a:fillRect/>
          </a:stretch>
        </p:blipFill>
        <p:spPr>
          <a:xfrm>
            <a:off x="-1859" y="1583759"/>
            <a:ext cx="9144000" cy="2912041"/>
          </a:xfrm>
          <a:prstGeom prst="rect">
            <a:avLst/>
          </a:prstGeom>
        </p:spPr>
      </p:pic>
      <p:sp>
        <p:nvSpPr>
          <p:cNvPr id="83969" name="Rectangle 2">
            <a:extLst>
              <a:ext uri="{FF2B5EF4-FFF2-40B4-BE49-F238E27FC236}">
                <a16:creationId xmlns:a16="http://schemas.microsoft.com/office/drawing/2014/main" id="{940DFAB6-3C11-A14D-AE87-683356BA5FC5}"/>
              </a:ext>
            </a:extLst>
          </p:cNvPr>
          <p:cNvSpPr>
            <a:spLocks noGrp="1" noChangeArrowheads="1"/>
          </p:cNvSpPr>
          <p:nvPr>
            <p:ph type="title"/>
          </p:nvPr>
        </p:nvSpPr>
        <p:spPr/>
        <p:txBody>
          <a:bodyPr/>
          <a:lstStyle/>
          <a:p>
            <a:pPr eaLnBrk="1" hangingPunct="1"/>
            <a:r>
              <a:rPr lang="en-US" altLang="zh-CN"/>
              <a:t>WAW Hazard</a:t>
            </a:r>
          </a:p>
        </p:txBody>
      </p:sp>
      <p:sp>
        <p:nvSpPr>
          <p:cNvPr id="83970" name="Rectangle 3">
            <a:extLst>
              <a:ext uri="{FF2B5EF4-FFF2-40B4-BE49-F238E27FC236}">
                <a16:creationId xmlns:a16="http://schemas.microsoft.com/office/drawing/2014/main" id="{97CEB3AC-F9C4-9C47-9586-880BF59D15A0}"/>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p>
        </p:txBody>
      </p:sp>
      <p:sp>
        <p:nvSpPr>
          <p:cNvPr id="83972" name="Line 5">
            <a:extLst>
              <a:ext uri="{FF2B5EF4-FFF2-40B4-BE49-F238E27FC236}">
                <a16:creationId xmlns:a16="http://schemas.microsoft.com/office/drawing/2014/main" id="{A67E12D8-F3FB-4A48-90E5-8CEE3FE8886E}"/>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973" name="Line 6">
            <a:extLst>
              <a:ext uri="{FF2B5EF4-FFF2-40B4-BE49-F238E27FC236}">
                <a16:creationId xmlns:a16="http://schemas.microsoft.com/office/drawing/2014/main" id="{CC50878D-D93C-CC4E-A8D2-CB6D15C878AF}"/>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12388D78-7BF5-3447-9D50-F3C14105CFAC}"/>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22530" name="Rectangle 2">
            <a:extLst>
              <a:ext uri="{FF2B5EF4-FFF2-40B4-BE49-F238E27FC236}">
                <a16:creationId xmlns:a16="http://schemas.microsoft.com/office/drawing/2014/main" id="{EA5B12F4-E95E-5D4A-A75E-849ADCE7863A}"/>
              </a:ext>
            </a:extLst>
          </p:cNvPr>
          <p:cNvSpPr>
            <a:spLocks noChangeArrowheads="1"/>
          </p:cNvSpPr>
          <p:nvPr/>
        </p:nvSpPr>
        <p:spPr bwMode="auto">
          <a:xfrm>
            <a:off x="4343400" y="6248400"/>
            <a:ext cx="480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kinda miss zjg?</a:t>
            </a:r>
          </a:p>
        </p:txBody>
      </p:sp>
      <p:pic>
        <p:nvPicPr>
          <p:cNvPr id="22531" name="内容占位符 3">
            <a:extLst>
              <a:ext uri="{FF2B5EF4-FFF2-40B4-BE49-F238E27FC236}">
                <a16:creationId xmlns:a16="http://schemas.microsoft.com/office/drawing/2014/main" id="{BF3876E8-27B8-154C-BAB5-0B6C6980EE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61722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2">
            <a:extLst>
              <a:ext uri="{FF2B5EF4-FFF2-40B4-BE49-F238E27FC236}">
                <a16:creationId xmlns:a16="http://schemas.microsoft.com/office/drawing/2014/main" id="{2F8C78F1-0458-2E4B-A5C7-90265E546E80}"/>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Did you wait until all others finish?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4C33CD7-CDE7-404B-801E-ACC7E2C4C64A}"/>
              </a:ext>
            </a:extLst>
          </p:cNvPr>
          <p:cNvPicPr>
            <a:picLocks noChangeAspect="1"/>
          </p:cNvPicPr>
          <p:nvPr/>
        </p:nvPicPr>
        <p:blipFill>
          <a:blip r:embed="rId3"/>
          <a:stretch>
            <a:fillRect/>
          </a:stretch>
        </p:blipFill>
        <p:spPr>
          <a:xfrm>
            <a:off x="-1859" y="1583759"/>
            <a:ext cx="9144000" cy="2912041"/>
          </a:xfrm>
          <a:prstGeom prst="rect">
            <a:avLst/>
          </a:prstGeom>
        </p:spPr>
      </p:pic>
      <p:sp>
        <p:nvSpPr>
          <p:cNvPr id="16" name="Line 5">
            <a:extLst>
              <a:ext uri="{FF2B5EF4-FFF2-40B4-BE49-F238E27FC236}">
                <a16:creationId xmlns:a16="http://schemas.microsoft.com/office/drawing/2014/main" id="{6A0625F1-BCDD-5340-A39F-D7FBDEDA97DB}"/>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Line 6">
            <a:extLst>
              <a:ext uri="{FF2B5EF4-FFF2-40B4-BE49-F238E27FC236}">
                <a16:creationId xmlns:a16="http://schemas.microsoft.com/office/drawing/2014/main" id="{94594881-4430-3540-9B36-CE851602680C}"/>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3" name="Rectangle 2">
            <a:extLst>
              <a:ext uri="{FF2B5EF4-FFF2-40B4-BE49-F238E27FC236}">
                <a16:creationId xmlns:a16="http://schemas.microsoft.com/office/drawing/2014/main" id="{27074A9F-93CD-F043-BBD8-3AC83E217410}"/>
              </a:ext>
            </a:extLst>
          </p:cNvPr>
          <p:cNvSpPr>
            <a:spLocks noGrp="1" noChangeArrowheads="1"/>
          </p:cNvSpPr>
          <p:nvPr>
            <p:ph type="title"/>
          </p:nvPr>
        </p:nvSpPr>
        <p:spPr/>
        <p:txBody>
          <a:bodyPr/>
          <a:lstStyle/>
          <a:p>
            <a:pPr eaLnBrk="1" hangingPunct="1"/>
            <a:r>
              <a:rPr lang="en-US" altLang="zh-CN"/>
              <a:t>WAW Hazard</a:t>
            </a:r>
          </a:p>
        </p:txBody>
      </p:sp>
      <p:sp>
        <p:nvSpPr>
          <p:cNvPr id="84994" name="Rectangle 3">
            <a:extLst>
              <a:ext uri="{FF2B5EF4-FFF2-40B4-BE49-F238E27FC236}">
                <a16:creationId xmlns:a16="http://schemas.microsoft.com/office/drawing/2014/main" id="{C77A01E7-52D7-FA40-B4B9-DB4F649770AD}"/>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p>
          <a:p>
            <a:pPr eaLnBrk="1" hangingPunct="1">
              <a:lnSpc>
                <a:spcPct val="80000"/>
              </a:lnSpc>
            </a:pPr>
            <a:r>
              <a:rPr lang="en-US" altLang="zh-CN" sz="2800"/>
              <a:t>L.D would write F2 one cycle earlier than ADD.D – </a:t>
            </a:r>
            <a:r>
              <a:rPr lang="en-US" altLang="zh-CN" sz="2800" i="1"/>
              <a:t>WAW hazard</a:t>
            </a:r>
            <a:endParaRPr lang="en-US" altLang="zh-CN" sz="2800"/>
          </a:p>
        </p:txBody>
      </p:sp>
      <p:sp>
        <p:nvSpPr>
          <p:cNvPr id="3" name="Rectangle 2">
            <a:extLst>
              <a:ext uri="{FF2B5EF4-FFF2-40B4-BE49-F238E27FC236}">
                <a16:creationId xmlns:a16="http://schemas.microsoft.com/office/drawing/2014/main" id="{DD9449AE-CA31-2148-9CEB-AAC55F6C3457}"/>
              </a:ext>
            </a:extLst>
          </p:cNvPr>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pic>
        <p:nvPicPr>
          <p:cNvPr id="84999" name="Picture 1">
            <a:extLst>
              <a:ext uri="{FF2B5EF4-FFF2-40B4-BE49-F238E27FC236}">
                <a16:creationId xmlns:a16="http://schemas.microsoft.com/office/drawing/2014/main" id="{EF53E0E7-09FA-0542-8E42-1265664B1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F52A987-E962-6D4F-88F2-5A0D8945042E}"/>
              </a:ext>
            </a:extLst>
          </p:cNvPr>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sp>
        <p:nvSpPr>
          <p:cNvPr id="85001" name="Line 5">
            <a:extLst>
              <a:ext uri="{FF2B5EF4-FFF2-40B4-BE49-F238E27FC236}">
                <a16:creationId xmlns:a16="http://schemas.microsoft.com/office/drawing/2014/main" id="{6BC2DAF2-94EA-BD41-82E6-327FFA67EB33}"/>
              </a:ext>
            </a:extLst>
          </p:cNvPr>
          <p:cNvSpPr>
            <a:spLocks noChangeShapeType="1"/>
          </p:cNvSpPr>
          <p:nvPr/>
        </p:nvSpPr>
        <p:spPr bwMode="auto">
          <a:xfrm>
            <a:off x="88392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2" name="Line 5">
            <a:extLst>
              <a:ext uri="{FF2B5EF4-FFF2-40B4-BE49-F238E27FC236}">
                <a16:creationId xmlns:a16="http://schemas.microsoft.com/office/drawing/2014/main" id="{71694F9F-7074-4849-A2D8-8ACCED80E4EA}"/>
              </a:ext>
            </a:extLst>
          </p:cNvPr>
          <p:cNvSpPr>
            <a:spLocks noChangeShapeType="1"/>
          </p:cNvSpPr>
          <p:nvPr/>
        </p:nvSpPr>
        <p:spPr bwMode="auto">
          <a:xfrm>
            <a:off x="7964488" y="4416425"/>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92169CB6-C6C1-ED45-A430-82D6054495B0}"/>
              </a:ext>
            </a:extLst>
          </p:cNvPr>
          <p:cNvSpPr>
            <a:spLocks noGrp="1" noChangeArrowheads="1"/>
          </p:cNvSpPr>
          <p:nvPr>
            <p:ph type="title"/>
          </p:nvPr>
        </p:nvSpPr>
        <p:spPr/>
        <p:txBody>
          <a:bodyPr/>
          <a:lstStyle/>
          <a:p>
            <a:pPr eaLnBrk="1" hangingPunct="1"/>
            <a:r>
              <a:rPr lang="en-US" altLang="zh-CN"/>
              <a:t>WAW Hazard</a:t>
            </a:r>
          </a:p>
        </p:txBody>
      </p:sp>
      <p:sp>
        <p:nvSpPr>
          <p:cNvPr id="87042" name="Rectangle 3">
            <a:extLst>
              <a:ext uri="{FF2B5EF4-FFF2-40B4-BE49-F238E27FC236}">
                <a16:creationId xmlns:a16="http://schemas.microsoft.com/office/drawing/2014/main" id="{78FCF038-D250-0947-8F7F-2F7633FA87BC}"/>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p>
          <a:p>
            <a:pPr eaLnBrk="1" hangingPunct="1">
              <a:lnSpc>
                <a:spcPct val="80000"/>
              </a:lnSpc>
            </a:pPr>
            <a:r>
              <a:rPr lang="en-US" altLang="zh-CN" sz="2800"/>
              <a:t>L.D would write F2 one cycle earlier than ADD.D – </a:t>
            </a:r>
            <a:r>
              <a:rPr lang="en-US" altLang="zh-CN" sz="2800" i="1"/>
              <a:t>WAW hazard</a:t>
            </a:r>
          </a:p>
          <a:p>
            <a:pPr eaLnBrk="1" hangingPunct="1">
              <a:lnSpc>
                <a:spcPct val="80000"/>
              </a:lnSpc>
            </a:pPr>
            <a:r>
              <a:rPr lang="en-US" altLang="zh-CN" sz="2800"/>
              <a:t>Solution 1: delay issuing L.D</a:t>
            </a:r>
          </a:p>
          <a:p>
            <a:pPr eaLnBrk="1" hangingPunct="1">
              <a:lnSpc>
                <a:spcPct val="80000"/>
              </a:lnSpc>
            </a:pPr>
            <a:endParaRPr lang="en-US" altLang="zh-CN" sz="2800"/>
          </a:p>
        </p:txBody>
      </p:sp>
      <p:pic>
        <p:nvPicPr>
          <p:cNvPr id="12" name="Picture 11">
            <a:extLst>
              <a:ext uri="{FF2B5EF4-FFF2-40B4-BE49-F238E27FC236}">
                <a16:creationId xmlns:a16="http://schemas.microsoft.com/office/drawing/2014/main" id="{2EF092EB-CCD4-0240-A692-264496583CB5}"/>
              </a:ext>
            </a:extLst>
          </p:cNvPr>
          <p:cNvPicPr>
            <a:picLocks noChangeAspect="1"/>
          </p:cNvPicPr>
          <p:nvPr/>
        </p:nvPicPr>
        <p:blipFill>
          <a:blip r:embed="rId3"/>
          <a:stretch>
            <a:fillRect/>
          </a:stretch>
        </p:blipFill>
        <p:spPr>
          <a:xfrm>
            <a:off x="-1859" y="1583759"/>
            <a:ext cx="9144000" cy="2912041"/>
          </a:xfrm>
          <a:prstGeom prst="rect">
            <a:avLst/>
          </a:prstGeom>
        </p:spPr>
      </p:pic>
      <p:sp>
        <p:nvSpPr>
          <p:cNvPr id="13" name="Line 5">
            <a:extLst>
              <a:ext uri="{FF2B5EF4-FFF2-40B4-BE49-F238E27FC236}">
                <a16:creationId xmlns:a16="http://schemas.microsoft.com/office/drawing/2014/main" id="{E298B6DA-C9DF-074F-B452-779843066596}"/>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Line 6">
            <a:extLst>
              <a:ext uri="{FF2B5EF4-FFF2-40B4-BE49-F238E27FC236}">
                <a16:creationId xmlns:a16="http://schemas.microsoft.com/office/drawing/2014/main" id="{1458D629-0A13-BD44-A8E3-C1A14844D8F5}"/>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197FA3E7-27F8-554A-825E-0EAF06E2F195}"/>
              </a:ext>
            </a:extLst>
          </p:cNvPr>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pic>
        <p:nvPicPr>
          <p:cNvPr id="16" name="Picture 1">
            <a:extLst>
              <a:ext uri="{FF2B5EF4-FFF2-40B4-BE49-F238E27FC236}">
                <a16:creationId xmlns:a16="http://schemas.microsoft.com/office/drawing/2014/main" id="{9064A820-0D3D-414F-BC13-E4226800A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1778A3CC-FCF6-CD40-BAF5-C3944E8D45E2}"/>
              </a:ext>
            </a:extLst>
          </p:cNvPr>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sp>
        <p:nvSpPr>
          <p:cNvPr id="18" name="Line 5">
            <a:extLst>
              <a:ext uri="{FF2B5EF4-FFF2-40B4-BE49-F238E27FC236}">
                <a16:creationId xmlns:a16="http://schemas.microsoft.com/office/drawing/2014/main" id="{14790D72-2114-524A-BF0A-0CE978211CA1}"/>
              </a:ext>
            </a:extLst>
          </p:cNvPr>
          <p:cNvSpPr>
            <a:spLocks noChangeShapeType="1"/>
          </p:cNvSpPr>
          <p:nvPr/>
        </p:nvSpPr>
        <p:spPr bwMode="auto">
          <a:xfrm>
            <a:off x="88392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C8169A88-C952-3047-A8BF-22B266836754}"/>
              </a:ext>
            </a:extLst>
          </p:cNvPr>
          <p:cNvSpPr>
            <a:spLocks noChangeShapeType="1"/>
          </p:cNvSpPr>
          <p:nvPr/>
        </p:nvSpPr>
        <p:spPr bwMode="auto">
          <a:xfrm>
            <a:off x="7964488" y="4416425"/>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9626ACDF-30D9-6148-A4AE-A15364D1428E}"/>
              </a:ext>
            </a:extLst>
          </p:cNvPr>
          <p:cNvSpPr>
            <a:spLocks noGrp="1" noChangeArrowheads="1"/>
          </p:cNvSpPr>
          <p:nvPr>
            <p:ph type="title"/>
          </p:nvPr>
        </p:nvSpPr>
        <p:spPr/>
        <p:txBody>
          <a:bodyPr/>
          <a:lstStyle/>
          <a:p>
            <a:pPr eaLnBrk="1" hangingPunct="1"/>
            <a:r>
              <a:rPr lang="en-US" altLang="zh-CN"/>
              <a:t>WAW Hazard</a:t>
            </a:r>
          </a:p>
        </p:txBody>
      </p:sp>
      <p:sp>
        <p:nvSpPr>
          <p:cNvPr id="89090" name="Rectangle 3">
            <a:extLst>
              <a:ext uri="{FF2B5EF4-FFF2-40B4-BE49-F238E27FC236}">
                <a16:creationId xmlns:a16="http://schemas.microsoft.com/office/drawing/2014/main" id="{99FD0A0A-265F-854F-9564-F32FB886F798}"/>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p>
          <a:p>
            <a:pPr eaLnBrk="1" hangingPunct="1">
              <a:lnSpc>
                <a:spcPct val="80000"/>
              </a:lnSpc>
            </a:pPr>
            <a:r>
              <a:rPr lang="en-US" altLang="zh-CN" sz="2800"/>
              <a:t>L.D would write F2 one cycle earlier than ADD.D – </a:t>
            </a:r>
            <a:r>
              <a:rPr lang="en-US" altLang="zh-CN" sz="2800" i="1"/>
              <a:t>WAW hazard</a:t>
            </a:r>
          </a:p>
          <a:p>
            <a:pPr eaLnBrk="1" hangingPunct="1">
              <a:lnSpc>
                <a:spcPct val="80000"/>
              </a:lnSpc>
            </a:pPr>
            <a:r>
              <a:rPr lang="en-US" altLang="zh-CN" sz="2800"/>
              <a:t>Solution 2: zero write control of ADD.D</a:t>
            </a:r>
          </a:p>
          <a:p>
            <a:pPr eaLnBrk="1" hangingPunct="1">
              <a:lnSpc>
                <a:spcPct val="80000"/>
              </a:lnSpc>
            </a:pPr>
            <a:endParaRPr lang="en-US" altLang="zh-CN" sz="2800"/>
          </a:p>
        </p:txBody>
      </p:sp>
      <p:pic>
        <p:nvPicPr>
          <p:cNvPr id="12" name="Picture 11">
            <a:extLst>
              <a:ext uri="{FF2B5EF4-FFF2-40B4-BE49-F238E27FC236}">
                <a16:creationId xmlns:a16="http://schemas.microsoft.com/office/drawing/2014/main" id="{497F6978-D770-8240-AB04-699ADB12F5F6}"/>
              </a:ext>
            </a:extLst>
          </p:cNvPr>
          <p:cNvPicPr>
            <a:picLocks noChangeAspect="1"/>
          </p:cNvPicPr>
          <p:nvPr/>
        </p:nvPicPr>
        <p:blipFill>
          <a:blip r:embed="rId3"/>
          <a:stretch>
            <a:fillRect/>
          </a:stretch>
        </p:blipFill>
        <p:spPr>
          <a:xfrm>
            <a:off x="-1859" y="1583759"/>
            <a:ext cx="9144000" cy="2912041"/>
          </a:xfrm>
          <a:prstGeom prst="rect">
            <a:avLst/>
          </a:prstGeom>
        </p:spPr>
      </p:pic>
      <p:sp>
        <p:nvSpPr>
          <p:cNvPr id="13" name="Line 5">
            <a:extLst>
              <a:ext uri="{FF2B5EF4-FFF2-40B4-BE49-F238E27FC236}">
                <a16:creationId xmlns:a16="http://schemas.microsoft.com/office/drawing/2014/main" id="{3019CA8F-7B5E-B84B-958D-282C774440F1}"/>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Line 6">
            <a:extLst>
              <a:ext uri="{FF2B5EF4-FFF2-40B4-BE49-F238E27FC236}">
                <a16:creationId xmlns:a16="http://schemas.microsoft.com/office/drawing/2014/main" id="{69DB68E7-43AC-AA48-B837-B32A90A00D19}"/>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301092BD-E28B-B44D-A164-409237AA417B}"/>
              </a:ext>
            </a:extLst>
          </p:cNvPr>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pic>
        <p:nvPicPr>
          <p:cNvPr id="16" name="Picture 1">
            <a:extLst>
              <a:ext uri="{FF2B5EF4-FFF2-40B4-BE49-F238E27FC236}">
                <a16:creationId xmlns:a16="http://schemas.microsoft.com/office/drawing/2014/main" id="{023092C2-9D49-6A42-95EB-77D3C37C3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9CAF43E-A350-4E4C-9891-81E460393929}"/>
              </a:ext>
            </a:extLst>
          </p:cNvPr>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sp>
        <p:nvSpPr>
          <p:cNvPr id="18" name="Line 5">
            <a:extLst>
              <a:ext uri="{FF2B5EF4-FFF2-40B4-BE49-F238E27FC236}">
                <a16:creationId xmlns:a16="http://schemas.microsoft.com/office/drawing/2014/main" id="{AE9BB804-7F83-9942-9F74-C7D43850B092}"/>
              </a:ext>
            </a:extLst>
          </p:cNvPr>
          <p:cNvSpPr>
            <a:spLocks noChangeShapeType="1"/>
          </p:cNvSpPr>
          <p:nvPr/>
        </p:nvSpPr>
        <p:spPr bwMode="auto">
          <a:xfrm>
            <a:off x="88392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117C416A-EA12-4842-B61B-7B5C1D0C8CC3}"/>
              </a:ext>
            </a:extLst>
          </p:cNvPr>
          <p:cNvSpPr>
            <a:spLocks noChangeShapeType="1"/>
          </p:cNvSpPr>
          <p:nvPr/>
        </p:nvSpPr>
        <p:spPr bwMode="auto">
          <a:xfrm>
            <a:off x="7964488" y="4416425"/>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C32FB4C1-C77E-3B4E-A45A-8CCE98F1F8B3}"/>
              </a:ext>
            </a:extLst>
          </p:cNvPr>
          <p:cNvSpPr>
            <a:spLocks noGrp="1" noChangeArrowheads="1"/>
          </p:cNvSpPr>
          <p:nvPr>
            <p:ph type="title"/>
          </p:nvPr>
        </p:nvSpPr>
        <p:spPr/>
        <p:txBody>
          <a:bodyPr/>
          <a:lstStyle/>
          <a:p>
            <a:pPr eaLnBrk="1" hangingPunct="1"/>
            <a:r>
              <a:rPr lang="en-US" altLang="zh-CN"/>
              <a:t>WAW Hazard</a:t>
            </a:r>
          </a:p>
        </p:txBody>
      </p:sp>
      <p:sp>
        <p:nvSpPr>
          <p:cNvPr id="91138" name="Rectangle 3">
            <a:extLst>
              <a:ext uri="{FF2B5EF4-FFF2-40B4-BE49-F238E27FC236}">
                <a16:creationId xmlns:a16="http://schemas.microsoft.com/office/drawing/2014/main" id="{5D0C27C0-BD5B-B740-8038-1A7187029F88}"/>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a:t>If L.D were issued one cycle earlier</a:t>
            </a:r>
          </a:p>
          <a:p>
            <a:pPr eaLnBrk="1" hangingPunct="1">
              <a:lnSpc>
                <a:spcPct val="80000"/>
              </a:lnSpc>
            </a:pPr>
            <a:r>
              <a:rPr lang="en-US" altLang="zh-CN" sz="2800"/>
              <a:t>L.D would write F2 one cycle earlier than ADD.D – </a:t>
            </a:r>
            <a:r>
              <a:rPr lang="en-US" altLang="zh-CN" sz="2800" i="1"/>
              <a:t>WAW hazard</a:t>
            </a:r>
          </a:p>
          <a:p>
            <a:pPr eaLnBrk="1" hangingPunct="1">
              <a:lnSpc>
                <a:spcPct val="80000"/>
              </a:lnSpc>
            </a:pPr>
            <a:r>
              <a:rPr lang="en-US" altLang="zh-CN" sz="2800"/>
              <a:t>Solution 2: zero write control of ADD.D</a:t>
            </a:r>
          </a:p>
          <a:p>
            <a:pPr eaLnBrk="1" hangingPunct="1">
              <a:lnSpc>
                <a:spcPct val="80000"/>
              </a:lnSpc>
            </a:pPr>
            <a:r>
              <a:rPr lang="en-US" altLang="zh-CN" sz="2800">
                <a:solidFill>
                  <a:srgbClr val="00B0F0"/>
                </a:solidFill>
              </a:rPr>
              <a:t>Make sure that L.D decides F2 state</a:t>
            </a:r>
          </a:p>
          <a:p>
            <a:pPr eaLnBrk="1" hangingPunct="1">
              <a:lnSpc>
                <a:spcPct val="80000"/>
              </a:lnSpc>
            </a:pPr>
            <a:endParaRPr lang="en-US" altLang="zh-CN" sz="2800"/>
          </a:p>
        </p:txBody>
      </p:sp>
      <p:pic>
        <p:nvPicPr>
          <p:cNvPr id="12" name="Picture 11">
            <a:extLst>
              <a:ext uri="{FF2B5EF4-FFF2-40B4-BE49-F238E27FC236}">
                <a16:creationId xmlns:a16="http://schemas.microsoft.com/office/drawing/2014/main" id="{75CAEDC4-40E9-384B-AB40-594AA9BC0215}"/>
              </a:ext>
            </a:extLst>
          </p:cNvPr>
          <p:cNvPicPr>
            <a:picLocks noChangeAspect="1"/>
          </p:cNvPicPr>
          <p:nvPr/>
        </p:nvPicPr>
        <p:blipFill>
          <a:blip r:embed="rId3"/>
          <a:stretch>
            <a:fillRect/>
          </a:stretch>
        </p:blipFill>
        <p:spPr>
          <a:xfrm>
            <a:off x="-1859" y="1583759"/>
            <a:ext cx="9144000" cy="2912041"/>
          </a:xfrm>
          <a:prstGeom prst="rect">
            <a:avLst/>
          </a:prstGeom>
        </p:spPr>
      </p:pic>
      <p:sp>
        <p:nvSpPr>
          <p:cNvPr id="13" name="Line 5">
            <a:extLst>
              <a:ext uri="{FF2B5EF4-FFF2-40B4-BE49-F238E27FC236}">
                <a16:creationId xmlns:a16="http://schemas.microsoft.com/office/drawing/2014/main" id="{08BB72C0-D538-2845-9BC3-95DE6E106523}"/>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Line 6">
            <a:extLst>
              <a:ext uri="{FF2B5EF4-FFF2-40B4-BE49-F238E27FC236}">
                <a16:creationId xmlns:a16="http://schemas.microsoft.com/office/drawing/2014/main" id="{7B7C2F81-7902-A146-86C0-B28F738CFDA9}"/>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44873892-28F3-D84F-BFA8-BD0F5A0CFB97}"/>
              </a:ext>
            </a:extLst>
          </p:cNvPr>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pic>
        <p:nvPicPr>
          <p:cNvPr id="16" name="Picture 1">
            <a:extLst>
              <a:ext uri="{FF2B5EF4-FFF2-40B4-BE49-F238E27FC236}">
                <a16:creationId xmlns:a16="http://schemas.microsoft.com/office/drawing/2014/main" id="{03DA53A5-3A5D-0C45-A0AC-F23B1BF92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42B4BF1-A630-944C-BBCC-07A64DE6923D}"/>
              </a:ext>
            </a:extLst>
          </p:cNvPr>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sp>
        <p:nvSpPr>
          <p:cNvPr id="18" name="Line 5">
            <a:extLst>
              <a:ext uri="{FF2B5EF4-FFF2-40B4-BE49-F238E27FC236}">
                <a16:creationId xmlns:a16="http://schemas.microsoft.com/office/drawing/2014/main" id="{ACA55D52-4776-5A4A-B389-4A9ADFDC96E1}"/>
              </a:ext>
            </a:extLst>
          </p:cNvPr>
          <p:cNvSpPr>
            <a:spLocks noChangeShapeType="1"/>
          </p:cNvSpPr>
          <p:nvPr/>
        </p:nvSpPr>
        <p:spPr bwMode="auto">
          <a:xfrm>
            <a:off x="88392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D587E437-3DB2-4F49-B67B-7EC03A4DEEF7}"/>
              </a:ext>
            </a:extLst>
          </p:cNvPr>
          <p:cNvSpPr>
            <a:spLocks noChangeShapeType="1"/>
          </p:cNvSpPr>
          <p:nvPr/>
        </p:nvSpPr>
        <p:spPr bwMode="auto">
          <a:xfrm>
            <a:off x="7964488" y="4416425"/>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C2A69-F079-3749-B916-861FC4AA4910}"/>
              </a:ext>
            </a:extLst>
          </p:cNvPr>
          <p:cNvPicPr>
            <a:picLocks noChangeAspect="1"/>
          </p:cNvPicPr>
          <p:nvPr/>
        </p:nvPicPr>
        <p:blipFill>
          <a:blip r:embed="rId2"/>
          <a:stretch>
            <a:fillRect/>
          </a:stretch>
        </p:blipFill>
        <p:spPr>
          <a:xfrm>
            <a:off x="76200" y="2161868"/>
            <a:ext cx="8991600" cy="4696131"/>
          </a:xfrm>
          <a:prstGeom prst="rect">
            <a:avLst/>
          </a:prstGeom>
        </p:spPr>
      </p:pic>
      <p:sp>
        <p:nvSpPr>
          <p:cNvPr id="93186" name="Rectangle 3">
            <a:extLst>
              <a:ext uri="{FF2B5EF4-FFF2-40B4-BE49-F238E27FC236}">
                <a16:creationId xmlns:a16="http://schemas.microsoft.com/office/drawing/2014/main" id="{BC3420EB-9A6C-E147-9D5B-0BB80B6843FD}"/>
              </a:ext>
            </a:extLst>
          </p:cNvPr>
          <p:cNvSpPr>
            <a:spLocks noGrp="1" noChangeArrowheads="1"/>
          </p:cNvSpPr>
          <p:nvPr>
            <p:ph type="title"/>
          </p:nvPr>
        </p:nvSpPr>
        <p:spPr/>
        <p:txBody>
          <a:bodyPr/>
          <a:lstStyle/>
          <a:p>
            <a:pPr eaLnBrk="1" hangingPunct="1"/>
            <a:r>
              <a:rPr lang="en-US" altLang="zh-CN"/>
              <a:t>RAW Hazard</a:t>
            </a:r>
          </a:p>
        </p:txBody>
      </p:sp>
      <p:sp>
        <p:nvSpPr>
          <p:cNvPr id="93187" name="Rectangle 4">
            <a:extLst>
              <a:ext uri="{FF2B5EF4-FFF2-40B4-BE49-F238E27FC236}">
                <a16:creationId xmlns:a16="http://schemas.microsoft.com/office/drawing/2014/main" id="{6EE42244-F97B-4642-BA23-E8718FF7B213}"/>
              </a:ext>
            </a:extLst>
          </p:cNvPr>
          <p:cNvSpPr>
            <a:spLocks noGrp="1" noChangeArrowheads="1"/>
          </p:cNvSpPr>
          <p:nvPr>
            <p:ph type="body" idx="1"/>
          </p:nvPr>
        </p:nvSpPr>
        <p:spPr/>
        <p:txBody>
          <a:bodyPr/>
          <a:lstStyle/>
          <a:p>
            <a:pPr eaLnBrk="1" hangingPunct="1"/>
            <a:r>
              <a:rPr lang="en-US" altLang="zh-CN"/>
              <a:t>Longer latency of operations </a:t>
            </a:r>
          </a:p>
          <a:p>
            <a:pPr eaLnBrk="1" hangingPunct="1">
              <a:buFontTx/>
              <a:buNone/>
            </a:pPr>
            <a:r>
              <a:rPr lang="en-US" altLang="zh-CN"/>
              <a:t>	– </a:t>
            </a:r>
            <a:r>
              <a:rPr lang="en-US" altLang="zh-CN" i="1"/>
              <a:t>more frequent stalls for </a:t>
            </a:r>
          </a:p>
          <a:p>
            <a:pPr eaLnBrk="1" hangingPunct="1">
              <a:buFontTx/>
              <a:buNone/>
            </a:pPr>
            <a:r>
              <a:rPr lang="en-US" altLang="zh-CN" i="1"/>
              <a:t>	read after write (RAW) hazards</a:t>
            </a:r>
            <a:endParaRPr lang="en-US" altLang="zh-CN"/>
          </a:p>
        </p:txBody>
      </p:sp>
      <p:sp>
        <p:nvSpPr>
          <p:cNvPr id="7" name="矩形 6">
            <a:extLst>
              <a:ext uri="{FF2B5EF4-FFF2-40B4-BE49-F238E27FC236}">
                <a16:creationId xmlns:a16="http://schemas.microsoft.com/office/drawing/2014/main" id="{9722A6B9-4468-F747-A32B-FF552784AC61}"/>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04203B-AA16-8246-AF32-EB4066EA1917}"/>
              </a:ext>
            </a:extLst>
          </p:cNvPr>
          <p:cNvPicPr>
            <a:picLocks noChangeAspect="1"/>
          </p:cNvPicPr>
          <p:nvPr/>
        </p:nvPicPr>
        <p:blipFill>
          <a:blip r:embed="rId2"/>
          <a:stretch>
            <a:fillRect/>
          </a:stretch>
        </p:blipFill>
        <p:spPr>
          <a:xfrm>
            <a:off x="0" y="1531799"/>
            <a:ext cx="9144000" cy="2020407"/>
          </a:xfrm>
          <a:prstGeom prst="rect">
            <a:avLst/>
          </a:prstGeom>
        </p:spPr>
      </p:pic>
      <p:sp>
        <p:nvSpPr>
          <p:cNvPr id="94209" name="Rectangle 2">
            <a:extLst>
              <a:ext uri="{FF2B5EF4-FFF2-40B4-BE49-F238E27FC236}">
                <a16:creationId xmlns:a16="http://schemas.microsoft.com/office/drawing/2014/main" id="{D474E282-7925-FC4B-BBD4-E82BA987F9AB}"/>
              </a:ext>
            </a:extLst>
          </p:cNvPr>
          <p:cNvSpPr>
            <a:spLocks noGrp="1" noChangeArrowheads="1"/>
          </p:cNvSpPr>
          <p:nvPr>
            <p:ph type="title"/>
          </p:nvPr>
        </p:nvSpPr>
        <p:spPr/>
        <p:txBody>
          <a:bodyPr/>
          <a:lstStyle/>
          <a:p>
            <a:pPr eaLnBrk="1" hangingPunct="1"/>
            <a:r>
              <a:rPr lang="en-US" altLang="zh-CN"/>
              <a:t>RAW Hazard</a:t>
            </a:r>
          </a:p>
        </p:txBody>
      </p:sp>
      <p:sp>
        <p:nvSpPr>
          <p:cNvPr id="94211" name="AutoShape 5">
            <a:extLst>
              <a:ext uri="{FF2B5EF4-FFF2-40B4-BE49-F238E27FC236}">
                <a16:creationId xmlns:a16="http://schemas.microsoft.com/office/drawing/2014/main" id="{611C9B62-FEB3-844D-91D0-FC21030C6FB8}"/>
              </a:ext>
            </a:extLst>
          </p:cNvPr>
          <p:cNvSpPr>
            <a:spLocks noChangeArrowheads="1"/>
          </p:cNvSpPr>
          <p:nvPr/>
        </p:nvSpPr>
        <p:spPr bwMode="auto">
          <a:xfrm>
            <a:off x="-25400" y="2590800"/>
            <a:ext cx="17018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2" name="Line 5">
            <a:extLst>
              <a:ext uri="{FF2B5EF4-FFF2-40B4-BE49-F238E27FC236}">
                <a16:creationId xmlns:a16="http://schemas.microsoft.com/office/drawing/2014/main" id="{97B67940-750E-DD4F-AB3F-46CCAED1B0C2}"/>
              </a:ext>
            </a:extLst>
          </p:cNvPr>
          <p:cNvSpPr>
            <a:spLocks noChangeShapeType="1"/>
          </p:cNvSpPr>
          <p:nvPr/>
        </p:nvSpPr>
        <p:spPr bwMode="auto">
          <a:xfrm>
            <a:off x="762000" y="2844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3" name="Line 5">
            <a:extLst>
              <a:ext uri="{FF2B5EF4-FFF2-40B4-BE49-F238E27FC236}">
                <a16:creationId xmlns:a16="http://schemas.microsoft.com/office/drawing/2014/main" id="{E9540D93-F247-7F48-B010-286D5D568F05}"/>
              </a:ext>
            </a:extLst>
          </p:cNvPr>
          <p:cNvSpPr>
            <a:spLocks noChangeShapeType="1"/>
          </p:cNvSpPr>
          <p:nvPr/>
        </p:nvSpPr>
        <p:spPr bwMode="auto">
          <a:xfrm>
            <a:off x="1080000" y="313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52A9C7-507C-104C-841E-AB4522F4E13F}"/>
              </a:ext>
            </a:extLst>
          </p:cNvPr>
          <p:cNvPicPr>
            <a:picLocks noChangeAspect="1"/>
          </p:cNvPicPr>
          <p:nvPr/>
        </p:nvPicPr>
        <p:blipFill>
          <a:blip r:embed="rId2"/>
          <a:stretch>
            <a:fillRect/>
          </a:stretch>
        </p:blipFill>
        <p:spPr>
          <a:xfrm>
            <a:off x="0" y="1531799"/>
            <a:ext cx="9144000" cy="2020407"/>
          </a:xfrm>
          <a:prstGeom prst="rect">
            <a:avLst/>
          </a:prstGeom>
        </p:spPr>
      </p:pic>
      <p:sp>
        <p:nvSpPr>
          <p:cNvPr id="10" name="AutoShape 5">
            <a:extLst>
              <a:ext uri="{FF2B5EF4-FFF2-40B4-BE49-F238E27FC236}">
                <a16:creationId xmlns:a16="http://schemas.microsoft.com/office/drawing/2014/main" id="{9938C4C1-A075-CE4A-BB9D-FF23BA68D195}"/>
              </a:ext>
            </a:extLst>
          </p:cNvPr>
          <p:cNvSpPr>
            <a:spLocks noChangeArrowheads="1"/>
          </p:cNvSpPr>
          <p:nvPr/>
        </p:nvSpPr>
        <p:spPr bwMode="auto">
          <a:xfrm>
            <a:off x="-25400" y="2590800"/>
            <a:ext cx="17018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5">
            <a:extLst>
              <a:ext uri="{FF2B5EF4-FFF2-40B4-BE49-F238E27FC236}">
                <a16:creationId xmlns:a16="http://schemas.microsoft.com/office/drawing/2014/main" id="{87079257-55ED-514C-948D-E8452278EEA8}"/>
              </a:ext>
            </a:extLst>
          </p:cNvPr>
          <p:cNvSpPr>
            <a:spLocks noChangeShapeType="1"/>
          </p:cNvSpPr>
          <p:nvPr/>
        </p:nvSpPr>
        <p:spPr bwMode="auto">
          <a:xfrm>
            <a:off x="762000" y="2844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Line 5">
            <a:extLst>
              <a:ext uri="{FF2B5EF4-FFF2-40B4-BE49-F238E27FC236}">
                <a16:creationId xmlns:a16="http://schemas.microsoft.com/office/drawing/2014/main" id="{DAFFC51D-459A-A04D-A406-0C4C02A3B292}"/>
              </a:ext>
            </a:extLst>
          </p:cNvPr>
          <p:cNvSpPr>
            <a:spLocks noChangeShapeType="1"/>
          </p:cNvSpPr>
          <p:nvPr/>
        </p:nvSpPr>
        <p:spPr bwMode="auto">
          <a:xfrm>
            <a:off x="1080000" y="313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3" name="Rectangle 2">
            <a:extLst>
              <a:ext uri="{FF2B5EF4-FFF2-40B4-BE49-F238E27FC236}">
                <a16:creationId xmlns:a16="http://schemas.microsoft.com/office/drawing/2014/main" id="{0C78905E-9195-4446-A404-B54112BC48FA}"/>
              </a:ext>
            </a:extLst>
          </p:cNvPr>
          <p:cNvSpPr>
            <a:spLocks noGrp="1" noChangeArrowheads="1"/>
          </p:cNvSpPr>
          <p:nvPr>
            <p:ph type="title"/>
          </p:nvPr>
        </p:nvSpPr>
        <p:spPr/>
        <p:txBody>
          <a:bodyPr/>
          <a:lstStyle/>
          <a:p>
            <a:pPr eaLnBrk="1" hangingPunct="1"/>
            <a:r>
              <a:rPr lang="en-US" altLang="zh-CN"/>
              <a:t>RAW Hazard</a:t>
            </a:r>
          </a:p>
        </p:txBody>
      </p:sp>
      <p:sp>
        <p:nvSpPr>
          <p:cNvPr id="95238" name="AutoShape 5">
            <a:extLst>
              <a:ext uri="{FF2B5EF4-FFF2-40B4-BE49-F238E27FC236}">
                <a16:creationId xmlns:a16="http://schemas.microsoft.com/office/drawing/2014/main" id="{EFE4599D-1C7B-9746-B9AB-E34D44FD07C0}"/>
              </a:ext>
            </a:extLst>
          </p:cNvPr>
          <p:cNvSpPr>
            <a:spLocks noChangeArrowheads="1"/>
          </p:cNvSpPr>
          <p:nvPr/>
        </p:nvSpPr>
        <p:spPr bwMode="auto">
          <a:xfrm>
            <a:off x="8077200" y="2895600"/>
            <a:ext cx="5334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9" name="Rectangle 4">
            <a:extLst>
              <a:ext uri="{FF2B5EF4-FFF2-40B4-BE49-F238E27FC236}">
                <a16:creationId xmlns:a16="http://schemas.microsoft.com/office/drawing/2014/main" id="{B0A7B131-CACD-8B4A-B89D-C35708A0A61E}"/>
              </a:ext>
            </a:extLst>
          </p:cNvPr>
          <p:cNvSpPr>
            <a:spLocks noChangeArrowheads="1"/>
          </p:cNvSpPr>
          <p:nvPr/>
        </p:nvSpPr>
        <p:spPr bwMode="auto">
          <a:xfrm>
            <a:off x="812800" y="3581400"/>
            <a:ext cx="833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The S.D must be stalled an extra cycle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so that its MEM does not conflict with the ADD.D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A5ADD-322E-F343-BFA5-0FD54DC4D76C}"/>
              </a:ext>
            </a:extLst>
          </p:cNvPr>
          <p:cNvPicPr>
            <a:picLocks noChangeAspect="1"/>
          </p:cNvPicPr>
          <p:nvPr/>
        </p:nvPicPr>
        <p:blipFill>
          <a:blip r:embed="rId3"/>
          <a:stretch>
            <a:fillRect/>
          </a:stretch>
        </p:blipFill>
        <p:spPr>
          <a:xfrm>
            <a:off x="0" y="3912699"/>
            <a:ext cx="9144000" cy="2902556"/>
          </a:xfrm>
          <a:prstGeom prst="rect">
            <a:avLst/>
          </a:prstGeom>
        </p:spPr>
      </p:pic>
      <p:sp>
        <p:nvSpPr>
          <p:cNvPr id="96258" name="Rectangle 2">
            <a:extLst>
              <a:ext uri="{FF2B5EF4-FFF2-40B4-BE49-F238E27FC236}">
                <a16:creationId xmlns:a16="http://schemas.microsoft.com/office/drawing/2014/main" id="{48AA8413-30F2-7043-A580-7643C22F862F}"/>
              </a:ext>
            </a:extLst>
          </p:cNvPr>
          <p:cNvSpPr>
            <a:spLocks noGrp="1" noChangeArrowheads="1"/>
          </p:cNvSpPr>
          <p:nvPr>
            <p:ph type="title"/>
          </p:nvPr>
        </p:nvSpPr>
        <p:spPr/>
        <p:txBody>
          <a:bodyPr/>
          <a:lstStyle/>
          <a:p>
            <a:pPr eaLnBrk="1" hangingPunct="1"/>
            <a:r>
              <a:rPr lang="en-US" altLang="zh-CN"/>
              <a:t>RAW Hazard</a:t>
            </a:r>
          </a:p>
        </p:txBody>
      </p:sp>
      <p:sp>
        <p:nvSpPr>
          <p:cNvPr id="96264" name="Rectangle 4">
            <a:extLst>
              <a:ext uri="{FF2B5EF4-FFF2-40B4-BE49-F238E27FC236}">
                <a16:creationId xmlns:a16="http://schemas.microsoft.com/office/drawing/2014/main" id="{F93F3132-E6CB-CA4E-A9FA-4E794A67E926}"/>
              </a:ext>
            </a:extLst>
          </p:cNvPr>
          <p:cNvSpPr>
            <a:spLocks noChangeArrowheads="1"/>
          </p:cNvSpPr>
          <p:nvPr/>
        </p:nvSpPr>
        <p:spPr bwMode="auto">
          <a:xfrm>
            <a:off x="812800" y="3581400"/>
            <a:ext cx="833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The S.D must be stalled an extra cycle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so that its MEM does not conflict with the ADD.D</a:t>
            </a:r>
          </a:p>
        </p:txBody>
      </p:sp>
      <p:sp>
        <p:nvSpPr>
          <p:cNvPr id="96265" name="AutoShape 5">
            <a:extLst>
              <a:ext uri="{FF2B5EF4-FFF2-40B4-BE49-F238E27FC236}">
                <a16:creationId xmlns:a16="http://schemas.microsoft.com/office/drawing/2014/main" id="{64123255-8AD0-7447-A5F7-E656D7275403}"/>
              </a:ext>
            </a:extLst>
          </p:cNvPr>
          <p:cNvSpPr>
            <a:spLocks noChangeArrowheads="1"/>
          </p:cNvSpPr>
          <p:nvPr/>
        </p:nvSpPr>
        <p:spPr bwMode="auto">
          <a:xfrm>
            <a:off x="7950200" y="4683125"/>
            <a:ext cx="609600" cy="2098675"/>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6" name="Rectangle 4">
            <a:extLst>
              <a:ext uri="{FF2B5EF4-FFF2-40B4-BE49-F238E27FC236}">
                <a16:creationId xmlns:a16="http://schemas.microsoft.com/office/drawing/2014/main" id="{FBDB63D7-4852-8F40-A453-2A4D513E045F}"/>
              </a:ext>
            </a:extLst>
          </p:cNvPr>
          <p:cNvSpPr>
            <a:spLocks noChangeArrowheads="1"/>
          </p:cNvSpPr>
          <p:nvPr/>
        </p:nvSpPr>
        <p:spPr bwMode="auto">
          <a:xfrm>
            <a:off x="0" y="5791200"/>
            <a:ext cx="833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Only the L.D actually uses the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So no structure hazard exists for MEM</a:t>
            </a:r>
          </a:p>
        </p:txBody>
      </p:sp>
      <p:pic>
        <p:nvPicPr>
          <p:cNvPr id="17" name="Picture 16">
            <a:extLst>
              <a:ext uri="{FF2B5EF4-FFF2-40B4-BE49-F238E27FC236}">
                <a16:creationId xmlns:a16="http://schemas.microsoft.com/office/drawing/2014/main" id="{867DBACB-137A-EA4C-A3EC-D8F3074F1FDA}"/>
              </a:ext>
            </a:extLst>
          </p:cNvPr>
          <p:cNvPicPr>
            <a:picLocks noChangeAspect="1"/>
          </p:cNvPicPr>
          <p:nvPr/>
        </p:nvPicPr>
        <p:blipFill>
          <a:blip r:embed="rId4"/>
          <a:stretch>
            <a:fillRect/>
          </a:stretch>
        </p:blipFill>
        <p:spPr>
          <a:xfrm>
            <a:off x="0" y="1531799"/>
            <a:ext cx="9144000" cy="2020407"/>
          </a:xfrm>
          <a:prstGeom prst="rect">
            <a:avLst/>
          </a:prstGeom>
        </p:spPr>
      </p:pic>
      <p:sp>
        <p:nvSpPr>
          <p:cNvPr id="18" name="AutoShape 5">
            <a:extLst>
              <a:ext uri="{FF2B5EF4-FFF2-40B4-BE49-F238E27FC236}">
                <a16:creationId xmlns:a16="http://schemas.microsoft.com/office/drawing/2014/main" id="{FC4C4B36-B57D-5947-91CE-BA53A257CA36}"/>
              </a:ext>
            </a:extLst>
          </p:cNvPr>
          <p:cNvSpPr>
            <a:spLocks noChangeArrowheads="1"/>
          </p:cNvSpPr>
          <p:nvPr/>
        </p:nvSpPr>
        <p:spPr bwMode="auto">
          <a:xfrm>
            <a:off x="-25400" y="2590800"/>
            <a:ext cx="17018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D1BBD33C-23A1-264F-845A-AE4E9AC0D727}"/>
              </a:ext>
            </a:extLst>
          </p:cNvPr>
          <p:cNvSpPr>
            <a:spLocks noChangeShapeType="1"/>
          </p:cNvSpPr>
          <p:nvPr/>
        </p:nvSpPr>
        <p:spPr bwMode="auto">
          <a:xfrm>
            <a:off x="762000" y="2844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Line 5">
            <a:extLst>
              <a:ext uri="{FF2B5EF4-FFF2-40B4-BE49-F238E27FC236}">
                <a16:creationId xmlns:a16="http://schemas.microsoft.com/office/drawing/2014/main" id="{BD69A768-E88F-9948-9269-C93379C121FA}"/>
              </a:ext>
            </a:extLst>
          </p:cNvPr>
          <p:cNvSpPr>
            <a:spLocks noChangeShapeType="1"/>
          </p:cNvSpPr>
          <p:nvPr/>
        </p:nvSpPr>
        <p:spPr bwMode="auto">
          <a:xfrm>
            <a:off x="1080000" y="313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84AE149-6BDE-9145-9B93-749DEC4E5DF5}"/>
              </a:ext>
            </a:extLst>
          </p:cNvPr>
          <p:cNvSpPr>
            <a:spLocks noChangeArrowheads="1"/>
          </p:cNvSpPr>
          <p:nvPr/>
        </p:nvSpPr>
        <p:spPr bwMode="auto">
          <a:xfrm>
            <a:off x="8077200" y="2895600"/>
            <a:ext cx="5334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C9B6D4-CDDB-534F-95B0-74104DF1EC94}"/>
              </a:ext>
            </a:extLst>
          </p:cNvPr>
          <p:cNvPicPr>
            <a:picLocks noChangeAspect="1"/>
          </p:cNvPicPr>
          <p:nvPr/>
        </p:nvPicPr>
        <p:blipFill>
          <a:blip r:embed="rId3"/>
          <a:stretch>
            <a:fillRect/>
          </a:stretch>
        </p:blipFill>
        <p:spPr>
          <a:xfrm>
            <a:off x="76200" y="2161868"/>
            <a:ext cx="8991600" cy="4696131"/>
          </a:xfrm>
          <a:prstGeom prst="rect">
            <a:avLst/>
          </a:prstGeom>
        </p:spPr>
      </p:pic>
      <p:sp>
        <p:nvSpPr>
          <p:cNvPr id="98306" name="Rectangle 3">
            <a:extLst>
              <a:ext uri="{FF2B5EF4-FFF2-40B4-BE49-F238E27FC236}">
                <a16:creationId xmlns:a16="http://schemas.microsoft.com/office/drawing/2014/main" id="{D47B3562-1EF2-5E44-944D-1C3BD533751A}"/>
              </a:ext>
            </a:extLst>
          </p:cNvPr>
          <p:cNvSpPr>
            <a:spLocks noGrp="1" noChangeArrowheads="1"/>
          </p:cNvSpPr>
          <p:nvPr>
            <p:ph type="title"/>
          </p:nvPr>
        </p:nvSpPr>
        <p:spPr/>
        <p:txBody>
          <a:bodyPr/>
          <a:lstStyle/>
          <a:p>
            <a:pPr eaLnBrk="1" hangingPunct="1"/>
            <a:r>
              <a:rPr lang="en-US" altLang="zh-CN"/>
              <a:t>Hazard: Exceptions</a:t>
            </a:r>
          </a:p>
        </p:txBody>
      </p:sp>
      <p:sp>
        <p:nvSpPr>
          <p:cNvPr id="98307" name="Rectangle 4">
            <a:extLst>
              <a:ext uri="{FF2B5EF4-FFF2-40B4-BE49-F238E27FC236}">
                <a16:creationId xmlns:a16="http://schemas.microsoft.com/office/drawing/2014/main" id="{A70EAC53-3B44-3B45-B052-1E5A745BAAAA}"/>
              </a:ext>
            </a:extLst>
          </p:cNvPr>
          <p:cNvSpPr>
            <a:spLocks noGrp="1" noChangeArrowheads="1"/>
          </p:cNvSpPr>
          <p:nvPr>
            <p:ph type="body" idx="1"/>
          </p:nvPr>
        </p:nvSpPr>
        <p:spPr/>
        <p:txBody>
          <a:bodyPr/>
          <a:lstStyle/>
          <a:p>
            <a:pPr eaLnBrk="1" hangingPunct="1"/>
            <a:r>
              <a:rPr lang="en-US" altLang="zh-CN"/>
              <a:t>Instructions may complete in a different order than they were issued – </a:t>
            </a:r>
            <a:r>
              <a:rPr lang="en-US" altLang="zh-CN" i="1"/>
              <a:t>exceptions</a:t>
            </a:r>
            <a:endParaRPr lang="en-US" altLang="zh-CN"/>
          </a:p>
        </p:txBody>
      </p:sp>
      <p:sp>
        <p:nvSpPr>
          <p:cNvPr id="7" name="矩形 6">
            <a:extLst>
              <a:ext uri="{FF2B5EF4-FFF2-40B4-BE49-F238E27FC236}">
                <a16:creationId xmlns:a16="http://schemas.microsoft.com/office/drawing/2014/main" id="{6810B57F-55C4-7B4E-9258-A2F44BFF86E8}"/>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D18C944B-588F-9048-B5B3-F24046F3899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to detect and solve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pipeline hazards?</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95580</TotalTime>
  <Words>17050</Words>
  <Application>Microsoft Macintosh PowerPoint</Application>
  <PresentationFormat>On-screen Show (4:3)</PresentationFormat>
  <Paragraphs>2137</Paragraphs>
  <Slides>212</Slides>
  <Notes>160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212</vt:i4>
      </vt:variant>
    </vt:vector>
  </HeadingPairs>
  <TitlesOfParts>
    <vt:vector size="222" baseType="lpstr">
      <vt:lpstr>微软雅黑</vt:lpstr>
      <vt:lpstr>宋体</vt:lpstr>
      <vt:lpstr>Arial</vt:lpstr>
      <vt:lpstr>Bell MT</vt:lpstr>
      <vt:lpstr>Verdana</vt:lpstr>
      <vt:lpstr>默认设计模板</vt:lpstr>
      <vt:lpstr>1_默认设计模板</vt:lpstr>
      <vt:lpstr>2_默认设计模板</vt:lpstr>
      <vt:lpstr>3_默认设计模板</vt:lpstr>
      <vt:lpstr>4_默认设计模板</vt:lpstr>
      <vt:lpstr>Instruction-Level Parallelism Static Parallelism</vt:lpstr>
      <vt:lpstr>Instruction-Level Parallelism </vt:lpstr>
      <vt:lpstr>ILP </vt:lpstr>
      <vt:lpstr>ILP: Pipelining </vt:lpstr>
      <vt:lpstr>ILP: Pipelining! </vt:lpstr>
      <vt:lpstr>ILP: Pipelining? </vt:lpstr>
      <vt:lpstr>ILP: Pipelining? </vt:lpstr>
      <vt:lpstr>Cafeteria:</vt:lpstr>
      <vt:lpstr>Cafeteria:</vt:lpstr>
      <vt:lpstr>Cafeteria:</vt:lpstr>
      <vt:lpstr>Cafeteria:</vt:lpstr>
      <vt:lpstr>Cafeteria:</vt:lpstr>
      <vt:lpstr>Cafeteria:</vt:lpstr>
      <vt:lpstr>Cafeteria:</vt:lpstr>
      <vt:lpstr>Cafeteria:</vt:lpstr>
      <vt:lpstr>Cafeteria:</vt:lpstr>
      <vt:lpstr>Cafeteria:</vt:lpstr>
      <vt:lpstr>Cafeteria:</vt:lpstr>
      <vt:lpstr>Cafeteria:</vt:lpstr>
      <vt:lpstr>Cafeteria:</vt:lpstr>
      <vt:lpstr>Cafeteria:</vt:lpstr>
      <vt:lpstr>PowerPoint Presentation</vt:lpstr>
      <vt:lpstr>Laundry Example</vt:lpstr>
      <vt:lpstr>Sequential Laundry</vt:lpstr>
      <vt:lpstr>Sequential Laundry</vt:lpstr>
      <vt:lpstr>Pipelined Laundry</vt:lpstr>
      <vt:lpstr>Pipelined Laundry</vt:lpstr>
      <vt:lpstr>Pipelined Laundry</vt:lpstr>
      <vt:lpstr>Pipelined Laundry</vt:lpstr>
      <vt:lpstr>Pipelined Laundry</vt:lpstr>
      <vt:lpstr>Pipelined Laundry</vt:lpstr>
      <vt:lpstr>Pipelined Laundry</vt:lpstr>
      <vt:lpstr>Pipelined Laundry</vt:lpstr>
      <vt:lpstr>Pipeline Elsewhere: Assembly Line</vt:lpstr>
      <vt:lpstr>What exactly is pipelining in computer arch? </vt:lpstr>
      <vt:lpstr>Pipelining</vt:lpstr>
      <vt:lpstr>Emm, (in)Equality </vt:lpstr>
      <vt:lpstr>(ideal) Balanced Pipeline</vt:lpstr>
      <vt:lpstr>Balanced Pipeline</vt:lpstr>
      <vt:lpstr>Example RISC-V Data Path </vt:lpstr>
      <vt:lpstr>Example RISC-V Data Path </vt:lpstr>
      <vt:lpstr>Example RISC-V Data Path </vt:lpstr>
      <vt:lpstr>Data Hazard &amp; Forwarding</vt:lpstr>
      <vt:lpstr>Data Hazard &amp; Forwarding</vt:lpstr>
      <vt:lpstr>Data Hazard &amp; Forwarding</vt:lpstr>
      <vt:lpstr>Data Hazard &amp; Forwarding</vt:lpstr>
      <vt:lpstr>Data Hazard &amp; Forwarding</vt:lpstr>
      <vt:lpstr>Data Hazard &amp; Forwarding</vt:lpstr>
      <vt:lpstr>Data Hazard &amp; Forwarding</vt:lpstr>
      <vt:lpstr>Integer Op in 1 CC</vt:lpstr>
      <vt:lpstr>PowerPoint Presentation</vt:lpstr>
      <vt:lpstr>FP Operation</vt:lpstr>
      <vt:lpstr>FP Operation</vt:lpstr>
      <vt:lpstr>FP Operation</vt:lpstr>
      <vt:lpstr>FP Operation</vt:lpstr>
      <vt:lpstr>FP Operation</vt:lpstr>
      <vt:lpstr>FP Operation</vt:lpstr>
      <vt:lpstr>FP Operation</vt:lpstr>
      <vt:lpstr>PowerPoint Presentation</vt:lpstr>
      <vt:lpstr>Multicycle FP Operation</vt:lpstr>
      <vt:lpstr>FP Pipeline</vt:lpstr>
      <vt:lpstr>FP Pipeline</vt:lpstr>
      <vt:lpstr>FP Pipeline</vt:lpstr>
      <vt:lpstr>FP Pipeline</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Generalized FP Pipeline</vt:lpstr>
      <vt:lpstr>Generalized FP Pipeline</vt:lpstr>
      <vt:lpstr>Generalized FP Pipeline</vt:lpstr>
      <vt:lpstr>PowerPoint Presentation</vt:lpstr>
      <vt:lpstr>Structural Hazard</vt:lpstr>
      <vt:lpstr>Structural Hazard</vt:lpstr>
      <vt:lpstr>Structural Hazard</vt:lpstr>
      <vt:lpstr>Structural Hazard</vt:lpstr>
      <vt:lpstr>Structural Hazard</vt:lpstr>
      <vt:lpstr>WAW Hazard</vt:lpstr>
      <vt:lpstr>WAW Hazard</vt:lpstr>
      <vt:lpstr>WAW Hazard</vt:lpstr>
      <vt:lpstr>WAW Hazard</vt:lpstr>
      <vt:lpstr>WAW Hazard</vt:lpstr>
      <vt:lpstr>WAW Hazard</vt:lpstr>
      <vt:lpstr>RAW Hazard</vt:lpstr>
      <vt:lpstr>RAW Hazard</vt:lpstr>
      <vt:lpstr>RAW Hazard</vt:lpstr>
      <vt:lpstr>RAW Hazard</vt:lpstr>
      <vt:lpstr>Hazard: Exceptions</vt:lpstr>
      <vt:lpstr>PowerPoint Presentation</vt:lpstr>
      <vt:lpstr>Hazard Detection in ID</vt:lpstr>
      <vt:lpstr>Hazard Detection in ID</vt:lpstr>
      <vt:lpstr>Hazard Detection in ID</vt:lpstr>
      <vt:lpstr>Hazard Detection in ID</vt:lpstr>
      <vt:lpstr>Hazard Detection in ID</vt:lpstr>
      <vt:lpstr>Forwarding</vt:lpstr>
      <vt:lpstr>Out-of-Order Completion</vt:lpstr>
      <vt:lpstr>Out-of-Order Completion</vt:lpstr>
      <vt:lpstr>PowerPoint Presentation</vt:lpstr>
      <vt:lpstr>MIPS R4000:</vt:lpstr>
      <vt:lpstr>MIPS R4000:</vt:lpstr>
      <vt:lpstr>MIPS R4000:</vt:lpstr>
      <vt:lpstr>MIPS R4000:</vt:lpstr>
      <vt:lpstr>MIPS R4000:</vt:lpstr>
      <vt:lpstr>MIPS R4000:</vt:lpstr>
      <vt:lpstr>MIPS R4000:</vt:lpstr>
      <vt:lpstr>MIPS R4000:</vt:lpstr>
      <vt:lpstr>MIPS R4000:</vt:lpstr>
      <vt:lpstr>MIPS R4000:</vt:lpstr>
      <vt:lpstr>Load Delay</vt:lpstr>
      <vt:lpstr>Load Delay</vt:lpstr>
      <vt:lpstr>Branch Delay</vt:lpstr>
      <vt:lpstr>Branch Delay</vt:lpstr>
      <vt:lpstr>Forwarding</vt:lpstr>
      <vt:lpstr>FP Operations</vt:lpstr>
      <vt:lpstr>Stage vs FP Unit</vt:lpstr>
      <vt:lpstr>Latency &amp; Ini Interval</vt:lpstr>
      <vt:lpstr>FP Ops: Example 1</vt:lpstr>
      <vt:lpstr>FP Ops: Example 2</vt:lpstr>
      <vt:lpstr>FP Ops: Example 3</vt:lpstr>
      <vt:lpstr>FP Ops: Example 4</vt:lpstr>
      <vt:lpstr>PowerPoint Presentation</vt:lpstr>
      <vt:lpstr>ILP Exploitation</vt:lpstr>
      <vt:lpstr>PowerPoint Presentation</vt:lpstr>
      <vt:lpstr>Parallel Instructions</vt:lpstr>
      <vt:lpstr>Dependent Instructions</vt:lpstr>
      <vt:lpstr>Dependence</vt:lpstr>
      <vt:lpstr>Data Dependence</vt:lpstr>
      <vt:lpstr>Data Dependence</vt:lpstr>
      <vt:lpstr>Data Dependence</vt:lpstr>
      <vt:lpstr>Data Dependence</vt:lpstr>
      <vt:lpstr>Name Dependence</vt:lpstr>
      <vt:lpstr>Name Dependence</vt:lpstr>
      <vt:lpstr>Name Dependence</vt:lpstr>
      <vt:lpstr>Name Dependence</vt:lpstr>
      <vt:lpstr>Name Dependence</vt:lpstr>
      <vt:lpstr>Data Hazard</vt:lpstr>
      <vt:lpstr>Data Hazard</vt:lpstr>
      <vt:lpstr>Control Dependence</vt:lpstr>
      <vt:lpstr>Control Dependence</vt:lpstr>
      <vt:lpstr>Pipelining Performance</vt:lpstr>
      <vt:lpstr>Pipelining Optimization</vt:lpstr>
      <vt:lpstr>Property Constraints</vt:lpstr>
      <vt:lpstr>Exception Behavior</vt:lpstr>
      <vt:lpstr>Exception Behavior</vt:lpstr>
      <vt:lpstr>Exception Behavior</vt:lpstr>
      <vt:lpstr>Exception Behavior</vt:lpstr>
      <vt:lpstr>Data Flow</vt:lpstr>
      <vt:lpstr>Data Flow</vt:lpstr>
      <vt:lpstr>Data Flow</vt:lpstr>
      <vt:lpstr>PowerPoint Presentation</vt:lpstr>
      <vt:lpstr>ILP Exploitation</vt:lpstr>
      <vt:lpstr>Static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PowerPoint Presentation</vt:lpstr>
      <vt:lpstr>Loop Unrolling</vt:lpstr>
      <vt:lpstr>Loop Unrolling</vt:lpstr>
      <vt:lpstr>Loop Unrolling</vt:lpstr>
      <vt:lpstr>Loop Unrolling</vt:lpstr>
      <vt:lpstr>Loop Unrolling</vt:lpstr>
      <vt:lpstr>PowerPoint Presentation</vt:lpstr>
      <vt:lpstr>PowerPoint Presentation</vt:lpstr>
      <vt:lpstr>Loop Unrolling &amp; Scheduling</vt:lpstr>
      <vt:lpstr>Loop Unrolling &amp; Scheduling</vt:lpstr>
      <vt:lpstr>PowerPoint Presentation</vt:lpstr>
      <vt:lpstr>Control Hazard</vt:lpstr>
      <vt:lpstr>Branch Hazard</vt:lpstr>
      <vt:lpstr>Branch Hazard</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Fetch Stage with BTB &amp; DP</vt:lpstr>
      <vt:lpstr>Review</vt:lpstr>
      <vt:lpstr> Appendix C</vt:lpstr>
      <vt:lpstr>Chapter 4</vt:lpstr>
      <vt:lpstr>Chapters 5&amp;6</vt:lpstr>
      <vt:lpstr>Further Reading</vt:lpstr>
      <vt:lpstr>?</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1645</cp:revision>
  <cp:lastPrinted>1601-01-01T00:00:00Z</cp:lastPrinted>
  <dcterms:created xsi:type="dcterms:W3CDTF">1601-01-01T00:00:00Z</dcterms:created>
  <dcterms:modified xsi:type="dcterms:W3CDTF">2021-10-31T15:07:53Z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